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8"/>
  </p:notesMasterIdLst>
  <p:sldIdLst>
    <p:sldId id="298" r:id="rId3"/>
    <p:sldId id="299" r:id="rId4"/>
    <p:sldId id="30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xmlns="">
        <p15:guide id="1" orient="horz" pos="4272" userDrawn="1">
          <p15:clr>
            <a:srgbClr val="A4A3A4"/>
          </p15:clr>
        </p15:guide>
        <p15:guide id="2" pos="7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EB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Gill Sans"/>
          <a:ea typeface="Gill Sans"/>
          <a:cs typeface="Gill Sans"/>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Gill Sans Light"/>
          <a:ea typeface="Gill Sans Light"/>
          <a:cs typeface="Gill Sans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Gill Sans"/>
          <a:ea typeface="Gill Sans"/>
          <a:cs typeface="Gill Sans"/>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21"/>
    <p:restoredTop sz="94803" autoAdjust="0"/>
  </p:normalViewPr>
  <p:slideViewPr>
    <p:cSldViewPr snapToGrid="0" snapToObjects="1" showGuides="1">
      <p:cViewPr varScale="1">
        <p:scale>
          <a:sx n="34" d="100"/>
          <a:sy n="34" d="100"/>
        </p:scale>
        <p:origin x="-588" y="-102"/>
      </p:cViewPr>
      <p:guideLst>
        <p:guide orient="horz" pos="4272"/>
        <p:guide pos="7704"/>
      </p:guideLst>
    </p:cSldViewPr>
  </p:slideViewPr>
  <p:notesTextViewPr>
    <p:cViewPr>
      <p:scale>
        <a:sx n="235" d="100"/>
        <a:sy n="23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Arial" panose="020B0604020202020204" pitchFamily="34" charset="0"/>
        <a:cs typeface="Arial" panose="020B0604020202020204" pitchFamily="34" charset="0"/>
        <a:sym typeface="Gill Sans"/>
      </a:defRPr>
    </a:lvl1pPr>
    <a:lvl2pPr indent="228600" defTabSz="457200" latinLnBrk="0">
      <a:lnSpc>
        <a:spcPct val="117999"/>
      </a:lnSpc>
      <a:defRPr sz="2200">
        <a:latin typeface="Gill Sans"/>
        <a:ea typeface="Gill Sans"/>
        <a:cs typeface="Gill Sans"/>
        <a:sym typeface="Gill Sans"/>
      </a:defRPr>
    </a:lvl2pPr>
    <a:lvl3pPr indent="457200" defTabSz="457200" latinLnBrk="0">
      <a:lnSpc>
        <a:spcPct val="117999"/>
      </a:lnSpc>
      <a:defRPr sz="2200">
        <a:latin typeface="Gill Sans"/>
        <a:ea typeface="Gill Sans"/>
        <a:cs typeface="Gill Sans"/>
        <a:sym typeface="Gill Sans"/>
      </a:defRPr>
    </a:lvl3pPr>
    <a:lvl4pPr indent="685800" defTabSz="457200" latinLnBrk="0">
      <a:lnSpc>
        <a:spcPct val="117999"/>
      </a:lnSpc>
      <a:defRPr sz="2200">
        <a:latin typeface="Gill Sans"/>
        <a:ea typeface="Gill Sans"/>
        <a:cs typeface="Gill Sans"/>
        <a:sym typeface="Gill Sans"/>
      </a:defRPr>
    </a:lvl4pPr>
    <a:lvl5pPr indent="914400" defTabSz="457200" latinLnBrk="0">
      <a:lnSpc>
        <a:spcPct val="117999"/>
      </a:lnSpc>
      <a:defRPr sz="2200">
        <a:latin typeface="Gill Sans"/>
        <a:ea typeface="Gill Sans"/>
        <a:cs typeface="Gill Sans"/>
        <a:sym typeface="Gill Sans"/>
      </a:defRPr>
    </a:lvl5pPr>
    <a:lvl6pPr indent="1143000" defTabSz="457200" latinLnBrk="0">
      <a:lnSpc>
        <a:spcPct val="117999"/>
      </a:lnSpc>
      <a:defRPr sz="2200">
        <a:latin typeface="Gill Sans"/>
        <a:ea typeface="Gill Sans"/>
        <a:cs typeface="Gill Sans"/>
        <a:sym typeface="Gill Sans"/>
      </a:defRPr>
    </a:lvl6pPr>
    <a:lvl7pPr indent="1371600" defTabSz="457200" latinLnBrk="0">
      <a:lnSpc>
        <a:spcPct val="117999"/>
      </a:lnSpc>
      <a:defRPr sz="2200">
        <a:latin typeface="Gill Sans"/>
        <a:ea typeface="Gill Sans"/>
        <a:cs typeface="Gill Sans"/>
        <a:sym typeface="Gill Sans"/>
      </a:defRPr>
    </a:lvl7pPr>
    <a:lvl8pPr indent="1600200" defTabSz="457200" latinLnBrk="0">
      <a:lnSpc>
        <a:spcPct val="117999"/>
      </a:lnSpc>
      <a:defRPr sz="2200">
        <a:latin typeface="Gill Sans"/>
        <a:ea typeface="Gill Sans"/>
        <a:cs typeface="Gill Sans"/>
        <a:sym typeface="Gill Sans"/>
      </a:defRPr>
    </a:lvl8pPr>
    <a:lvl9pPr indent="1828800" defTabSz="457200" latinLnBrk="0">
      <a:lnSpc>
        <a:spcPct val="117999"/>
      </a:lnSpc>
      <a:defRPr sz="2200">
        <a:latin typeface="Gill Sans"/>
        <a:ea typeface="Gill Sans"/>
        <a:cs typeface="Gill Sans"/>
        <a:sym typeface="Gill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gu-IN" sz="1400" b="0" i="0" dirty="0" smtClean="0">
                <a:latin typeface="Arial" panose="020B0604020202020204" pitchFamily="34" charset="0"/>
                <a:ea typeface="Arial" panose="020B0604020202020204" pitchFamily="34" charset="0"/>
                <a:cs typeface="Arial" panose="020B0604020202020204" pitchFamily="34" charset="0"/>
                <a:sym typeface="Gill Sans"/>
              </a:rPr>
              <a:t>૧. </a:t>
            </a:r>
            <a:r>
              <a:rPr lang="en-US" sz="1400" b="0" i="0" dirty="0" smtClean="0">
                <a:latin typeface="Arial" panose="020B0604020202020204" pitchFamily="34" charset="0"/>
                <a:ea typeface="Arial" panose="020B0604020202020204" pitchFamily="34" charset="0"/>
                <a:cs typeface="Arial" panose="020B0604020202020204" pitchFamily="34" charset="0"/>
                <a:sym typeface="Gill Sans"/>
              </a:rPr>
              <a:t>COVID-19</a:t>
            </a:r>
            <a:r>
              <a:rPr lang="gu-IN" sz="1400" b="0" i="0" dirty="0" smtClean="0">
                <a:latin typeface="Arial" panose="020B0604020202020204" pitchFamily="34" charset="0"/>
                <a:ea typeface="Arial" panose="020B0604020202020204" pitchFamily="34" charset="0"/>
                <a:cs typeface="Arial" panose="020B0604020202020204" pitchFamily="34" charset="0"/>
                <a:sym typeface="Gill Sans"/>
              </a:rPr>
              <a:t>ના રોકથામ માટે તે શું ભૂમિકા ભજવી શકે? </a:t>
            </a:r>
            <a:endParaRPr lang="en-US" sz="1400" b="0" i="0" dirty="0" smtClean="0">
              <a:latin typeface="Arial" panose="020B0604020202020204" pitchFamily="34" charset="0"/>
              <a:ea typeface="Arial" panose="020B0604020202020204" pitchFamily="34" charset="0"/>
              <a:cs typeface="Arial" panose="020B0604020202020204" pitchFamily="34" charset="0"/>
              <a:sym typeface="Gill Sans"/>
            </a:endParaRPr>
          </a:p>
          <a:p>
            <a:r>
              <a:rPr lang="gu-IN" sz="1400" b="0" i="0" dirty="0" smtClean="0">
                <a:latin typeface="Arial" panose="020B0604020202020204" pitchFamily="34" charset="0"/>
                <a:ea typeface="Arial" panose="020B0604020202020204" pitchFamily="34" charset="0"/>
                <a:cs typeface="Arial" panose="020B0604020202020204" pitchFamily="34" charset="0"/>
                <a:sym typeface="Gill Sans"/>
              </a:rPr>
              <a:t>૨. કઇ માહિતીથી સમુદાય પોતાને સુરક્ષિત રાખી શકે? અને ક્ષેત્રિય કર્મચારીઓ સમુદાયમાં કેવી રીતે આ માહિતી પહોચાડી શકે?</a:t>
            </a:r>
            <a:endParaRPr lang="en-US" sz="1400" b="0" i="0" dirty="0" smtClean="0">
              <a:latin typeface="Arial" panose="020B0604020202020204" pitchFamily="34" charset="0"/>
              <a:ea typeface="Arial" panose="020B0604020202020204" pitchFamily="34" charset="0"/>
              <a:cs typeface="Arial" panose="020B0604020202020204" pitchFamily="34" charset="0"/>
              <a:sym typeface="Gill Sans"/>
            </a:endParaRPr>
          </a:p>
          <a:p>
            <a:r>
              <a:rPr lang="gu-IN" sz="1400" b="0" i="0" dirty="0" smtClean="0">
                <a:latin typeface="Arial" panose="020B0604020202020204" pitchFamily="34" charset="0"/>
                <a:ea typeface="Arial" panose="020B0604020202020204" pitchFamily="34" charset="0"/>
                <a:cs typeface="Arial" panose="020B0604020202020204" pitchFamily="34" charset="0"/>
                <a:sym typeface="Gill Sans"/>
              </a:rPr>
              <a:t>૩. સમુદાય આધારિત સર્વેલન્સ શું છે? અને વ્યક્તિ કે જેને ચેપના લક્ષણો છે અને વ્યક્તિ કે જેને ચેપ છે પરંતુ ચેપના લક્ષણો ધરાવતો નથી, તેનું સર્વેલન્સ કેવી રીતે કરવુ જોઇએ?</a:t>
            </a:r>
            <a:endParaRPr lang="en-US" sz="1400" b="0" i="0" dirty="0" smtClean="0">
              <a:latin typeface="Arial" panose="020B0604020202020204" pitchFamily="34" charset="0"/>
              <a:ea typeface="Arial" panose="020B0604020202020204" pitchFamily="34" charset="0"/>
              <a:cs typeface="Arial" panose="020B0604020202020204" pitchFamily="34" charset="0"/>
              <a:sym typeface="Gill Sans"/>
            </a:endParaRPr>
          </a:p>
          <a:p>
            <a:r>
              <a:rPr lang="gu-IN" sz="1400" b="0" i="0" dirty="0" smtClean="0">
                <a:latin typeface="Arial" panose="020B0604020202020204" pitchFamily="34" charset="0"/>
                <a:ea typeface="Arial" panose="020B0604020202020204" pitchFamily="34" charset="0"/>
                <a:cs typeface="Arial" panose="020B0604020202020204" pitchFamily="34" charset="0"/>
                <a:sym typeface="Gill Sans"/>
              </a:rPr>
              <a:t>૫. કલંક શુ છે અને તે શા માટે છે અને આપણે તેમાં શુ મદદ કરી શકીએ?</a:t>
            </a:r>
            <a:endParaRPr lang="en-US" sz="1400" b="0" i="0" dirty="0" smtClean="0">
              <a:latin typeface="Arial" panose="020B0604020202020204" pitchFamily="34" charset="0"/>
              <a:ea typeface="Arial" panose="020B0604020202020204" pitchFamily="34" charset="0"/>
              <a:cs typeface="Arial" panose="020B0604020202020204" pitchFamily="34" charset="0"/>
              <a:sym typeface="Gill Sans"/>
            </a:endParaRPr>
          </a:p>
          <a:p>
            <a:r>
              <a:rPr lang="gu-IN" sz="1400" b="0" i="0" dirty="0" smtClean="0">
                <a:latin typeface="Arial" panose="020B0604020202020204" pitchFamily="34" charset="0"/>
                <a:ea typeface="Arial" panose="020B0604020202020204" pitchFamily="34" charset="0"/>
                <a:cs typeface="Arial" panose="020B0604020202020204" pitchFamily="34" charset="0"/>
                <a:sym typeface="Gill Sans"/>
              </a:rPr>
              <a:t>૬. ક્ષેત્રિય કાર્યકરોની અંગત સુરક્ષા </a:t>
            </a:r>
            <a:endParaRPr lang="en-US" sz="1400" b="0" i="0" dirty="0" smtClean="0">
              <a:latin typeface="Arial" panose="020B0604020202020204" pitchFamily="34" charset="0"/>
              <a:ea typeface="Arial" panose="020B0604020202020204" pitchFamily="34" charset="0"/>
              <a:cs typeface="Arial" panose="020B0604020202020204" pitchFamily="34" charset="0"/>
              <a:sym typeface="Gill Sans"/>
            </a:endParaRPr>
          </a:p>
          <a:p>
            <a:endParaRPr lang="en-US" dirty="0"/>
          </a:p>
        </p:txBody>
      </p:sp>
    </p:spTree>
    <p:extLst>
      <p:ext uri="{BB962C8B-B14F-4D97-AF65-F5344CB8AC3E}">
        <p14:creationId xmlns:p14="http://schemas.microsoft.com/office/powerpoint/2010/main" xmlns="" val="153689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slide we have two simple definitions, though they may look very complicated here. It tells you who is a suspect? 1. </a:t>
            </a:r>
          </a:p>
          <a:p>
            <a:r>
              <a:rPr lang="en-US" dirty="0"/>
              <a:t>Let us remember that the suspect needs to have any one of the 5 things:</a:t>
            </a:r>
          </a:p>
          <a:p>
            <a:pPr marL="457200" indent="-457200">
              <a:buAutoNum type="arabicPeriod"/>
            </a:pPr>
            <a:r>
              <a:rPr lang="en-US" dirty="0"/>
              <a:t>Any kind of fever, cough or a difficulty in breathing.</a:t>
            </a:r>
          </a:p>
          <a:p>
            <a:pPr marL="457200" indent="-457200">
              <a:buAutoNum type="arabicPeriod"/>
            </a:pPr>
            <a:r>
              <a:rPr lang="en-US" dirty="0"/>
              <a:t>If the person has traveled from any place or area which has been an outbreak area for COVID in the last 14 days</a:t>
            </a:r>
          </a:p>
          <a:p>
            <a:pPr marL="457200" indent="-457200">
              <a:buAutoNum type="arabicPeriod"/>
            </a:pPr>
            <a:r>
              <a:rPr lang="en-US" dirty="0"/>
              <a:t>If the person has been in close contact of another person who is positive for COVID </a:t>
            </a:r>
          </a:p>
          <a:p>
            <a:pPr marL="457200" indent="-457200">
              <a:buAutoNum type="arabicPeriod"/>
            </a:pPr>
            <a:r>
              <a:rPr lang="en-US" dirty="0"/>
              <a:t>A person who has tested but has not got the results</a:t>
            </a:r>
          </a:p>
          <a:p>
            <a:pPr marL="457200" indent="-457200">
              <a:buAutoNum type="arabicPeriod"/>
            </a:pPr>
            <a:r>
              <a:rPr lang="en-US" dirty="0"/>
              <a:t>A person who may not have the symptoms but the lab reports come as positive.</a:t>
            </a:r>
          </a:p>
          <a:p>
            <a:pPr marL="457200" indent="-457200">
              <a:buAutoNum type="arabicPeriod"/>
            </a:pPr>
            <a:endParaRPr lang="en-US" dirty="0"/>
          </a:p>
          <a:p>
            <a:pPr marL="0" indent="0">
              <a:buNone/>
            </a:pPr>
            <a:r>
              <a:rPr lang="en-US" dirty="0"/>
              <a:t>Now a Contact is:</a:t>
            </a:r>
          </a:p>
          <a:p>
            <a:pPr marL="457200" indent="-457200">
              <a:buAutoNum type="arabicPeriod"/>
            </a:pPr>
            <a:r>
              <a:rPr lang="en-US" dirty="0"/>
              <a:t>Someone who is providing direct care to a person who is confirmed to be positive for COVID</a:t>
            </a:r>
          </a:p>
          <a:p>
            <a:pPr marL="457200" indent="-457200">
              <a:buAutoNum type="arabicPeriod"/>
            </a:pPr>
            <a:r>
              <a:rPr lang="en-US" dirty="0"/>
              <a:t>Someone who has stayed together with a person who has been tested as positive for COVID</a:t>
            </a:r>
          </a:p>
          <a:p>
            <a:pPr marL="457200" indent="-457200">
              <a:buAutoNum type="arabicPeriod"/>
            </a:pPr>
            <a:r>
              <a:rPr lang="en-US" dirty="0"/>
              <a:t>Someone who has travelled together for more than 6 hours in close space with a person who later becomes positive for COVID</a:t>
            </a:r>
          </a:p>
        </p:txBody>
      </p:sp>
    </p:spTree>
    <p:extLst>
      <p:ext uri="{BB962C8B-B14F-4D97-AF65-F5344CB8AC3E}">
        <p14:creationId xmlns:p14="http://schemas.microsoft.com/office/powerpoint/2010/main" xmlns="" val="83258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types of contacts can then be further divided into contact who are at a high risk and those who are at low risk</a:t>
            </a:r>
          </a:p>
          <a:p>
            <a:r>
              <a:rPr lang="en-US" dirty="0"/>
              <a:t>The high risk are those who have directly been in touch with the patient or any body fluids or the patient while taking care during home quarantine, traveled with a patient, been in the same room/house and shared utensils, </a:t>
            </a:r>
            <a:r>
              <a:rPr lang="en-US" dirty="0" err="1"/>
              <a:t>etc</a:t>
            </a:r>
            <a:r>
              <a:rPr lang="en-US" dirty="0"/>
              <a:t> with the patient.</a:t>
            </a:r>
          </a:p>
          <a:p>
            <a:r>
              <a:rPr lang="en-US" dirty="0"/>
              <a:t>A low risk contact is someone who would have been in the same place but well outside the range of one meter, may have travelled in the same bus or train or flight but three seat difference with the person who tested positive.</a:t>
            </a:r>
          </a:p>
        </p:txBody>
      </p:sp>
    </p:spTree>
    <p:extLst>
      <p:ext uri="{BB962C8B-B14F-4D97-AF65-F5344CB8AC3E}">
        <p14:creationId xmlns:p14="http://schemas.microsoft.com/office/powerpoint/2010/main" xmlns="" val="311646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rPr lang="en-US" dirty="0"/>
              <a:t>While completing the format, you must take care of the following:</a:t>
            </a:r>
          </a:p>
          <a:p>
            <a:pPr marL="457200" indent="-457200">
              <a:buAutoNum type="arabicPeriod"/>
            </a:pPr>
            <a:r>
              <a:rPr lang="en-US" dirty="0"/>
              <a:t>Communication: Always introduce your self and the purpose, be ready to answer the questions they may have</a:t>
            </a:r>
          </a:p>
          <a:p>
            <a:pPr marL="457200" indent="-457200">
              <a:buAutoNum type="arabicPeriod"/>
            </a:pPr>
            <a:r>
              <a:rPr lang="en-US" dirty="0"/>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AutoNum type="arabicPeriod"/>
            </a:pPr>
            <a:r>
              <a:rPr lang="en-US" dirty="0"/>
              <a:t>Who should we collect information about? People who have been identified as contacts. We must monitor them for fever, cough, breathing difficulty for at least 28 days.</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dirty="0"/>
              <a:t>We have to give the contacts information about home quarantine and what care should be taken during home quarantine </a:t>
            </a:r>
          </a:p>
          <a:p>
            <a:pPr marL="457200" indent="-457200">
              <a:buAutoNum type="arabicPeriod"/>
            </a:pPr>
            <a:r>
              <a:rPr lang="en-US" dirty="0"/>
              <a:t>We must also take details of contacts of contacts (people who the person has interacted with in the last 28 days).</a:t>
            </a:r>
          </a:p>
          <a:p>
            <a:pPr marL="457200" indent="-457200">
              <a:buAutoNum type="arabicPeriod"/>
            </a:pPr>
            <a:r>
              <a:rPr lang="en-US" dirty="0"/>
              <a:t>Write out all your information clearly on the format. Do not leave the work to later as you will need addresses, names and telephone numbers in order to trace contacts when needed.</a:t>
            </a:r>
          </a:p>
          <a:p>
            <a:pPr marL="457200" indent="-457200">
              <a:buAutoNum type="arabicPeriod"/>
            </a:pPr>
            <a:r>
              <a:rPr lang="en-US" dirty="0"/>
              <a:t>Make sure that you maintain a distance of one meter between yourself and the person you are interviewing.</a:t>
            </a:r>
          </a:p>
          <a:p>
            <a:pPr marL="457200" indent="-457200">
              <a:buAutoNum type="arabicPeriod"/>
            </a:pPr>
            <a:r>
              <a:rPr lang="en-US" dirty="0"/>
              <a:t>Do not sit in crowed rooms. If possible sit in the open.</a:t>
            </a:r>
          </a:p>
          <a:p>
            <a:pPr marL="457200" indent="-457200">
              <a:buAutoNum type="arabicPeriod"/>
            </a:pPr>
            <a:r>
              <a:rPr lang="en-US" dirty="0"/>
              <a:t>Make sure you sanitize your hands every time by washing with soap and water for 40 secs or using a 70% alcohol based sanitizer.</a:t>
            </a:r>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xmlns="" val="311139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contacts will be of two types.</a:t>
            </a:r>
          </a:p>
          <a:p>
            <a:r>
              <a:rPr lang="en-US" dirty="0"/>
              <a:t>1. Those who do not show any symptoms of fever, cough or breathing difficulty. You have to give advise of home quarantine, self-isolation and active monitoring to both the caregiver and the person.</a:t>
            </a:r>
          </a:p>
          <a:p>
            <a:r>
              <a:rPr lang="en-US" dirty="0"/>
              <a:t>2. In case the contact shows symptoms of fever, cough and breathing difficulty then the advise to be given is a) immediate isolation, b) use of mask and c) contacting the nearest health facility and reporting .</a:t>
            </a:r>
          </a:p>
        </p:txBody>
      </p:sp>
    </p:spTree>
    <p:extLst>
      <p:ext uri="{BB962C8B-B14F-4D97-AF65-F5344CB8AC3E}">
        <p14:creationId xmlns:p14="http://schemas.microsoft.com/office/powerpoint/2010/main" xmlns="" val="229712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3639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100416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86951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6451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0334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60977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55079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53968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5427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179383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942979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gu-IN" dirty="0" smtClean="0"/>
              <a:t>અમે આ દરેક વિષયો પહેલા જોઇ ચૂક્યા છે. ચાલો આપણે આ દરેક વિષયોમાં શીખ્યા તે મુખ્ય મુદ્દાઓ યાદ કરીએ. તમે જે દરેક 5 માં યાદ રાખવું જોઈએ તે 5 પોઇન્ટ શું છે તે માટે તમારા પોકેટ સંદર્ભ પુસ્તકનો સંદર્ભ લો. સામાજિક અંતરના આ સમયગાળામાં, </a:t>
            </a:r>
            <a:r>
              <a:rPr lang="en-US" dirty="0" smtClean="0"/>
              <a:t>FLW </a:t>
            </a:r>
            <a:r>
              <a:rPr lang="gu-IN" dirty="0" smtClean="0"/>
              <a:t>એ સંદેશા આપવા માટે યોગ્ય પ્લેટફોર્મનો ઉપયોગ કરવો આવશ્યક છે. જ્યારે તમે સંપર્ક ટ્રેસિંગ અથવા મોનિટરિંગ કરી રહ્યા હો ત્યારે કેટલાક સંદેશા પરિવારોને આપી શકાય છે, જ્યારે અન્ય સંદેશાઓ</a:t>
            </a:r>
            <a:r>
              <a:rPr lang="gu-IN" baseline="0" dirty="0" smtClean="0"/>
              <a:t> વો</a:t>
            </a:r>
            <a:r>
              <a:rPr lang="gu-IN" dirty="0" smtClean="0"/>
              <a:t>ટ્સએપ જૂથો દ્વારા આપી શકાય છે અથવા કી જૂથો સાથે મોબાઈડ્સની વહેંચણી કરી શકે છે, જ્યાં લોકોને આવશ્યક સેવાઓ ખરીદવા જવા દેવામાં આવે છે તેવી જગ્યાએ આઈ ઈ સી સામગ્રી પ્રદર્શિત કરવી જેવા કે કરિયાણાની દુકાન, દૂધ, ફાર્મસીઓ વગેરે અને જરૂરી સેવાઓ જેવી કે કચરો સંગ્રહ, એમ્બ્યુલન્સ, અથવા લોક ડાઉન / સામાજિક અંતરના સમયગાળા દરમિયાન ઉપયોગમાં લેવામાં આવતી કોઈપણ અન્ય વસ્તુઓનો ઉપયોગ કરીને. પોલીસ વાનને બીટ ફરજ પર હોય ત્યારે મિટીંગ કરી  સંદેશાઓ વગાડવા વિનંતી કરી શકાય છે</a:t>
            </a:r>
            <a:endParaRPr lang="en-US" dirty="0"/>
          </a:p>
        </p:txBody>
      </p:sp>
    </p:spTree>
    <p:extLst>
      <p:ext uri="{BB962C8B-B14F-4D97-AF65-F5344CB8AC3E}">
        <p14:creationId xmlns:p14="http://schemas.microsoft.com/office/powerpoint/2010/main" xmlns="" val="120693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5252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08389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281221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61525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91679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lang="en-US" dirty="0"/>
          </a:p>
          <a:p>
            <a:r>
              <a:rPr lang="en-US" dirty="0"/>
              <a:t>Symptoms of COVID-19 are fever, cough and difficulty in breathing</a:t>
            </a:r>
          </a:p>
          <a:p>
            <a:r>
              <a:rPr lang="en-US" dirty="0"/>
              <a:t>If a person sees these symptoms, the person must immediately contact the government helpline numbers given in this slide.</a:t>
            </a:r>
          </a:p>
          <a:p>
            <a:r>
              <a:rPr lang="en-US" dirty="0"/>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xmlns="" val="4181058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28200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558247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gu-IN" dirty="0" smtClean="0"/>
              <a:t>આ સત્રમાં અમે શહેરી</a:t>
            </a:r>
            <a:r>
              <a:rPr lang="gu-IN" baseline="0" dirty="0" smtClean="0"/>
              <a:t> વિસ્તાર</a:t>
            </a:r>
            <a:r>
              <a:rPr lang="gu-IN" dirty="0" smtClean="0"/>
              <a:t>માં ઉપયોગમાં લેવા માટે સમુદાય સહાય પ્રથાને આવરી લઈએ છીએ. શહેરી વિસ્તારો જુદા જુદા પડકારો ઉભા કરશે જેનો ઉકેલ લાવવો પડશે</a:t>
            </a:r>
            <a:endParaRPr lang="en-US" dirty="0"/>
          </a:p>
        </p:txBody>
      </p:sp>
    </p:spTree>
    <p:extLst>
      <p:ext uri="{BB962C8B-B14F-4D97-AF65-F5344CB8AC3E}">
        <p14:creationId xmlns:p14="http://schemas.microsoft.com/office/powerpoint/2010/main" xmlns="" val="677086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4471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883925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590867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6116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you get infected ?</a:t>
            </a:r>
          </a:p>
          <a:p>
            <a:r>
              <a:rPr lang="en-US" dirty="0"/>
              <a:t>The virus travels through the respiratory droplets of an infected person. When the person sneezes or coughs, the virus is deposited on the person’s hand if the hand covers the mouth, or droplets fall on a surface when the mouth/nose is not covered. </a:t>
            </a:r>
          </a:p>
          <a:p>
            <a:r>
              <a:rPr lang="en-US" dirty="0"/>
              <a:t>From the surface/hand, the virus will get transferred to an uninfected person’s hand and when that hand coms in touch with the nostril, eyes or mouth the virus gets inside the system. </a:t>
            </a:r>
          </a:p>
          <a:p>
            <a:r>
              <a:rPr lang="en-US" dirty="0"/>
              <a:t>We do not have the knowledge of how long this virus lives once it is out of the body. But keeping hands clean and not touching them to the face is the most important way of preventing this infection . We are going to learn about this.</a:t>
            </a:r>
          </a:p>
          <a:p>
            <a:endParaRPr lang="en-US" dirty="0"/>
          </a:p>
        </p:txBody>
      </p:sp>
    </p:spTree>
    <p:extLst>
      <p:ext uri="{BB962C8B-B14F-4D97-AF65-F5344CB8AC3E}">
        <p14:creationId xmlns:p14="http://schemas.microsoft.com/office/powerpoint/2010/main" xmlns="" val="7824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spoke about transmission in the earlier slide. Let us now look at how we can prevent this transmission.</a:t>
            </a:r>
          </a:p>
          <a:p>
            <a:pPr marL="457200" indent="-457200">
              <a:buAutoNum type="arabicPeriod"/>
            </a:pPr>
            <a:r>
              <a:rPr lang="en-US" dirty="0"/>
              <a:t>Washing of hands with soap and water will kill the virus. Similarly sanitizing with 70% alcohol based sanitizer. We need to wash with soap for a particular time which is 40 secs. It takes that much time for the cell wall to be rubbed off. Similarly with Alcohol. If you do not rub your hand, the virus coat does not fall off and no harm comes to the virus</a:t>
            </a:r>
          </a:p>
          <a:p>
            <a:pPr marL="457200" indent="-457200">
              <a:buAutoNum type="arabicPeriod"/>
            </a:pPr>
            <a:r>
              <a:rPr lang="en-US" dirty="0"/>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xmlns="" val="6328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because we do not want the infected droplets to go out into the air and infect more people, we have to maintain what is called as respiratory hygiene at all times .</a:t>
            </a:r>
          </a:p>
          <a:p>
            <a:r>
              <a:rPr lang="en-US" dirty="0"/>
              <a:t>Never use the saree </a:t>
            </a:r>
            <a:r>
              <a:rPr lang="en-US" dirty="0" err="1"/>
              <a:t>pallu</a:t>
            </a:r>
            <a:r>
              <a:rPr lang="en-US" dirty="0"/>
              <a:t> or </a:t>
            </a:r>
            <a:r>
              <a:rPr lang="en-US" dirty="0" err="1"/>
              <a:t>gamcha</a:t>
            </a:r>
            <a:r>
              <a:rPr lang="en-US" dirty="0"/>
              <a:t>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xmlns="" val="357506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4709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rPr lang="en-US" dirty="0"/>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xmlns="" val="332800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xmlns="" val="371246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36576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649534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8417667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0738328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593642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145533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001102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003668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9162481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124457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9935186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082547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extLst>
      <p:ext uri="{BB962C8B-B14F-4D97-AF65-F5344CB8AC3E}">
        <p14:creationId xmlns:p14="http://schemas.microsoft.com/office/powerpoint/2010/main" xmlns="" val="35002257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pn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png"/><Relationship Id="rId7"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77.png"/><Relationship Id="rId4" Type="http://schemas.openxmlformats.org/officeDocument/2006/relationships/image" Target="../media/image7.png"/><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3.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4.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7.png"/><Relationship Id="rId4" Type="http://schemas.openxmlformats.org/officeDocument/2006/relationships/image" Target="../media/image85.png"/><Relationship Id="rId9"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9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7.jpeg"/><Relationship Id="rId18" Type="http://schemas.openxmlformats.org/officeDocument/2006/relationships/image" Target="../media/image102.jpeg"/><Relationship Id="rId26" Type="http://schemas.openxmlformats.org/officeDocument/2006/relationships/image" Target="../media/image110.jpeg"/><Relationship Id="rId39" Type="http://schemas.openxmlformats.org/officeDocument/2006/relationships/image" Target="../media/image123.jpeg"/><Relationship Id="rId3" Type="http://schemas.openxmlformats.org/officeDocument/2006/relationships/audio" Target="../media/audio1.wav"/><Relationship Id="rId21" Type="http://schemas.openxmlformats.org/officeDocument/2006/relationships/image" Target="../media/image105.jpeg"/><Relationship Id="rId34" Type="http://schemas.openxmlformats.org/officeDocument/2006/relationships/image" Target="../media/image118.jpeg"/><Relationship Id="rId7" Type="http://schemas.openxmlformats.org/officeDocument/2006/relationships/image" Target="../media/image8.png"/><Relationship Id="rId12" Type="http://schemas.openxmlformats.org/officeDocument/2006/relationships/image" Target="../media/image96.jpeg"/><Relationship Id="rId17" Type="http://schemas.openxmlformats.org/officeDocument/2006/relationships/image" Target="../media/image101.jpeg"/><Relationship Id="rId25" Type="http://schemas.openxmlformats.org/officeDocument/2006/relationships/image" Target="../media/image109.png"/><Relationship Id="rId33" Type="http://schemas.openxmlformats.org/officeDocument/2006/relationships/image" Target="../media/image117.jpeg"/><Relationship Id="rId38" Type="http://schemas.openxmlformats.org/officeDocument/2006/relationships/image" Target="../media/image122.jpeg"/><Relationship Id="rId2" Type="http://schemas.openxmlformats.org/officeDocument/2006/relationships/notesSlide" Target="../notesSlides/notesSlide31.xml"/><Relationship Id="rId16" Type="http://schemas.openxmlformats.org/officeDocument/2006/relationships/image" Target="../media/image100.jpeg"/><Relationship Id="rId20" Type="http://schemas.openxmlformats.org/officeDocument/2006/relationships/image" Target="../media/image104.jpeg"/><Relationship Id="rId29" Type="http://schemas.openxmlformats.org/officeDocument/2006/relationships/image" Target="../media/image113.jpeg"/><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95.jpeg"/><Relationship Id="rId24" Type="http://schemas.openxmlformats.org/officeDocument/2006/relationships/image" Target="../media/image108.jpeg"/><Relationship Id="rId32" Type="http://schemas.openxmlformats.org/officeDocument/2006/relationships/image" Target="../media/image116.jpeg"/><Relationship Id="rId37" Type="http://schemas.openxmlformats.org/officeDocument/2006/relationships/image" Target="../media/image121.jpeg"/><Relationship Id="rId40" Type="http://schemas.openxmlformats.org/officeDocument/2006/relationships/image" Target="../media/image124.jpeg"/><Relationship Id="rId5" Type="http://schemas.openxmlformats.org/officeDocument/2006/relationships/image" Target="../media/image6.png"/><Relationship Id="rId15" Type="http://schemas.openxmlformats.org/officeDocument/2006/relationships/image" Target="../media/image99.jpeg"/><Relationship Id="rId23" Type="http://schemas.openxmlformats.org/officeDocument/2006/relationships/image" Target="../media/image107.jpeg"/><Relationship Id="rId28" Type="http://schemas.openxmlformats.org/officeDocument/2006/relationships/image" Target="../media/image112.jpeg"/><Relationship Id="rId36" Type="http://schemas.openxmlformats.org/officeDocument/2006/relationships/image" Target="../media/image120.jpeg"/><Relationship Id="rId10" Type="http://schemas.openxmlformats.org/officeDocument/2006/relationships/image" Target="../media/image94.jpeg"/><Relationship Id="rId19" Type="http://schemas.openxmlformats.org/officeDocument/2006/relationships/image" Target="../media/image103.jpeg"/><Relationship Id="rId31" Type="http://schemas.openxmlformats.org/officeDocument/2006/relationships/image" Target="../media/image115.jpeg"/><Relationship Id="rId4" Type="http://schemas.openxmlformats.org/officeDocument/2006/relationships/audio" Target="../media/audio2.wav"/><Relationship Id="rId9" Type="http://schemas.openxmlformats.org/officeDocument/2006/relationships/image" Target="../media/image93.jpeg"/><Relationship Id="rId14" Type="http://schemas.openxmlformats.org/officeDocument/2006/relationships/image" Target="../media/image98.jpeg"/><Relationship Id="rId22" Type="http://schemas.openxmlformats.org/officeDocument/2006/relationships/image" Target="../media/image106.jpeg"/><Relationship Id="rId27" Type="http://schemas.openxmlformats.org/officeDocument/2006/relationships/image" Target="../media/image111.jpeg"/><Relationship Id="rId30" Type="http://schemas.openxmlformats.org/officeDocument/2006/relationships/image" Target="../media/image114.jpeg"/><Relationship Id="rId35" Type="http://schemas.openxmlformats.org/officeDocument/2006/relationships/image" Target="../media/image119.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F6DDE11-6868-FD45-AD13-12129101CDF7}"/>
              </a:ext>
            </a:extLst>
          </p:cNvPr>
          <p:cNvGrpSpPr/>
          <p:nvPr/>
        </p:nvGrpSpPr>
        <p:grpSpPr>
          <a:xfrm>
            <a:off x="-25402" y="807"/>
            <a:ext cx="24434804" cy="3279145"/>
            <a:chOff x="-25402" y="807"/>
            <a:chExt cx="24434804" cy="3279145"/>
          </a:xfrm>
        </p:grpSpPr>
        <p:sp>
          <p:nvSpPr>
            <p:cNvPr id="119" name="Rectangle"/>
            <p:cNvSpPr/>
            <p:nvPr/>
          </p:nvSpPr>
          <p:spPr>
            <a:xfrm>
              <a:off x="-25402" y="807"/>
              <a:ext cx="24434804" cy="3279145"/>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20" name="ministry-and-health-family-welfare.png" descr="ministry-and-health-family-welfare.png"/>
            <p:cNvPicPr>
              <a:picLocks noChangeAspect="1"/>
            </p:cNvPicPr>
            <p:nvPr/>
          </p:nvPicPr>
          <p:blipFill>
            <a:blip r:embed="rId2"/>
            <a:stretch>
              <a:fillRect/>
            </a:stretch>
          </p:blipFill>
          <p:spPr>
            <a:xfrm>
              <a:off x="9618850" y="239244"/>
              <a:ext cx="5146300" cy="2608079"/>
            </a:xfrm>
            <a:prstGeom prst="rect">
              <a:avLst/>
            </a:prstGeom>
            <a:ln w="12700">
              <a:miter lim="400000"/>
            </a:ln>
          </p:spPr>
        </p:pic>
        <p:pic>
          <p:nvPicPr>
            <p:cNvPr id="121"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908228" y="539983"/>
              <a:ext cx="2493328" cy="2006601"/>
            </a:xfrm>
            <a:prstGeom prst="rect">
              <a:avLst/>
            </a:prstGeom>
            <a:ln w="12700">
              <a:miter lim="400000"/>
            </a:ln>
          </p:spPr>
        </p:pic>
        <p:pic>
          <p:nvPicPr>
            <p:cNvPr id="122" name="Picture 5" descr="Picture 5"/>
            <p:cNvPicPr>
              <a:picLocks noChangeAspect="1"/>
            </p:cNvPicPr>
            <p:nvPr/>
          </p:nvPicPr>
          <p:blipFill>
            <a:blip r:embed="rId4"/>
            <a:stretch>
              <a:fillRect/>
            </a:stretch>
          </p:blipFill>
          <p:spPr>
            <a:xfrm>
              <a:off x="20982444" y="539982"/>
              <a:ext cx="2095501" cy="2006601"/>
            </a:xfrm>
            <a:prstGeom prst="rect">
              <a:avLst/>
            </a:prstGeom>
            <a:ln w="12700">
              <a:miter lim="400000"/>
            </a:ln>
          </p:spPr>
        </p:pic>
      </p:grpSp>
      <p:grpSp>
        <p:nvGrpSpPr>
          <p:cNvPr id="3" name="Group 2">
            <a:extLst>
              <a:ext uri="{FF2B5EF4-FFF2-40B4-BE49-F238E27FC236}">
                <a16:creationId xmlns:a16="http://schemas.microsoft.com/office/drawing/2014/main" xmlns="" id="{9D52309A-0875-9047-8276-453750E821B0}"/>
              </a:ext>
            </a:extLst>
          </p:cNvPr>
          <p:cNvGrpSpPr/>
          <p:nvPr/>
        </p:nvGrpSpPr>
        <p:grpSpPr>
          <a:xfrm>
            <a:off x="960230" y="4988137"/>
            <a:ext cx="5077614" cy="5771726"/>
            <a:chOff x="960230" y="4988137"/>
            <a:chExt cx="5077614" cy="5771726"/>
          </a:xfrm>
        </p:grpSpPr>
        <p:pic>
          <p:nvPicPr>
            <p:cNvPr id="123" name="Image" descr="Image"/>
            <p:cNvPicPr>
              <a:picLocks noChangeAspect="1"/>
            </p:cNvPicPr>
            <p:nvPr/>
          </p:nvPicPr>
          <p:blipFill>
            <a:blip r:embed="rId5"/>
            <a:stretch>
              <a:fillRect/>
            </a:stretch>
          </p:blipFill>
          <p:spPr>
            <a:xfrm>
              <a:off x="960230" y="4988137"/>
              <a:ext cx="5077614" cy="4954358"/>
            </a:xfrm>
            <a:prstGeom prst="rect">
              <a:avLst/>
            </a:prstGeom>
            <a:ln w="12700">
              <a:miter lim="400000"/>
            </a:ln>
          </p:spPr>
        </p:pic>
        <p:pic>
          <p:nvPicPr>
            <p:cNvPr id="124" name="Image" descr="Image"/>
            <p:cNvPicPr>
              <a:picLocks noChangeAspect="1"/>
            </p:cNvPicPr>
            <p:nvPr/>
          </p:nvPicPr>
          <p:blipFill>
            <a:blip r:embed="rId6"/>
            <a:stretch>
              <a:fillRect/>
            </a:stretch>
          </p:blipFill>
          <p:spPr>
            <a:xfrm>
              <a:off x="1321423" y="9636003"/>
              <a:ext cx="1151819" cy="1123860"/>
            </a:xfrm>
            <a:prstGeom prst="rect">
              <a:avLst/>
            </a:prstGeom>
            <a:ln w="12700">
              <a:miter lim="400000"/>
            </a:ln>
          </p:spPr>
        </p:pic>
      </p:grpSp>
      <p:grpSp>
        <p:nvGrpSpPr>
          <p:cNvPr id="4" name="Group 3">
            <a:extLst>
              <a:ext uri="{FF2B5EF4-FFF2-40B4-BE49-F238E27FC236}">
                <a16:creationId xmlns:a16="http://schemas.microsoft.com/office/drawing/2014/main" xmlns="" id="{B3CA8337-2164-DF4E-A40F-06997E4BC808}"/>
              </a:ext>
            </a:extLst>
          </p:cNvPr>
          <p:cNvGrpSpPr/>
          <p:nvPr/>
        </p:nvGrpSpPr>
        <p:grpSpPr>
          <a:xfrm>
            <a:off x="7171995" y="5760224"/>
            <a:ext cx="11042097" cy="4996028"/>
            <a:chOff x="6562395" y="5191769"/>
            <a:chExt cx="11042097" cy="4996028"/>
          </a:xfrm>
        </p:grpSpPr>
        <p:pic>
          <p:nvPicPr>
            <p:cNvPr id="125" name="Image" descr="Image"/>
            <p:cNvPicPr>
              <a:picLocks noChangeAspect="1"/>
            </p:cNvPicPr>
            <p:nvPr/>
          </p:nvPicPr>
          <p:blipFill>
            <a:blip r:embed="rId6"/>
            <a:stretch>
              <a:fillRect/>
            </a:stretch>
          </p:blipFill>
          <p:spPr>
            <a:xfrm>
              <a:off x="7367262" y="5191769"/>
              <a:ext cx="1154867" cy="1126834"/>
            </a:xfrm>
            <a:prstGeom prst="rect">
              <a:avLst/>
            </a:prstGeom>
            <a:ln w="12700">
              <a:miter lim="400000"/>
            </a:ln>
          </p:spPr>
        </p:pic>
        <p:sp>
          <p:nvSpPr>
            <p:cNvPr id="126" name="Response and Contamination"/>
            <p:cNvSpPr txBox="1"/>
            <p:nvPr/>
          </p:nvSpPr>
          <p:spPr>
            <a:xfrm>
              <a:off x="6779507" y="7415567"/>
              <a:ext cx="1082498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gu-IN" sz="4800" dirty="0" smtClean="0"/>
                <a:t>અંગે પ્રતિક્રિયા અને નિયંત્રણ માટેનાં પગલાં</a:t>
              </a:r>
              <a:endParaRPr lang="en-US" sz="4800" dirty="0"/>
            </a:p>
          </p:txBody>
        </p:sp>
        <p:sp>
          <p:nvSpPr>
            <p:cNvPr id="127" name="COVID-19"/>
            <p:cNvSpPr txBox="1"/>
            <p:nvPr/>
          </p:nvSpPr>
          <p:spPr>
            <a:xfrm>
              <a:off x="7944695" y="5343977"/>
              <a:ext cx="8432666"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10000">
                  <a:solidFill>
                    <a:srgbClr val="E5E6E5"/>
                  </a:solidFill>
                  <a:effectLst>
                    <a:outerShdw blurRad="38100" dist="19050" dir="2700000" rotWithShape="0">
                      <a:srgbClr val="000000">
                        <a:alpha val="40000"/>
                      </a:srgbClr>
                    </a:outerShdw>
                  </a:effectLs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2000" b="0" u="none" strike="noStrike" kern="0" cap="none" spc="0" normalizeH="0" baseline="0" noProof="0" dirty="0">
                  <a:ln>
                    <a:noFill/>
                  </a:ln>
                  <a:solidFill>
                    <a:srgbClr val="E5E6E5"/>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COVID-19</a:t>
              </a:r>
            </a:p>
          </p:txBody>
        </p:sp>
        <p:sp>
          <p:nvSpPr>
            <p:cNvPr id="128" name="Training of ANM, ASHA, AWW &amp; OTHERS"/>
            <p:cNvSpPr txBox="1"/>
            <p:nvPr/>
          </p:nvSpPr>
          <p:spPr>
            <a:xfrm>
              <a:off x="6562395" y="9254208"/>
              <a:ext cx="11042097"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3600" cap="small">
                  <a:solidFill>
                    <a:srgbClr val="FFFFFF"/>
                  </a:solidFill>
                  <a:effectLst>
                    <a:outerShdw blurRad="38100" dist="19050" dir="2700000" rotWithShape="0">
                      <a:srgbClr val="000000">
                        <a:alpha val="40000"/>
                      </a:srgbClr>
                    </a:outerShdw>
                  </a:effectLst>
                </a:defRPr>
              </a:pPr>
              <a:r>
                <a:rPr kumimoji="0" lang="gu-IN" sz="3600" b="0" u="none" strike="noStrike" kern="0" cap="small" spc="0" normalizeH="0" baseline="0" noProof="0" dirty="0" smtClean="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એ.એન.એમ, આશા અને આગણવાડી  કાર્યકરની તાલીમ</a:t>
              </a:r>
              <a:endParaRPr kumimoji="0" sz="3600" b="0" u="none" strike="noStrike" kern="0" cap="small" spc="0" normalizeH="0" baseline="0" noProof="0" dirty="0">
                <a:ln>
                  <a:noFill/>
                </a:ln>
                <a:solidFill>
                  <a:srgbClr val="FFFFFF"/>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endParaRPr>
            </a:p>
          </p:txBody>
        </p:sp>
      </p:grpSp>
      <p:pic>
        <p:nvPicPr>
          <p:cNvPr id="129" name="Image" descr="Image"/>
          <p:cNvPicPr>
            <a:picLocks noChangeAspect="1"/>
          </p:cNvPicPr>
          <p:nvPr/>
        </p:nvPicPr>
        <p:blipFill>
          <a:blip r:embed="rId6"/>
          <a:stretch>
            <a:fillRect/>
          </a:stretch>
        </p:blipFill>
        <p:spPr>
          <a:xfrm>
            <a:off x="23067796" y="12140581"/>
            <a:ext cx="1151819" cy="1123860"/>
          </a:xfrm>
          <a:prstGeom prst="rect">
            <a:avLst/>
          </a:prstGeom>
          <a:ln w="12700">
            <a:miter lim="400000"/>
          </a:ln>
        </p:spPr>
      </p:pic>
    </p:spTree>
    <p:extLst>
      <p:ext uri="{BB962C8B-B14F-4D97-AF65-F5344CB8AC3E}">
        <p14:creationId xmlns:p14="http://schemas.microsoft.com/office/powerpoint/2010/main" xmlns="" val="561545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dissolve">
                                      <p:cBhvr>
                                        <p:cTn id="2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Group"/>
          <p:cNvGrpSpPr/>
          <p:nvPr/>
        </p:nvGrpSpPr>
        <p:grpSpPr>
          <a:xfrm>
            <a:off x="300010" y="12315300"/>
            <a:ext cx="4601210" cy="995767"/>
            <a:chOff x="0" y="0"/>
            <a:chExt cx="4601208" cy="995765"/>
          </a:xfrm>
        </p:grpSpPr>
        <p:pic>
          <p:nvPicPr>
            <p:cNvPr id="388"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389"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39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9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9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96" name="Group"/>
          <p:cNvGrpSpPr/>
          <p:nvPr/>
        </p:nvGrpSpPr>
        <p:grpSpPr>
          <a:xfrm>
            <a:off x="650112" y="454085"/>
            <a:ext cx="3627816" cy="1021626"/>
            <a:chOff x="0" y="0"/>
            <a:chExt cx="3627814" cy="1021624"/>
          </a:xfrm>
        </p:grpSpPr>
        <p:sp>
          <p:nvSpPr>
            <p:cNvPr id="394"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95" name="CASE STUDY"/>
            <p:cNvSpPr txBox="1"/>
            <p:nvPr/>
          </p:nvSpPr>
          <p:spPr>
            <a:xfrm>
              <a:off x="292346" y="218711"/>
              <a:ext cx="1700914"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solidFill>
                    <a:srgbClr val="002135"/>
                  </a:solidFill>
                </a:defRPr>
              </a:lvl1pPr>
            </a:lstStyle>
            <a:p>
              <a:r>
                <a:rPr lang="gu-IN" b="0" dirty="0" smtClean="0">
                  <a:latin typeface="Arial" panose="020B0604020202020204" pitchFamily="34" charset="0"/>
                  <a:cs typeface="Arial" panose="020B0604020202020204" pitchFamily="34" charset="0"/>
                </a:rPr>
                <a:t>કેસ સ્ટડી </a:t>
              </a:r>
              <a:endParaRPr b="0" dirty="0">
                <a:latin typeface="Arial" panose="020B0604020202020204" pitchFamily="34" charset="0"/>
                <a:cs typeface="Arial" panose="020B0604020202020204" pitchFamily="34" charset="0"/>
              </a:endParaRPr>
            </a:p>
          </p:txBody>
        </p:sp>
      </p:grpSp>
      <p:grpSp>
        <p:nvGrpSpPr>
          <p:cNvPr id="399" name="Group"/>
          <p:cNvGrpSpPr/>
          <p:nvPr/>
        </p:nvGrpSpPr>
        <p:grpSpPr>
          <a:xfrm>
            <a:off x="23097931" y="13055998"/>
            <a:ext cx="2098870" cy="1540535"/>
            <a:chOff x="0" y="2516"/>
            <a:chExt cx="2098868" cy="1540533"/>
          </a:xfrm>
        </p:grpSpPr>
        <p:sp>
          <p:nvSpPr>
            <p:cNvPr id="397" name="0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10</a:t>
              </a:r>
              <a:endParaRPr dirty="0">
                <a:latin typeface="Arial" panose="020B0604020202020204" pitchFamily="34" charset="0"/>
                <a:cs typeface="Arial" panose="020B0604020202020204" pitchFamily="34" charset="0"/>
              </a:endParaRPr>
            </a:p>
          </p:txBody>
        </p:sp>
        <p:pic>
          <p:nvPicPr>
            <p:cNvPr id="39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03" name="Group"/>
          <p:cNvGrpSpPr/>
          <p:nvPr/>
        </p:nvGrpSpPr>
        <p:grpSpPr>
          <a:xfrm>
            <a:off x="620709" y="6981859"/>
            <a:ext cx="10687507" cy="1124258"/>
            <a:chOff x="0" y="0"/>
            <a:chExt cx="10687506" cy="1124256"/>
          </a:xfrm>
        </p:grpSpPr>
        <p:sp>
          <p:nvSpPr>
            <p:cNvPr id="401" name="Rounded Rectangle"/>
            <p:cNvSpPr/>
            <p:nvPr/>
          </p:nvSpPr>
          <p:spPr>
            <a:xfrm>
              <a:off x="0" y="0"/>
              <a:ext cx="10687506" cy="112425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2" name="QUESTION 1: IF YOU WERE THERE AS A CUSTOMER; WHAT WOULD…"/>
            <p:cNvSpPr txBox="1"/>
            <p:nvPr/>
          </p:nvSpPr>
          <p:spPr>
            <a:xfrm>
              <a:off x="193377" y="229504"/>
              <a:ext cx="8689878"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r>
                <a:rPr lang="gu-IN" dirty="0" smtClean="0"/>
                <a:t>પ્રશ્ન ૧</a:t>
              </a:r>
              <a:r>
                <a:rPr lang="en-IN" dirty="0" smtClean="0"/>
                <a:t>: </a:t>
              </a:r>
              <a:r>
                <a:rPr lang="gu-IN" dirty="0" smtClean="0"/>
                <a:t>આપ જો ગ્રાહક તરીકે ત્યાં હોત તો આપે શું કર્યું હોત</a:t>
              </a:r>
              <a:r>
                <a:rPr lang="en-IN" dirty="0" smtClean="0"/>
                <a:t>?</a:t>
              </a:r>
              <a:endParaRPr lang="en-US" dirty="0"/>
            </a:p>
          </p:txBody>
        </p:sp>
      </p:grpSp>
      <p:grpSp>
        <p:nvGrpSpPr>
          <p:cNvPr id="406" name="Group"/>
          <p:cNvGrpSpPr/>
          <p:nvPr/>
        </p:nvGrpSpPr>
        <p:grpSpPr>
          <a:xfrm>
            <a:off x="620709" y="8752637"/>
            <a:ext cx="10687507" cy="1124258"/>
            <a:chOff x="0" y="0"/>
            <a:chExt cx="10687506" cy="1124256"/>
          </a:xfrm>
        </p:grpSpPr>
        <p:sp>
          <p:nvSpPr>
            <p:cNvPr id="404" name="Rounded Rectangle"/>
            <p:cNvSpPr/>
            <p:nvPr/>
          </p:nvSpPr>
          <p:spPr>
            <a:xfrm>
              <a:off x="0" y="0"/>
              <a:ext cx="10687506" cy="1124256"/>
            </a:xfrm>
            <a:prstGeom prst="roundRect">
              <a:avLst>
                <a:gd name="adj" fmla="val 1694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05" name="QUESTION 2: If you were the shopkeeper, what would…"/>
            <p:cNvSpPr txBox="1"/>
            <p:nvPr/>
          </p:nvSpPr>
          <p:spPr>
            <a:xfrm>
              <a:off x="187112" y="193826"/>
              <a:ext cx="7787387" cy="5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r>
                <a:rPr lang="gu-IN" dirty="0" smtClean="0"/>
                <a:t>પ્રશ્ન ૨</a:t>
              </a:r>
              <a:r>
                <a:rPr lang="en-IN" dirty="0" smtClean="0"/>
                <a:t>: </a:t>
              </a:r>
              <a:r>
                <a:rPr lang="gu-IN" dirty="0" smtClean="0"/>
                <a:t>આપ જો દુકાનદાર હોત, તો આપ શું કર્યું હોત</a:t>
              </a:r>
              <a:r>
                <a:rPr lang="en-IN" dirty="0" smtClean="0"/>
                <a:t>?</a:t>
              </a:r>
              <a:endParaRPr lang="en-US" dirty="0"/>
            </a:p>
          </p:txBody>
        </p:sp>
      </p:grpSp>
      <p:grpSp>
        <p:nvGrpSpPr>
          <p:cNvPr id="409" name="Group"/>
          <p:cNvGrpSpPr/>
          <p:nvPr/>
        </p:nvGrpSpPr>
        <p:grpSpPr>
          <a:xfrm>
            <a:off x="620709" y="10523415"/>
            <a:ext cx="10687507" cy="1124257"/>
            <a:chOff x="0" y="0"/>
            <a:chExt cx="10687506" cy="1124256"/>
          </a:xfrm>
        </p:grpSpPr>
        <p:sp>
          <p:nvSpPr>
            <p:cNvPr id="407" name="Rounded Rectangle"/>
            <p:cNvSpPr/>
            <p:nvPr/>
          </p:nvSpPr>
          <p:spPr>
            <a:xfrm>
              <a:off x="0" y="0"/>
              <a:ext cx="10687506" cy="112425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8" name="QUESTION 3: as a health worker what would you…"/>
            <p:cNvSpPr txBox="1"/>
            <p:nvPr/>
          </p:nvSpPr>
          <p:spPr>
            <a:xfrm>
              <a:off x="204045" y="193826"/>
              <a:ext cx="7296868"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2200" cap="all"/>
              </a:pPr>
              <a:r>
                <a:rPr lang="gu-IN" sz="2200" cap="all" dirty="0" smtClean="0"/>
                <a:t>પ્રશ્ન ૩:  એક આરોગ્ય કાર્યકર્તા તરીકે આપ શું સલાહ/સૂચન આપશો</a:t>
              </a:r>
              <a:r>
                <a:rPr lang="en-IN" sz="2200" cap="all" dirty="0" smtClean="0"/>
                <a:t>?</a:t>
              </a:r>
              <a:endParaRPr b="0" dirty="0">
                <a:latin typeface="Arial" panose="020B0604020202020204" pitchFamily="34" charset="0"/>
                <a:cs typeface="Arial" panose="020B0604020202020204" pitchFamily="34" charset="0"/>
              </a:endParaRPr>
            </a:p>
          </p:txBody>
        </p:sp>
      </p:grpSp>
      <p:grpSp>
        <p:nvGrpSpPr>
          <p:cNvPr id="412" name="Group"/>
          <p:cNvGrpSpPr/>
          <p:nvPr/>
        </p:nvGrpSpPr>
        <p:grpSpPr>
          <a:xfrm>
            <a:off x="13019912" y="161983"/>
            <a:ext cx="3627816" cy="1021626"/>
            <a:chOff x="0" y="0"/>
            <a:chExt cx="3627814" cy="1021624"/>
          </a:xfrm>
        </p:grpSpPr>
        <p:sp>
          <p:nvSpPr>
            <p:cNvPr id="410"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11" name="ANSWERS"/>
            <p:cNvSpPr txBox="1"/>
            <p:nvPr/>
          </p:nvSpPr>
          <p:spPr>
            <a:xfrm>
              <a:off x="587060" y="218711"/>
              <a:ext cx="1435841"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solidFill>
                    <a:srgbClr val="002135"/>
                  </a:solidFill>
                </a:defRPr>
              </a:lvl1pPr>
            </a:lstStyle>
            <a:p>
              <a:r>
                <a:rPr lang="gu-IN" b="0" dirty="0" smtClean="0">
                  <a:latin typeface="Arial" panose="020B0604020202020204" pitchFamily="34" charset="0"/>
                  <a:cs typeface="Arial" panose="020B0604020202020204" pitchFamily="34" charset="0"/>
                </a:rPr>
                <a:t>જવાબો </a:t>
              </a:r>
              <a:endParaRPr b="0" dirty="0">
                <a:latin typeface="Arial" panose="020B0604020202020204" pitchFamily="34" charset="0"/>
                <a:cs typeface="Arial" panose="020B0604020202020204" pitchFamily="34" charset="0"/>
              </a:endParaRPr>
            </a:p>
          </p:txBody>
        </p:sp>
      </p:grpSp>
      <p:sp>
        <p:nvSpPr>
          <p:cNvPr id="413" name="It is good for people to move away and keep a distance. However, as a fellow customer anyone could give a polite advice to follow the correct respiratory hygiene.…"/>
          <p:cNvSpPr txBox="1"/>
          <p:nvPr/>
        </p:nvSpPr>
        <p:spPr>
          <a:xfrm>
            <a:off x="12383857" y="6583565"/>
            <a:ext cx="12018357"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5978" indent="-425978" algn="l" defTabSz="914400">
              <a:spcBef>
                <a:spcPts val="1200"/>
              </a:spcBef>
              <a:buSzPct val="100000"/>
              <a:buAutoNum type="arabicPeriod"/>
              <a:defRPr sz="2900" b="0" cap="small">
                <a:solidFill>
                  <a:srgbClr val="FFFFFF"/>
                </a:solidFill>
              </a:defRPr>
            </a:pPr>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C4197A83-72D5-FC4D-833A-03D1275CA59A}"/>
              </a:ext>
            </a:extLst>
          </p:cNvPr>
          <p:cNvGrpSpPr/>
          <p:nvPr/>
        </p:nvGrpSpPr>
        <p:grpSpPr>
          <a:xfrm>
            <a:off x="835688" y="2727094"/>
            <a:ext cx="10913569" cy="3179397"/>
            <a:chOff x="835688" y="2727094"/>
            <a:chExt cx="10913569" cy="3179397"/>
          </a:xfrm>
        </p:grpSpPr>
        <p:sp>
          <p:nvSpPr>
            <p:cNvPr id="400" name="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
            <p:cNvSpPr txBox="1"/>
            <p:nvPr/>
          </p:nvSpPr>
          <p:spPr>
            <a:xfrm>
              <a:off x="835688" y="4034665"/>
              <a:ext cx="7083898"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b="0" cap="small">
                  <a:solidFill>
                    <a:srgbClr val="FFFFFF"/>
                  </a:solidFill>
                </a:defRPr>
              </a:lvl1pPr>
            </a:lstStyle>
            <a:p>
              <a:endParaRPr dirty="0">
                <a:latin typeface="Arial" panose="020B0604020202020204" pitchFamily="34" charset="0"/>
                <a:cs typeface="Arial" panose="020B0604020202020204" pitchFamily="34" charset="0"/>
              </a:endParaRPr>
            </a:p>
          </p:txBody>
        </p:sp>
        <p:pic>
          <p:nvPicPr>
            <p:cNvPr id="414" name="Image" descr="Image"/>
            <p:cNvPicPr>
              <a:picLocks noChangeAspect="1"/>
            </p:cNvPicPr>
            <p:nvPr/>
          </p:nvPicPr>
          <p:blipFill>
            <a:blip r:embed="rId7"/>
            <a:stretch>
              <a:fillRect/>
            </a:stretch>
          </p:blipFill>
          <p:spPr>
            <a:xfrm>
              <a:off x="8351208" y="2727094"/>
              <a:ext cx="3398049" cy="3179397"/>
            </a:xfrm>
            <a:prstGeom prst="rect">
              <a:avLst/>
            </a:prstGeom>
            <a:ln w="12700">
              <a:miter lim="400000"/>
            </a:ln>
          </p:spPr>
        </p:pic>
      </p:grpSp>
      <p:sp>
        <p:nvSpPr>
          <p:cNvPr id="3" name="Rectangle 2">
            <a:extLst>
              <a:ext uri="{FF2B5EF4-FFF2-40B4-BE49-F238E27FC236}">
                <a16:creationId xmlns:a16="http://schemas.microsoft.com/office/drawing/2014/main" xmlns="" id="{5DBE6F3B-1FB7-C24B-976B-60A826292BE0}"/>
              </a:ext>
            </a:extLst>
          </p:cNvPr>
          <p:cNvSpPr/>
          <p:nvPr/>
        </p:nvSpPr>
        <p:spPr>
          <a:xfrm>
            <a:off x="731998" y="2273008"/>
            <a:ext cx="7494471" cy="3785652"/>
          </a:xfrm>
          <a:prstGeom prst="rect">
            <a:avLst/>
          </a:prstGeom>
        </p:spPr>
        <p:txBody>
          <a:bodyPr wrap="square">
            <a:spAutoFit/>
          </a:bodyPr>
          <a:lstStyle/>
          <a:p>
            <a:pPr algn="just"/>
            <a:r>
              <a:rPr lang="gu-IN" dirty="0" smtClean="0">
                <a:solidFill>
                  <a:schemeClr val="bg1"/>
                </a:solidFill>
              </a:rPr>
              <a:t>સ્મિતા બજારમાં શાકભાજી લેવા માટે ગઈ છે. તેના ગળામાં ઇન્ફેશન થયુ હતુ અને તે મોંને ઢાંક્યાં વગર ઘણીવાર ઉધરસ ખાતી હતી. તે જ્યારે દુકાનમાં આવે છે ત્યારે આપ પણ ત્યાં જ છો અને અચાનક તેને ઉધરસ આવે છે. સૌ કોઈ તરત જ તેનાથી દૂર ખસી જાય છે અને દુકાનદાર ગુસ્સામાં કહે છે કે, </a:t>
            </a:r>
            <a:r>
              <a:rPr lang="en-IN" dirty="0" smtClean="0">
                <a:solidFill>
                  <a:schemeClr val="bg1"/>
                </a:solidFill>
              </a:rPr>
              <a:t>‘</a:t>
            </a:r>
            <a:r>
              <a:rPr lang="gu-IN" dirty="0" smtClean="0">
                <a:solidFill>
                  <a:schemeClr val="bg1"/>
                </a:solidFill>
              </a:rPr>
              <a:t>આપને જો ઉધરસ આવતી હોય તો મારી દુકાનમાં આવશો નહીં.</a:t>
            </a:r>
            <a:r>
              <a:rPr lang="en-IN" dirty="0" smtClean="0"/>
              <a:t>’</a:t>
            </a:r>
            <a:endParaRPr lang="en-US" b="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C525CC8-8281-F84A-8022-C8658312017D}"/>
              </a:ext>
            </a:extLst>
          </p:cNvPr>
          <p:cNvSpPr txBox="1"/>
          <p:nvPr/>
        </p:nvSpPr>
        <p:spPr>
          <a:xfrm>
            <a:off x="12634745" y="1325715"/>
            <a:ext cx="11128546" cy="122597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buFont typeface="Arial" panose="020B0604020202020204" pitchFamily="34" charset="0"/>
              <a:buChar char="•"/>
            </a:pPr>
            <a:r>
              <a:rPr lang="gu-IN" sz="3600" dirty="0" smtClean="0">
                <a:solidFill>
                  <a:schemeClr val="bg1"/>
                </a:solidFill>
              </a:rPr>
              <a:t>લોકો તેનાથી દૂર ખસી ગયા અને તેનાથી અંતર જાળવ્યું એ સારી બાબત છે પરંતુ એક સાથી ગ્રાહક તરીકે કોઇપણ વ્યક્તિ તેને વિનમ્રતાપૂર્વક શ્વસન સંબંધિત સાચી સ્વચ્છતાનું પાલન કરવાની સલાહ આપી શક્યું હોત</a:t>
            </a:r>
            <a:r>
              <a:rPr lang="gu-IN" sz="3600" dirty="0" smtClean="0"/>
              <a:t>.</a:t>
            </a:r>
            <a:r>
              <a:rPr lang="en-US" sz="3400" b="0" dirty="0" smtClean="0">
                <a:solidFill>
                  <a:schemeClr val="bg1"/>
                </a:solidFill>
                <a:latin typeface="Arial" panose="020B0604020202020204" pitchFamily="34" charset="0"/>
                <a:cs typeface="Arial" panose="020B0604020202020204" pitchFamily="34" charset="0"/>
              </a:rPr>
              <a:t>I</a:t>
            </a:r>
            <a:endParaRPr lang="gu-IN" sz="3400" b="0" dirty="0" smtClean="0">
              <a:solidFill>
                <a:schemeClr val="bg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gu-IN" sz="3600" dirty="0" smtClean="0">
                <a:solidFill>
                  <a:schemeClr val="bg1"/>
                </a:solidFill>
              </a:rPr>
              <a:t>દુકાનદાર સ્મિતા પર રોષે ભરાયા એ ખોટી બાબત છે. આ કલંક લગાડનારું વર્તન છે. સૌ કોઈ ગભરાઈ ગયા હોવા છતાં આ પ્રકારનું અસભ્ય વર્તન યોગ્ય નથી. લોકો જો ભેદભાવભર્યા વર્તનનો સામનો કરશે તો તેઓ તેમની થતી સમસ્યાઓને જણાવવાથી અળગા રહેશે. દુકાનદાર નિયમિતપણે ડિસઇન્ફેક્ટન્ટ વડે દુકાનના કાઉન્ટરોને સાફ કરીને પણ તેની દુકાનને ચેપથી મુક્ત રાખી શકે છે</a:t>
            </a:r>
          </a:p>
          <a:p>
            <a:pPr marL="457200" indent="-457200" algn="just"/>
            <a:r>
              <a:rPr lang="gu-IN" sz="3600" dirty="0" smtClean="0">
                <a:solidFill>
                  <a:schemeClr val="bg1"/>
                </a:solidFill>
              </a:rPr>
              <a:t>એક આરોગ્ય કાર્યકર્તા તરીકે મારી કામગીરી રહેશેઃ</a:t>
            </a:r>
            <a:endParaRPr lang="en-US" sz="3600" dirty="0" smtClean="0">
              <a:solidFill>
                <a:schemeClr val="bg1"/>
              </a:solidFill>
            </a:endParaRPr>
          </a:p>
          <a:p>
            <a:pPr marL="457200" indent="-457200" algn="just">
              <a:buFont typeface="Arial" panose="020B0604020202020204" pitchFamily="34" charset="0"/>
              <a:buChar char="•"/>
            </a:pPr>
            <a:r>
              <a:rPr lang="gu-IN" sz="3600" dirty="0" smtClean="0">
                <a:solidFill>
                  <a:schemeClr val="bg1"/>
                </a:solidFill>
              </a:rPr>
              <a:t>સ્મિતાને ખાંસતી વખતે મોંની આડે હાથરૂમાલ રાખવાની સલાહ આપવી. તેને પીએચસીથી દવાઓ મેળવવાનું સૂચવવું.</a:t>
            </a:r>
          </a:p>
          <a:p>
            <a:pPr marL="457200" indent="-457200" algn="just">
              <a:buFont typeface="Arial" panose="020B0604020202020204" pitchFamily="34" charset="0"/>
              <a:buChar char="•"/>
            </a:pPr>
            <a:r>
              <a:rPr lang="gu-IN" sz="3600" dirty="0" smtClean="0">
                <a:solidFill>
                  <a:schemeClr val="bg1"/>
                </a:solidFill>
              </a:rPr>
              <a:t>દુકાનદારને સમજાવવા કે ખાંસી કોઇને પણ થઈ શકે છે અને તે કોરોનાવાઇરસનો ચેપ જ હોય તેવું જરૂરી નથી. જોકે, ચેપ કોઇને પણ લાગેલો હોઈ શકે છે, માટે તે કાઉન્ટર પર ટિશ્યૂનું બૉક્સ અને હેન્ડ સેનિટાઇઝર રાખીને અથવા તો લોકો પોતાના હાથ સાફ કરી શકે તે માટે વૉશિંગ સ્ટેશન રાખીને મદદરૂપ થઈ શકે છે.</a:t>
            </a:r>
          </a:p>
          <a:p>
            <a:pPr marL="457200" indent="-457200" algn="just">
              <a:buFont typeface="Arial" panose="020B0604020202020204" pitchFamily="34" charset="0"/>
              <a:buChar char="•"/>
            </a:pPr>
            <a:r>
              <a:rPr lang="gu-IN" sz="3600" dirty="0" smtClean="0">
                <a:solidFill>
                  <a:schemeClr val="bg1"/>
                </a:solidFill>
              </a:rPr>
              <a:t>લોકોને શ્વસન સંબંધિત સ્વચ્છતા અંગે સલાહસૂચનો આપવા</a:t>
            </a:r>
            <a:r>
              <a:rPr lang="gu-IN" sz="3600" dirty="0" smtClean="0"/>
              <a:t>.</a:t>
            </a:r>
            <a:endParaRPr lang="en-US" sz="3400" b="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p:cNvGrpSpPr/>
          <p:nvPr/>
        </p:nvGrpSpPr>
        <p:grpSpPr>
          <a:xfrm>
            <a:off x="300010" y="12315300"/>
            <a:ext cx="4601210" cy="995767"/>
            <a:chOff x="0" y="0"/>
            <a:chExt cx="4601208" cy="995765"/>
          </a:xfrm>
        </p:grpSpPr>
        <p:pic>
          <p:nvPicPr>
            <p:cNvPr id="416"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417"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4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24" name="Group"/>
          <p:cNvGrpSpPr/>
          <p:nvPr/>
        </p:nvGrpSpPr>
        <p:grpSpPr>
          <a:xfrm>
            <a:off x="23097931" y="13055998"/>
            <a:ext cx="2098870" cy="1540535"/>
            <a:chOff x="0" y="2516"/>
            <a:chExt cx="2098868" cy="1540533"/>
          </a:xfrm>
        </p:grpSpPr>
        <p:sp>
          <p:nvSpPr>
            <p:cNvPr id="422" name="10"/>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4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425" name="SOCIAL DISTANCING :  deliberately increasing the physical space between people to avoid spreading illness. Staying at least 1 meter away from other people lessens your chances of catching COVID-19."/>
          <p:cNvSpPr txBox="1"/>
          <p:nvPr/>
        </p:nvSpPr>
        <p:spPr>
          <a:xfrm>
            <a:off x="1083959" y="1698205"/>
            <a:ext cx="21655132"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lnSpc>
                <a:spcPct val="130000"/>
              </a:lnSpc>
              <a:spcBef>
                <a:spcPts val="1200"/>
              </a:spcBef>
              <a:defRPr b="0" cap="all">
                <a:solidFill>
                  <a:srgbClr val="FFFFFF"/>
                </a:solidFill>
                <a:effectLst>
                  <a:outerShdw blurRad="38100" dist="19050" dir="2700000" rotWithShape="0">
                    <a:srgbClr val="000000">
                      <a:alpha val="40000"/>
                    </a:srgbClr>
                  </a:outerShdw>
                </a:effectLst>
              </a:defRPr>
            </a:pPr>
            <a:r>
              <a:rPr lang="gu-IN" b="0" dirty="0" smtClean="0">
                <a:latin typeface="Arial" panose="020B0604020202020204" pitchFamily="34" charset="0"/>
                <a:cs typeface="Arial" panose="020B0604020202020204" pitchFamily="34" charset="0"/>
              </a:rPr>
              <a:t>સામાજિક અંતર જાળવવુ</a:t>
            </a:r>
            <a:r>
              <a:rPr b="0" smtClean="0">
                <a:latin typeface="Arial" panose="020B0604020202020204" pitchFamily="34" charset="0"/>
                <a:cs typeface="Arial" panose="020B0604020202020204" pitchFamily="34" charset="0"/>
              </a:rPr>
              <a:t>:  </a:t>
            </a:r>
            <a:r>
              <a:rPr lang="gu-IN" b="0" cap="all" dirty="0" smtClean="0">
                <a:effectLst>
                  <a:outerShdw blurRad="38100" dist="19050" dir="2700000" rotWithShape="0">
                    <a:srgbClr val="000000">
                      <a:alpha val="40000"/>
                    </a:srgbClr>
                  </a:outerShdw>
                </a:effectLst>
              </a:rPr>
              <a:t>રોગચાળાને ફેલાતો અટકાવવા માટે જાણી જોઈને લોકોની વચ્ચે શારીરિક અંતર વધારવું. અન્ય લોકોથી ઓછામાં ઓછું એક મીટરનું અંતર જાળવવાથી આપને કોવિડ- ૧૯ (</a:t>
            </a:r>
            <a:r>
              <a:rPr lang="en-IN" b="0" cap="all" dirty="0" smtClean="0">
                <a:effectLst>
                  <a:outerShdw blurRad="38100" dist="19050" dir="2700000" rotWithShape="0">
                    <a:srgbClr val="000000">
                      <a:alpha val="40000"/>
                    </a:srgbClr>
                  </a:outerShdw>
                </a:effectLst>
              </a:rPr>
              <a:t>COVID-19</a:t>
            </a:r>
            <a:r>
              <a:rPr lang="gu-IN" b="0" cap="all" dirty="0" smtClean="0">
                <a:effectLst>
                  <a:outerShdw blurRad="38100" dist="19050" dir="2700000" rotWithShape="0">
                    <a:srgbClr val="000000">
                      <a:alpha val="40000"/>
                    </a:srgbClr>
                  </a:outerShdw>
                </a:effectLst>
              </a:rPr>
              <a:t>)નો ચેપ લાગવાની શક્યતા ઘટી જાય છે.</a:t>
            </a:r>
            <a:endParaRPr b="0" dirty="0">
              <a:latin typeface="Arial" panose="020B0604020202020204" pitchFamily="34" charset="0"/>
              <a:cs typeface="Arial" panose="020B0604020202020204" pitchFamily="34" charset="0"/>
            </a:endParaRPr>
          </a:p>
        </p:txBody>
      </p:sp>
      <p:grpSp>
        <p:nvGrpSpPr>
          <p:cNvPr id="428" name="Group"/>
          <p:cNvGrpSpPr/>
          <p:nvPr/>
        </p:nvGrpSpPr>
        <p:grpSpPr>
          <a:xfrm>
            <a:off x="5413144" y="359990"/>
            <a:ext cx="13557713" cy="1297968"/>
            <a:chOff x="0" y="0"/>
            <a:chExt cx="13557711" cy="1297966"/>
          </a:xfrm>
        </p:grpSpPr>
        <p:sp>
          <p:nvSpPr>
            <p:cNvPr id="42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27" name="WHAT ARE WE GOING TO LEARN?"/>
            <p:cNvSpPr txBox="1"/>
            <p:nvPr/>
          </p:nvSpPr>
          <p:spPr>
            <a:xfrm>
              <a:off x="1222848" y="212966"/>
              <a:ext cx="8334012"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gu-IN" b="0" dirty="0" smtClean="0">
                  <a:latin typeface="Arial" panose="020B0604020202020204" pitchFamily="34" charset="0"/>
                  <a:cs typeface="Arial" panose="020B0604020202020204" pitchFamily="34" charset="0"/>
                </a:rPr>
                <a:t>બચાવ: સામાજિક અંતર જાળવવુ</a:t>
              </a:r>
              <a:endParaRPr b="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xmlns="" id="{CC48F4C7-BEDB-AA4B-AE0E-9D39E2C31947}"/>
              </a:ext>
            </a:extLst>
          </p:cNvPr>
          <p:cNvGrpSpPr/>
          <p:nvPr/>
        </p:nvGrpSpPr>
        <p:grpSpPr>
          <a:xfrm>
            <a:off x="2195288" y="3523446"/>
            <a:ext cx="19442690" cy="3711189"/>
            <a:chOff x="2195289" y="3507790"/>
            <a:chExt cx="19442690" cy="3711189"/>
          </a:xfrm>
        </p:grpSpPr>
        <p:sp>
          <p:nvSpPr>
            <p:cNvPr id="429" name="Rounded Rectangle"/>
            <p:cNvSpPr/>
            <p:nvPr/>
          </p:nvSpPr>
          <p:spPr>
            <a:xfrm>
              <a:off x="2195289" y="3507790"/>
              <a:ext cx="19442690"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a:solidFill>
                    <a:srgbClr val="FFFFFF"/>
                  </a:solidFill>
                </a:defRPr>
              </a:lvl1pPr>
            </a:lstStyle>
            <a:p>
              <a:endParaRPr b="0" dirty="0">
                <a:latin typeface="Arial" panose="020B0604020202020204" pitchFamily="34" charset="0"/>
                <a:cs typeface="Arial" panose="020B0604020202020204" pitchFamily="34" charset="0"/>
              </a:endParaRPr>
            </a:p>
          </p:txBody>
        </p:sp>
        <p:sp>
          <p:nvSpPr>
            <p:cNvPr id="431" name="DO"/>
            <p:cNvSpPr txBox="1"/>
            <p:nvPr/>
          </p:nvSpPr>
          <p:spPr>
            <a:xfrm>
              <a:off x="2900719" y="4273536"/>
              <a:ext cx="2346796" cy="20261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rgbClr val="228B22"/>
                  </a:solidFill>
                </a:defRPr>
              </a:lvl1pPr>
            </a:lstStyle>
            <a:p>
              <a:r>
                <a:rPr lang="gu-IN" sz="12500" b="0" dirty="0" smtClean="0">
                  <a:solidFill>
                    <a:schemeClr val="tx1"/>
                  </a:solidFill>
                  <a:latin typeface="Arial" panose="020B0604020202020204" pitchFamily="34" charset="0"/>
                  <a:cs typeface="Arial" panose="020B0604020202020204" pitchFamily="34" charset="0"/>
                </a:rPr>
                <a:t>કરો</a:t>
              </a:r>
              <a:endParaRPr sz="12500" b="0" dirty="0">
                <a:solidFill>
                  <a:schemeClr val="tx1"/>
                </a:solidFill>
                <a:latin typeface="Arial" panose="020B0604020202020204" pitchFamily="34" charset="0"/>
                <a:cs typeface="Arial" panose="020B0604020202020204" pitchFamily="34" charset="0"/>
              </a:endParaRPr>
            </a:p>
          </p:txBody>
        </p:sp>
      </p:grpSp>
      <p:pic>
        <p:nvPicPr>
          <p:cNvPr id="432" name="Image" descr="Image"/>
          <p:cNvPicPr>
            <a:picLocks noChangeAspect="1"/>
          </p:cNvPicPr>
          <p:nvPr/>
        </p:nvPicPr>
        <p:blipFill>
          <a:blip r:embed="rId7"/>
          <a:stretch>
            <a:fillRect/>
          </a:stretch>
        </p:blipFill>
        <p:spPr>
          <a:xfrm>
            <a:off x="16117345" y="3690450"/>
            <a:ext cx="4362465" cy="3421156"/>
          </a:xfrm>
          <a:prstGeom prst="rect">
            <a:avLst/>
          </a:prstGeom>
          <a:ln w="12700" cap="flat">
            <a:noFill/>
            <a:miter lim="400000"/>
          </a:ln>
          <a:effectLst>
            <a:outerShdw blurRad="63500" dist="25400" dir="5400000" rotWithShape="0">
              <a:srgbClr val="000000">
                <a:alpha val="50000"/>
              </a:srgbClr>
            </a:outerShdw>
          </a:effectLst>
        </p:spPr>
      </p:pic>
      <p:grpSp>
        <p:nvGrpSpPr>
          <p:cNvPr id="3" name="Group 2">
            <a:extLst>
              <a:ext uri="{FF2B5EF4-FFF2-40B4-BE49-F238E27FC236}">
                <a16:creationId xmlns:a16="http://schemas.microsoft.com/office/drawing/2014/main" xmlns="" id="{61C90268-4851-6248-BE9E-8BB00052E774}"/>
              </a:ext>
            </a:extLst>
          </p:cNvPr>
          <p:cNvGrpSpPr/>
          <p:nvPr/>
        </p:nvGrpSpPr>
        <p:grpSpPr>
          <a:xfrm>
            <a:off x="1168128" y="7500911"/>
            <a:ext cx="22047743" cy="4263185"/>
            <a:chOff x="1168129" y="7545216"/>
            <a:chExt cx="22047743" cy="4263185"/>
          </a:xfrm>
          <a:solidFill>
            <a:schemeClr val="accent1">
              <a:lumMod val="20000"/>
              <a:lumOff val="80000"/>
            </a:schemeClr>
          </a:solidFill>
        </p:grpSpPr>
        <p:sp>
          <p:nvSpPr>
            <p:cNvPr id="434" name="Rounded Rectangle"/>
            <p:cNvSpPr/>
            <p:nvPr/>
          </p:nvSpPr>
          <p:spPr>
            <a:xfrm>
              <a:off x="1168129" y="7545216"/>
              <a:ext cx="22047743" cy="4263185"/>
            </a:xfrm>
            <a:prstGeom prst="roundRect">
              <a:avLst>
                <a:gd name="adj" fmla="val 49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36" name="DON’T"/>
            <p:cNvSpPr txBox="1"/>
            <p:nvPr/>
          </p:nvSpPr>
          <p:spPr>
            <a:xfrm>
              <a:off x="1174579" y="7616043"/>
              <a:ext cx="6637646" cy="3949799"/>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5000">
                  <a:solidFill>
                    <a:schemeClr val="accent5">
                      <a:hueOff val="-82419"/>
                      <a:satOff val="-9513"/>
                      <a:lumOff val="-16343"/>
                    </a:schemeClr>
                  </a:solidFill>
                </a:defRPr>
              </a:lvl1pPr>
            </a:lstStyle>
            <a:p>
              <a:r>
                <a:rPr lang="gu-IN" sz="12500" b="0" dirty="0" smtClean="0">
                  <a:solidFill>
                    <a:schemeClr val="tx1"/>
                  </a:solidFill>
                  <a:latin typeface="Arial" panose="020B0604020202020204" pitchFamily="34" charset="0"/>
                  <a:cs typeface="Arial" panose="020B0604020202020204" pitchFamily="34" charset="0"/>
                </a:rPr>
                <a:t>ન </a:t>
              </a:r>
            </a:p>
            <a:p>
              <a:r>
                <a:rPr lang="gu-IN" sz="12500" b="0" dirty="0" smtClean="0">
                  <a:solidFill>
                    <a:schemeClr val="tx1"/>
                  </a:solidFill>
                  <a:latin typeface="Arial" panose="020B0604020202020204" pitchFamily="34" charset="0"/>
                  <a:cs typeface="Arial" panose="020B0604020202020204" pitchFamily="34" charset="0"/>
                </a:rPr>
                <a:t>કરો</a:t>
              </a:r>
              <a:endParaRPr sz="12500" b="0" dirty="0">
                <a:solidFill>
                  <a:schemeClr val="tx1"/>
                </a:solidFill>
                <a:latin typeface="Arial" panose="020B0604020202020204" pitchFamily="34" charset="0"/>
                <a:cs typeface="Arial" panose="020B0604020202020204" pitchFamily="34" charset="0"/>
              </a:endParaRPr>
            </a:p>
          </p:txBody>
        </p:sp>
      </p:grpSp>
      <p:pic>
        <p:nvPicPr>
          <p:cNvPr id="437" name="Image" descr="Image"/>
          <p:cNvPicPr>
            <a:picLocks noChangeAspect="1"/>
          </p:cNvPicPr>
          <p:nvPr/>
        </p:nvPicPr>
        <p:blipFill>
          <a:blip r:embed="rId8"/>
          <a:stretch>
            <a:fillRect/>
          </a:stretch>
        </p:blipFill>
        <p:spPr>
          <a:xfrm>
            <a:off x="18612298" y="8201891"/>
            <a:ext cx="4130778" cy="3125114"/>
          </a:xfrm>
          <a:prstGeom prst="rect">
            <a:avLst/>
          </a:prstGeom>
          <a:ln w="12700" cap="flat">
            <a:noFill/>
            <a:miter lim="400000"/>
          </a:ln>
          <a:effectLst/>
        </p:spPr>
      </p:pic>
      <p:sp>
        <p:nvSpPr>
          <p:cNvPr id="435" name="touch your eyes, nose, and mouth with unwashed hands.…"/>
          <p:cNvSpPr txBox="1"/>
          <p:nvPr/>
        </p:nvSpPr>
        <p:spPr>
          <a:xfrm>
            <a:off x="6608283" y="7633417"/>
            <a:ext cx="11994324" cy="35804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lvl="0" algn="l">
              <a:buFont typeface="Arial" pitchFamily="34" charset="0"/>
              <a:buChar char="•"/>
            </a:pPr>
            <a:r>
              <a:rPr lang="gu-IN" sz="3600" dirty="0" smtClean="0"/>
              <a:t>  જેમાં ઘણાં બધાં લોકોએ એકઠાં થવું પડે તેવું હોય તેવા કાર્યક્રમોનું આયોજન કરશો નહીં (ભલે પછી તે ત્રણ-ચાર મિત્રો સાથેની બેઠક હોય કે સાંજની ઓટલા પરિષદ હોય)</a:t>
            </a:r>
            <a:endParaRPr lang="en-US" sz="3600" dirty="0" smtClean="0"/>
          </a:p>
          <a:p>
            <a:pPr lvl="0" algn="l">
              <a:buFont typeface="Arial" pitchFamily="34" charset="0"/>
              <a:buChar char="•"/>
            </a:pPr>
            <a:r>
              <a:rPr lang="gu-IN" sz="3600" dirty="0" smtClean="0"/>
              <a:t>   બજાર, ખરીદી, મેળાઓ, પાર્ટી વગેરે જેવી ભીડવાળી જગ્યાઓએ જશો નહીં</a:t>
            </a:r>
            <a:endParaRPr lang="en-US" sz="3600" dirty="0" smtClean="0"/>
          </a:p>
          <a:p>
            <a:pPr marL="330728" indent="-330728" algn="l" defTabSz="914400">
              <a:spcBef>
                <a:spcPts val="1200"/>
              </a:spcBef>
              <a:buSzPct val="125000"/>
              <a:buChar char="•"/>
              <a:defRPr cap="all" spc="-70">
                <a:solidFill>
                  <a:srgbClr val="FFFFFF"/>
                </a:solidFill>
              </a:defRPr>
            </a:pPr>
            <a:r>
              <a:rPr lang="gu-IN" sz="3600" cap="all" dirty="0" smtClean="0">
                <a:solidFill>
                  <a:schemeClr val="tx1"/>
                </a:solidFill>
              </a:rPr>
              <a:t>જાહેર પરિવહનનો ઉપયોગ કરશો નહીં</a:t>
            </a:r>
            <a:endParaRPr sz="3400" b="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2FD0B4FF-DD8E-2643-B323-DEF327CECDED}"/>
              </a:ext>
            </a:extLst>
          </p:cNvPr>
          <p:cNvSpPr/>
          <p:nvPr/>
        </p:nvSpPr>
        <p:spPr>
          <a:xfrm>
            <a:off x="5813999" y="3812856"/>
            <a:ext cx="10500800" cy="1908215"/>
          </a:xfrm>
          <a:prstGeom prst="rect">
            <a:avLst/>
          </a:prstGeom>
        </p:spPr>
        <p:txBody>
          <a:bodyPr wrap="square">
            <a:spAutoFit/>
          </a:bodyPr>
          <a:lstStyle/>
          <a:p>
            <a:pPr lvl="0" algn="l">
              <a:buFont typeface="Arial" pitchFamily="34" charset="0"/>
              <a:buChar char="•"/>
            </a:pPr>
            <a:r>
              <a:rPr lang="gu-IN" sz="3600" dirty="0" smtClean="0"/>
              <a:t> જ્યાં સુધી ખૂબ જ જરૂરી ના હોય ત્યાં સુધી ઘરે જ રહો</a:t>
            </a:r>
            <a:endParaRPr lang="en-US" sz="3600" dirty="0" smtClean="0"/>
          </a:p>
          <a:p>
            <a:pPr marL="330728" indent="-330728" algn="l" defTabSz="914400">
              <a:spcBef>
                <a:spcPts val="1200"/>
              </a:spcBef>
              <a:buSzPct val="125000"/>
              <a:buChar char="•"/>
              <a:defRPr cap="all" spc="-70"/>
            </a:pPr>
            <a:r>
              <a:rPr lang="gu-IN" sz="3600" cap="all" dirty="0" smtClean="0"/>
              <a:t>આપની અને અન્ય વ્યક્તિની વચ્ચે ઓછામાં ઓછું ૧ મીટરનું અંતર જાળવો</a:t>
            </a:r>
            <a:endParaRPr lang="en-US" b="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dissolve">
                                      <p:cBhvr>
                                        <p:cTn id="7" dur="5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32"/>
                                        </p:tgtEl>
                                        <p:attrNameLst>
                                          <p:attrName>style.visibility</p:attrName>
                                        </p:attrNameLst>
                                      </p:cBhvr>
                                      <p:to>
                                        <p:strVal val="visible"/>
                                      </p:to>
                                    </p:set>
                                    <p:animEffect transition="in" filter="dissolve">
                                      <p:cBhvr>
                                        <p:cTn id="29" dur="500"/>
                                        <p:tgtEl>
                                          <p:spTgt spid="4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35">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37"/>
                                        </p:tgtEl>
                                        <p:attrNameLst>
                                          <p:attrName>style.visibility</p:attrName>
                                        </p:attrNameLst>
                                      </p:cBhvr>
                                      <p:to>
                                        <p:strVal val="visible"/>
                                      </p:to>
                                    </p:set>
                                    <p:animEffect transition="in" filter="dissolve">
                                      <p:cBhvr>
                                        <p:cTn id="42" dur="500"/>
                                        <p:tgtEl>
                                          <p:spTgt spid="43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 name="Group"/>
          <p:cNvGrpSpPr/>
          <p:nvPr/>
        </p:nvGrpSpPr>
        <p:grpSpPr>
          <a:xfrm>
            <a:off x="300010" y="12315300"/>
            <a:ext cx="4601210" cy="995767"/>
            <a:chOff x="0" y="0"/>
            <a:chExt cx="4601208" cy="995765"/>
          </a:xfrm>
        </p:grpSpPr>
        <p:pic>
          <p:nvPicPr>
            <p:cNvPr id="440"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441"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4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48" name="Group"/>
          <p:cNvGrpSpPr/>
          <p:nvPr/>
        </p:nvGrpSpPr>
        <p:grpSpPr>
          <a:xfrm>
            <a:off x="5413144" y="359990"/>
            <a:ext cx="13557713" cy="1297968"/>
            <a:chOff x="0" y="0"/>
            <a:chExt cx="13557711" cy="1297966"/>
          </a:xfrm>
        </p:grpSpPr>
        <p:sp>
          <p:nvSpPr>
            <p:cNvPr id="44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7" name="WHAT ARE WE GOING TO LEARN?"/>
            <p:cNvSpPr txBox="1"/>
            <p:nvPr/>
          </p:nvSpPr>
          <p:spPr>
            <a:xfrm>
              <a:off x="2255005" y="212966"/>
              <a:ext cx="8622551"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gu-IN" b="0" dirty="0" smtClean="0">
                  <a:latin typeface="Arial" panose="020B0604020202020204" pitchFamily="34" charset="0"/>
                  <a:cs typeface="Arial" panose="020B0604020202020204" pitchFamily="34" charset="0"/>
                </a:rPr>
                <a:t>બચાવ </a:t>
              </a:r>
              <a:r>
                <a:rPr b="0" smtClean="0">
                  <a:latin typeface="Arial" panose="020B0604020202020204" pitchFamily="34" charset="0"/>
                  <a:cs typeface="Arial" panose="020B0604020202020204" pitchFamily="34" charset="0"/>
                </a:rPr>
                <a:t>: </a:t>
              </a:r>
              <a:r>
                <a:rPr lang="gu-IN" b="0" dirty="0" smtClean="0">
                  <a:latin typeface="Arial" panose="020B0604020202020204" pitchFamily="34" charset="0"/>
                  <a:cs typeface="Arial" panose="020B0604020202020204" pitchFamily="34" charset="0"/>
                </a:rPr>
                <a:t>અતિ જોખમ ધરાવતુ જૂથ</a:t>
              </a:r>
              <a:endParaRPr b="0" dirty="0">
                <a:latin typeface="Arial" panose="020B0604020202020204" pitchFamily="34" charset="0"/>
                <a:cs typeface="Arial" panose="020B0604020202020204" pitchFamily="34" charset="0"/>
              </a:endParaRPr>
            </a:p>
          </p:txBody>
        </p:sp>
      </p:grpSp>
      <p:sp>
        <p:nvSpPr>
          <p:cNvPr id="449" name="High Risk Groups are people who are at higher risk from severe illness if they get COVID-19.…"/>
          <p:cNvSpPr txBox="1"/>
          <p:nvPr/>
        </p:nvSpPr>
        <p:spPr>
          <a:xfrm>
            <a:off x="3042337" y="1900423"/>
            <a:ext cx="17598772"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914400">
              <a:spcBef>
                <a:spcPts val="1200"/>
              </a:spcBef>
              <a:defRPr b="0" cap="all" spc="-57">
                <a:solidFill>
                  <a:srgbClr val="FFFFFF"/>
                </a:solidFill>
                <a:effectLst>
                  <a:outerShdw blurRad="38100" dist="19050" dir="2700000" rotWithShape="0">
                    <a:srgbClr val="000000">
                      <a:alpha val="40000"/>
                    </a:srgbClr>
                  </a:outerShdw>
                </a:effectLst>
              </a:defRPr>
            </a:pPr>
            <a:r>
              <a:rPr lang="gu-IN" b="0" cap="all" dirty="0" smtClean="0">
                <a:effectLst>
                  <a:outerShdw blurRad="38100" dist="19050" dir="2700000" rotWithShape="0">
                    <a:srgbClr val="000000">
                      <a:alpha val="40000"/>
                    </a:srgbClr>
                  </a:outerShdw>
                </a:effectLst>
              </a:rPr>
              <a:t>અતિ જોખમ ધરાવતા જૂથો એ એવા લોકો છે, જેમને કોવિડ-19 (</a:t>
            </a:r>
            <a:r>
              <a:rPr lang="en-IN" b="0" cap="all" dirty="0" smtClean="0">
                <a:effectLst>
                  <a:outerShdw blurRad="38100" dist="19050" dir="2700000" rotWithShape="0">
                    <a:srgbClr val="000000">
                      <a:alpha val="40000"/>
                    </a:srgbClr>
                  </a:outerShdw>
                </a:effectLst>
              </a:rPr>
              <a:t>COVID-19</a:t>
            </a:r>
            <a:r>
              <a:rPr lang="gu-IN" b="0" cap="all" dirty="0" smtClean="0">
                <a:effectLst>
                  <a:outerShdw blurRad="38100" dist="19050" dir="2700000" rotWithShape="0">
                    <a:srgbClr val="000000">
                      <a:alpha val="40000"/>
                    </a:srgbClr>
                  </a:outerShdw>
                </a:effectLst>
              </a:rPr>
              <a:t>)નો ચેપ લાગે તો તેઓ ગંભીર રીતે બીમાર પડવાનું જોખમ ધરાવે છે. જેમાં સમાવિષ્ટ છેઃ</a:t>
            </a:r>
            <a:endParaRPr b="0" dirty="0">
              <a:latin typeface="Arial" panose="020B0604020202020204" pitchFamily="34" charset="0"/>
              <a:cs typeface="Arial" panose="020B0604020202020204" pitchFamily="34" charset="0"/>
            </a:endParaRPr>
          </a:p>
        </p:txBody>
      </p:sp>
      <p:sp>
        <p:nvSpPr>
          <p:cNvPr id="450" name="Rounded Rectangle"/>
          <p:cNvSpPr/>
          <p:nvPr/>
        </p:nvSpPr>
        <p:spPr>
          <a:xfrm>
            <a:off x="16290701" y="3770641"/>
            <a:ext cx="5570744" cy="8575577"/>
          </a:xfrm>
          <a:prstGeom prst="roundRect">
            <a:avLst>
              <a:gd name="adj" fmla="val 686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1" name="PREGNANT WOMEN…"/>
          <p:cNvSpPr txBox="1"/>
          <p:nvPr/>
        </p:nvSpPr>
        <p:spPr>
          <a:xfrm>
            <a:off x="16290701" y="4278246"/>
            <a:ext cx="3992354" cy="62581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r>
              <a:rPr lang="gu-IN" sz="4000" dirty="0" smtClean="0"/>
              <a:t>ગર્ભવતી મહિલાઓ</a:t>
            </a:r>
            <a:endParaRPr lang="en-US" sz="4000" dirty="0" smtClean="0"/>
          </a:p>
          <a:p>
            <a:pPr algn="l"/>
            <a:r>
              <a:rPr lang="gu-IN" sz="4000" dirty="0" smtClean="0"/>
              <a:t>(આ બીમારીની ગર્ભાવસ્થા પર શું અસર થાય છે તે અંગે અમે જાણતા નહીં હોવાથી હાલ પૂરતી ગર્ભવતી મહિલાઓએ તેમની કાળજી લેવી યોગ્ય ગણાશે)</a:t>
            </a:r>
            <a:endParaRPr sz="4000" b="0" dirty="0">
              <a:solidFill>
                <a:sysClr val="windowText" lastClr="000000"/>
              </a:solidFill>
              <a:latin typeface="Arial" panose="020B0604020202020204" pitchFamily="34" charset="0"/>
              <a:cs typeface="Arial" panose="020B0604020202020204" pitchFamily="34" charset="0"/>
            </a:endParaRPr>
          </a:p>
        </p:txBody>
      </p:sp>
      <p:pic>
        <p:nvPicPr>
          <p:cNvPr id="27" name="Image" descr="Image">
            <a:extLst>
              <a:ext uri="{FF2B5EF4-FFF2-40B4-BE49-F238E27FC236}">
                <a16:creationId xmlns:a16="http://schemas.microsoft.com/office/drawing/2014/main" xmlns="" id="{AC6CC9E9-3FB7-3F4E-B3DB-B97A3258C721}"/>
              </a:ext>
            </a:extLst>
          </p:cNvPr>
          <p:cNvPicPr>
            <a:picLocks noChangeAspect="1"/>
          </p:cNvPicPr>
          <p:nvPr/>
        </p:nvPicPr>
        <p:blipFill>
          <a:blip r:embed="rId6"/>
          <a:stretch>
            <a:fillRect/>
          </a:stretch>
        </p:blipFill>
        <p:spPr>
          <a:xfrm>
            <a:off x="19785680" y="7753086"/>
            <a:ext cx="2136016" cy="4562214"/>
          </a:xfrm>
          <a:prstGeom prst="rect">
            <a:avLst/>
          </a:prstGeom>
          <a:ln w="12700" cap="flat">
            <a:noFill/>
            <a:miter lim="400000"/>
          </a:ln>
          <a:effectLst/>
        </p:spPr>
      </p:pic>
      <p:sp>
        <p:nvSpPr>
          <p:cNvPr id="454" name="Rounded Rectangle"/>
          <p:cNvSpPr/>
          <p:nvPr/>
        </p:nvSpPr>
        <p:spPr>
          <a:xfrm>
            <a:off x="2313729" y="3770641"/>
            <a:ext cx="4931161" cy="8575577"/>
          </a:xfrm>
          <a:prstGeom prst="roundRect">
            <a:avLst>
              <a:gd name="adj" fmla="val 898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5" name="older adults"/>
          <p:cNvSpPr txBox="1"/>
          <p:nvPr/>
        </p:nvSpPr>
        <p:spPr>
          <a:xfrm>
            <a:off x="3834382" y="4463556"/>
            <a:ext cx="2133678"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600" cap="all">
                <a:solidFill>
                  <a:srgbClr val="FFFFFF"/>
                </a:solidFill>
              </a:defRPr>
            </a:lvl1pPr>
          </a:lstStyle>
          <a:p>
            <a:r>
              <a:rPr lang="gu-IN" b="0" dirty="0" smtClean="0">
                <a:solidFill>
                  <a:sysClr val="windowText" lastClr="000000"/>
                </a:solidFill>
                <a:latin typeface="Arial" panose="020B0604020202020204" pitchFamily="34" charset="0"/>
                <a:cs typeface="Arial" panose="020B0604020202020204" pitchFamily="34" charset="0"/>
              </a:rPr>
              <a:t>વૃધ્ધો</a:t>
            </a:r>
            <a:endParaRPr b="0" dirty="0">
              <a:solidFill>
                <a:sysClr val="windowText" lastClr="000000"/>
              </a:solidFill>
              <a:latin typeface="Arial" panose="020B0604020202020204" pitchFamily="34" charset="0"/>
              <a:cs typeface="Arial" panose="020B0604020202020204" pitchFamily="34" charset="0"/>
            </a:endParaRPr>
          </a:p>
        </p:txBody>
      </p:sp>
      <p:pic>
        <p:nvPicPr>
          <p:cNvPr id="456" name="Image" descr="Image"/>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3042337" y="6580841"/>
            <a:ext cx="3473943" cy="4562214"/>
          </a:xfrm>
          <a:prstGeom prst="rect">
            <a:avLst/>
          </a:prstGeom>
          <a:ln w="12700" cap="flat">
            <a:noFill/>
            <a:miter lim="400000"/>
          </a:ln>
          <a:effectLst/>
        </p:spPr>
      </p:pic>
      <p:sp>
        <p:nvSpPr>
          <p:cNvPr id="458" name="Rounded Rectangle"/>
          <p:cNvSpPr/>
          <p:nvPr/>
        </p:nvSpPr>
        <p:spPr>
          <a:xfrm>
            <a:off x="7639059" y="3770641"/>
            <a:ext cx="8171214" cy="8575577"/>
          </a:xfrm>
          <a:prstGeom prst="roundRect">
            <a:avLst>
              <a:gd name="adj" fmla="val 363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9" name="people who have underlying…"/>
          <p:cNvSpPr txBox="1"/>
          <p:nvPr/>
        </p:nvSpPr>
        <p:spPr>
          <a:xfrm>
            <a:off x="7926095" y="4149650"/>
            <a:ext cx="7751518" cy="55194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r>
              <a:rPr lang="gu-IN" sz="4000" dirty="0" smtClean="0"/>
              <a:t>પહેલેથી જ તબીબી સમસ્યાઓ ધરાવતા લોકો જેમ</a:t>
            </a:r>
            <a:r>
              <a:rPr lang="gu-IN" sz="3600" dirty="0" smtClean="0"/>
              <a:t>કેઃ</a:t>
            </a:r>
            <a:endParaRPr lang="en-US" dirty="0" smtClean="0"/>
          </a:p>
          <a:p>
            <a:pPr lvl="1" algn="l">
              <a:buFont typeface="Arial" pitchFamily="34" charset="0"/>
              <a:buChar char="•"/>
            </a:pPr>
            <a:r>
              <a:rPr lang="gu-IN" sz="4400" dirty="0" smtClean="0"/>
              <a:t>હૃદયરોગ</a:t>
            </a:r>
            <a:endParaRPr lang="en-US" sz="6600" dirty="0" smtClean="0"/>
          </a:p>
          <a:p>
            <a:pPr lvl="1" algn="l">
              <a:buFont typeface="Arial" pitchFamily="34" charset="0"/>
              <a:buChar char="•"/>
            </a:pPr>
            <a:r>
              <a:rPr lang="gu-IN" sz="4400" dirty="0" smtClean="0"/>
              <a:t>ડાયાબિટીસ</a:t>
            </a:r>
            <a:endParaRPr lang="en-US" sz="6600" dirty="0" smtClean="0"/>
          </a:p>
          <a:p>
            <a:pPr lvl="1" algn="l">
              <a:buFont typeface="Arial" pitchFamily="34" charset="0"/>
              <a:buChar char="•"/>
            </a:pPr>
            <a:r>
              <a:rPr lang="gu-IN" sz="4400" dirty="0" smtClean="0"/>
              <a:t>ફેંફસાની બીમારી</a:t>
            </a:r>
            <a:endParaRPr lang="en-US" sz="6600" dirty="0" smtClean="0"/>
          </a:p>
          <a:p>
            <a:pPr lvl="1" algn="l">
              <a:buFont typeface="Arial" pitchFamily="34" charset="0"/>
              <a:buChar char="•"/>
            </a:pPr>
            <a:r>
              <a:rPr lang="gu-IN" sz="4400" dirty="0" smtClean="0"/>
              <a:t>કીડનીની બીમારી</a:t>
            </a:r>
            <a:endParaRPr lang="en-US" sz="6600" dirty="0" smtClean="0"/>
          </a:p>
          <a:p>
            <a:pPr algn="l">
              <a:buFont typeface="Arial" pitchFamily="34" charset="0"/>
              <a:buChar char="•"/>
            </a:pPr>
            <a:r>
              <a:rPr lang="gu-IN" sz="4400" dirty="0" smtClean="0"/>
              <a:t>કેન્સરની દવાઓ લઈ રહેલા દર્દીઓ</a:t>
            </a:r>
            <a:endParaRPr sz="4000" b="0" dirty="0">
              <a:latin typeface="Arial" panose="020B0604020202020204" pitchFamily="34" charset="0"/>
              <a:cs typeface="Arial" panose="020B0604020202020204" pitchFamily="34" charset="0"/>
            </a:endParaRPr>
          </a:p>
        </p:txBody>
      </p:sp>
      <p:pic>
        <p:nvPicPr>
          <p:cNvPr id="460" name="Image" descr="Image"/>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13068544" y="8722306"/>
            <a:ext cx="2741729" cy="3592994"/>
          </a:xfrm>
          <a:prstGeom prst="rect">
            <a:avLst/>
          </a:prstGeom>
          <a:ln w="12700" cap="flat">
            <a:noFill/>
            <a:miter lim="400000"/>
          </a:ln>
          <a:effectLst>
            <a:outerShdw blurRad="63500" dist="25400" dir="5400000" rotWithShape="0">
              <a:srgbClr val="000000">
                <a:alpha val="50000"/>
              </a:srgbClr>
            </a:outerShdw>
          </a:effectLst>
        </p:spPr>
      </p:pic>
      <p:grpSp>
        <p:nvGrpSpPr>
          <p:cNvPr id="464" name="Group"/>
          <p:cNvGrpSpPr/>
          <p:nvPr/>
        </p:nvGrpSpPr>
        <p:grpSpPr>
          <a:xfrm>
            <a:off x="23097931" y="13055998"/>
            <a:ext cx="2098870" cy="1540535"/>
            <a:chOff x="0" y="2516"/>
            <a:chExt cx="2098868" cy="1540533"/>
          </a:xfrm>
        </p:grpSpPr>
        <p:sp>
          <p:nvSpPr>
            <p:cNvPr id="462" name="11"/>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463" name="Image" descr="Image"/>
            <p:cNvPicPr>
              <a:picLocks noChangeAspect="1"/>
            </p:cNvPicPr>
            <p:nvPr/>
          </p:nvPicPr>
          <p:blipFill>
            <a:blip r:embed="rId9"/>
            <a:stretch>
              <a:fillRect/>
            </a:stretch>
          </p:blipFill>
          <p:spPr>
            <a:xfrm>
              <a:off x="0" y="2516"/>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blinds(horizontal)">
                                      <p:cBhvr>
                                        <p:cTn id="7" dur="1000"/>
                                        <p:tgtEl>
                                          <p:spTgt spid="4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9"/>
                                        </p:tgtEl>
                                        <p:attrNameLst>
                                          <p:attrName>style.visibility</p:attrName>
                                        </p:attrNameLst>
                                      </p:cBhvr>
                                      <p:to>
                                        <p:strVal val="visible"/>
                                      </p:to>
                                    </p:set>
                                    <p:animEffect transition="in" filter="blinds(horizontal)">
                                      <p:cBhvr>
                                        <p:cTn id="10" dur="1000"/>
                                        <p:tgtEl>
                                          <p:spTgt spid="4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4"/>
                                        </p:tgtEl>
                                        <p:attrNameLst>
                                          <p:attrName>style.visibility</p:attrName>
                                        </p:attrNameLst>
                                      </p:cBhvr>
                                      <p:to>
                                        <p:strVal val="visible"/>
                                      </p:to>
                                    </p:set>
                                    <p:animEffect transition="in" filter="fade">
                                      <p:cBhvr>
                                        <p:cTn id="15" dur="1000"/>
                                        <p:tgtEl>
                                          <p:spTgt spid="4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5"/>
                                        </p:tgtEl>
                                        <p:attrNameLst>
                                          <p:attrName>style.visibility</p:attrName>
                                        </p:attrNameLst>
                                      </p:cBhvr>
                                      <p:to>
                                        <p:strVal val="visible"/>
                                      </p:to>
                                    </p:set>
                                    <p:animEffect transition="in" filter="fade">
                                      <p:cBhvr>
                                        <p:cTn id="20" dur="1000"/>
                                        <p:tgtEl>
                                          <p:spTgt spid="455"/>
                                        </p:tgtEl>
                                      </p:cBhvr>
                                    </p:animEffect>
                                  </p:childTnLst>
                                </p:cTn>
                              </p:par>
                              <p:par>
                                <p:cTn id="21" presetID="10"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animEffect transition="in" filter="fade">
                                      <p:cBhvr>
                                        <p:cTn id="23" dur="1000"/>
                                        <p:tgtEl>
                                          <p:spTgt spid="4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8"/>
                                        </p:tgtEl>
                                        <p:attrNameLst>
                                          <p:attrName>style.visibility</p:attrName>
                                        </p:attrNameLst>
                                      </p:cBhvr>
                                      <p:to>
                                        <p:strVal val="visible"/>
                                      </p:to>
                                    </p:set>
                                    <p:animEffect transition="in" filter="fade">
                                      <p:cBhvr>
                                        <p:cTn id="28" dur="500"/>
                                        <p:tgtEl>
                                          <p:spTgt spid="4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9">
                                            <p:txEl>
                                              <p:pRg st="0" end="0"/>
                                            </p:txEl>
                                          </p:spTgt>
                                        </p:tgtEl>
                                        <p:attrNameLst>
                                          <p:attrName>style.visibility</p:attrName>
                                        </p:attrNameLst>
                                      </p:cBhvr>
                                      <p:to>
                                        <p:strVal val="visible"/>
                                      </p:to>
                                    </p:set>
                                    <p:animEffect transition="in" filter="fade">
                                      <p:cBhvr>
                                        <p:cTn id="33" dur="1000"/>
                                        <p:tgtEl>
                                          <p:spTgt spid="459">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60"/>
                                        </p:tgtEl>
                                        <p:attrNameLst>
                                          <p:attrName>style.visibility</p:attrName>
                                        </p:attrNameLst>
                                      </p:cBhvr>
                                      <p:to>
                                        <p:strVal val="visible"/>
                                      </p:to>
                                    </p:set>
                                    <p:animEffect transition="in" filter="fade">
                                      <p:cBhvr>
                                        <p:cTn id="36" dur="1000"/>
                                        <p:tgtEl>
                                          <p:spTgt spid="46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0"/>
                                        </p:tgtEl>
                                        <p:attrNameLst>
                                          <p:attrName>style.visibility</p:attrName>
                                        </p:attrNameLst>
                                      </p:cBhvr>
                                      <p:to>
                                        <p:strVal val="visible"/>
                                      </p:to>
                                    </p:set>
                                    <p:animEffect transition="in" filter="fade">
                                      <p:cBhvr>
                                        <p:cTn id="41" dur="1000"/>
                                        <p:tgtEl>
                                          <p:spTgt spid="45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51">
                                            <p:txEl>
                                              <p:pRg st="0" end="0"/>
                                            </p:txEl>
                                          </p:spTgt>
                                        </p:tgtEl>
                                        <p:attrNameLst>
                                          <p:attrName>style.visibility</p:attrName>
                                        </p:attrNameLst>
                                      </p:cBhvr>
                                      <p:to>
                                        <p:strVal val="visible"/>
                                      </p:to>
                                    </p:set>
                                    <p:animEffect transition="in" filter="fade">
                                      <p:cBhvr>
                                        <p:cTn id="46" dur="1000"/>
                                        <p:tgtEl>
                                          <p:spTgt spid="45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1">
                                            <p:txEl>
                                              <p:pRg st="1" end="1"/>
                                            </p:txEl>
                                          </p:spTgt>
                                        </p:tgtEl>
                                        <p:attrNameLst>
                                          <p:attrName>style.visibility</p:attrName>
                                        </p:attrNameLst>
                                      </p:cBhvr>
                                      <p:to>
                                        <p:strVal val="visible"/>
                                      </p:to>
                                    </p:set>
                                    <p:animEffect transition="in" filter="fade">
                                      <p:cBhvr>
                                        <p:cTn id="51" dur="1000"/>
                                        <p:tgtEl>
                                          <p:spTgt spid="451">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animBg="1"/>
      <p:bldP spid="450" grpId="0" animBg="1"/>
      <p:bldP spid="451" grpId="0" uiExpand="1" build="p"/>
      <p:bldP spid="454" grpId="0" animBg="1"/>
      <p:bldP spid="455" grpId="0"/>
      <p:bldP spid="458" grpId="0" animBg="1"/>
      <p:bldP spid="45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p:cNvGrpSpPr/>
          <p:nvPr/>
        </p:nvGrpSpPr>
        <p:grpSpPr>
          <a:xfrm>
            <a:off x="300010" y="12315300"/>
            <a:ext cx="4601210" cy="995767"/>
            <a:chOff x="0" y="0"/>
            <a:chExt cx="4601208" cy="995765"/>
          </a:xfrm>
        </p:grpSpPr>
        <p:pic>
          <p:nvPicPr>
            <p:cNvPr id="466"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467"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46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6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70"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74" name="Group"/>
          <p:cNvGrpSpPr/>
          <p:nvPr/>
        </p:nvGrpSpPr>
        <p:grpSpPr>
          <a:xfrm>
            <a:off x="23097931" y="13055998"/>
            <a:ext cx="2098870" cy="1540535"/>
            <a:chOff x="0" y="2516"/>
            <a:chExt cx="2098868" cy="1540533"/>
          </a:xfrm>
        </p:grpSpPr>
        <p:sp>
          <p:nvSpPr>
            <p:cNvPr id="472" name="12"/>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pic>
          <p:nvPicPr>
            <p:cNvPr id="473"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479" name="Group"/>
          <p:cNvGrpSpPr/>
          <p:nvPr/>
        </p:nvGrpSpPr>
        <p:grpSpPr>
          <a:xfrm>
            <a:off x="-25400" y="1227391"/>
            <a:ext cx="24434800" cy="4245175"/>
            <a:chOff x="0" y="0"/>
            <a:chExt cx="24434800" cy="4245174"/>
          </a:xfrm>
        </p:grpSpPr>
        <p:sp>
          <p:nvSpPr>
            <p:cNvPr id="475"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76" name="SESSION 3"/>
            <p:cNvSpPr txBox="1"/>
            <p:nvPr/>
          </p:nvSpPr>
          <p:spPr>
            <a:xfrm>
              <a:off x="10636038" y="957891"/>
              <a:ext cx="3712556"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lang="gu-IN" b="0" dirty="0" smtClean="0">
                  <a:latin typeface="Arial" panose="020B0604020202020204" pitchFamily="34" charset="0"/>
                  <a:cs typeface="Arial" panose="020B0604020202020204" pitchFamily="34" charset="0"/>
                </a:rPr>
                <a:t>સત્ર ૩ </a:t>
              </a:r>
              <a:endParaRPr b="0" dirty="0">
                <a:latin typeface="Arial" panose="020B0604020202020204" pitchFamily="34" charset="0"/>
                <a:cs typeface="Arial" panose="020B0604020202020204" pitchFamily="34" charset="0"/>
              </a:endParaRPr>
            </a:p>
          </p:txBody>
        </p:sp>
        <p:sp>
          <p:nvSpPr>
            <p:cNvPr id="477" name="CONTACT TRACING"/>
            <p:cNvSpPr txBox="1"/>
            <p:nvPr/>
          </p:nvSpPr>
          <p:spPr>
            <a:xfrm>
              <a:off x="9463444" y="2724167"/>
              <a:ext cx="3901710"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lang="gu-IN" sz="3600" b="0" dirty="0" smtClean="0">
                  <a:latin typeface="Arial" panose="020B0604020202020204" pitchFamily="34" charset="0"/>
                  <a:cs typeface="Arial" panose="020B0604020202020204" pitchFamily="34" charset="0"/>
                </a:rPr>
                <a:t>સામુદાયિક સર્વેલન્સ </a:t>
              </a:r>
              <a:endParaRPr sz="3600" b="0" dirty="0">
                <a:latin typeface="Arial" panose="020B0604020202020204" pitchFamily="34" charset="0"/>
                <a:cs typeface="Arial" panose="020B0604020202020204" pitchFamily="34" charset="0"/>
              </a:endParaRPr>
            </a:p>
          </p:txBody>
        </p:sp>
        <p:sp>
          <p:nvSpPr>
            <p:cNvPr id="478" name="Line"/>
            <p:cNvSpPr/>
            <p:nvPr/>
          </p:nvSpPr>
          <p:spPr>
            <a:xfrm>
              <a:off x="8860605" y="2603070"/>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484" name="Group"/>
          <p:cNvGrpSpPr/>
          <p:nvPr/>
        </p:nvGrpSpPr>
        <p:grpSpPr>
          <a:xfrm>
            <a:off x="102217" y="5819688"/>
            <a:ext cx="5855087" cy="6071600"/>
            <a:chOff x="0" y="0"/>
            <a:chExt cx="5855086" cy="6071598"/>
          </a:xfrm>
        </p:grpSpPr>
        <p:sp>
          <p:nvSpPr>
            <p:cNvPr id="480" name="Rounded Rectangle"/>
            <p:cNvSpPr/>
            <p:nvPr/>
          </p:nvSpPr>
          <p:spPr>
            <a:xfrm>
              <a:off x="0" y="396489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81" name="TYPES OF…"/>
            <p:cNvSpPr txBox="1"/>
            <p:nvPr/>
          </p:nvSpPr>
          <p:spPr>
            <a:xfrm>
              <a:off x="1981626" y="4252080"/>
              <a:ext cx="2186496" cy="1579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4000"/>
              </a:pPr>
              <a:r>
                <a:rPr lang="gu-IN" sz="4800" b="0" dirty="0" smtClean="0">
                  <a:latin typeface="Arial" panose="020B0604020202020204" pitchFamily="34" charset="0"/>
                  <a:cs typeface="Arial" panose="020B0604020202020204" pitchFamily="34" charset="0"/>
                </a:rPr>
                <a:t>સંપર્કના </a:t>
              </a:r>
            </a:p>
            <a:p>
              <a:pPr>
                <a:defRPr sz="4000"/>
              </a:pPr>
              <a:r>
                <a:rPr lang="gu-IN" sz="4800" b="0" dirty="0" smtClean="0">
                  <a:latin typeface="Arial" panose="020B0604020202020204" pitchFamily="34" charset="0"/>
                  <a:cs typeface="Arial" panose="020B0604020202020204" pitchFamily="34" charset="0"/>
                </a:rPr>
                <a:t>પ્રકારો </a:t>
              </a:r>
              <a:endParaRPr sz="4800" b="0" dirty="0">
                <a:latin typeface="Arial" panose="020B0604020202020204" pitchFamily="34" charset="0"/>
                <a:cs typeface="Arial" panose="020B0604020202020204" pitchFamily="34" charset="0"/>
              </a:endParaRPr>
            </a:p>
          </p:txBody>
        </p:sp>
        <p:pic>
          <p:nvPicPr>
            <p:cNvPr id="482" name="Image" descr="Image"/>
            <p:cNvPicPr>
              <a:picLocks noChangeAspect="1"/>
            </p:cNvPicPr>
            <p:nvPr/>
          </p:nvPicPr>
          <p:blipFill>
            <a:blip r:embed="rId6"/>
            <a:stretch>
              <a:fillRect/>
            </a:stretch>
          </p:blipFill>
          <p:spPr>
            <a:xfrm>
              <a:off x="1326885" y="0"/>
              <a:ext cx="4437783" cy="3026127"/>
            </a:xfrm>
            <a:prstGeom prst="rect">
              <a:avLst/>
            </a:prstGeom>
            <a:ln w="12700" cap="flat">
              <a:noFill/>
              <a:miter lim="400000"/>
            </a:ln>
            <a:effectLst/>
          </p:spPr>
        </p:pic>
        <p:sp>
          <p:nvSpPr>
            <p:cNvPr id="483" name="Arrow 10"/>
            <p:cNvSpPr/>
            <p:nvPr/>
          </p:nvSpPr>
          <p:spPr>
            <a:xfrm rot="5400000">
              <a:off x="3010733" y="291828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89" name="Group"/>
          <p:cNvGrpSpPr/>
          <p:nvPr/>
        </p:nvGrpSpPr>
        <p:grpSpPr>
          <a:xfrm>
            <a:off x="6210377" y="5753008"/>
            <a:ext cx="5855087" cy="6122088"/>
            <a:chOff x="0" y="0"/>
            <a:chExt cx="5855086" cy="6122087"/>
          </a:xfrm>
          <a:solidFill>
            <a:schemeClr val="accent1">
              <a:lumMod val="20000"/>
              <a:lumOff val="80000"/>
            </a:schemeClr>
          </a:solidFill>
        </p:grpSpPr>
        <p:sp>
          <p:nvSpPr>
            <p:cNvPr id="485" name="Rounded Rectangle"/>
            <p:cNvSpPr/>
            <p:nvPr/>
          </p:nvSpPr>
          <p:spPr>
            <a:xfrm>
              <a:off x="0" y="4015384"/>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86" name="CONTACT…"/>
            <p:cNvSpPr txBox="1"/>
            <p:nvPr/>
          </p:nvSpPr>
          <p:spPr>
            <a:xfrm>
              <a:off x="97744" y="4409679"/>
              <a:ext cx="5659597" cy="1210588"/>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a:solidFill>
                    <a:srgbClr val="FFFFFF"/>
                  </a:solidFill>
                </a:defRPr>
              </a:pPr>
              <a:r>
                <a:rPr lang="gu-IN" sz="3600" b="0" dirty="0" smtClean="0">
                  <a:solidFill>
                    <a:sysClr val="windowText" lastClr="000000"/>
                  </a:solidFill>
                  <a:latin typeface="Arial" panose="020B0604020202020204" pitchFamily="34" charset="0"/>
                  <a:cs typeface="Arial" panose="020B0604020202020204" pitchFamily="34" charset="0"/>
                </a:rPr>
                <a:t>સામુદાયિક સર્વેલન્સની એસઓપી  (</a:t>
              </a:r>
              <a:r>
                <a:rPr sz="3600" b="0" smtClean="0">
                  <a:solidFill>
                    <a:sysClr val="windowText" lastClr="000000"/>
                  </a:solidFill>
                  <a:latin typeface="Arial" panose="020B0604020202020204" pitchFamily="34" charset="0"/>
                  <a:cs typeface="Arial" panose="020B0604020202020204" pitchFamily="34" charset="0"/>
                </a:rPr>
                <a:t>SoP</a:t>
              </a:r>
              <a:r>
                <a:rPr lang="gu-IN" sz="3600" b="0" dirty="0" smtClean="0">
                  <a:solidFill>
                    <a:sysClr val="windowText" lastClr="000000"/>
                  </a:solidFill>
                  <a:latin typeface="Arial" panose="020B0604020202020204" pitchFamily="34" charset="0"/>
                  <a:cs typeface="Arial" panose="020B0604020202020204" pitchFamily="34" charset="0"/>
                </a:rPr>
                <a:t>)</a:t>
              </a:r>
              <a:endParaRPr sz="3600" b="0" dirty="0">
                <a:solidFill>
                  <a:sysClr val="windowText" lastClr="000000"/>
                </a:solidFill>
                <a:latin typeface="Arial" panose="020B0604020202020204" pitchFamily="34" charset="0"/>
                <a:cs typeface="Arial" panose="020B0604020202020204" pitchFamily="34" charset="0"/>
              </a:endParaRPr>
            </a:p>
          </p:txBody>
        </p:sp>
        <p:pic>
          <p:nvPicPr>
            <p:cNvPr id="487" name="Image" descr="Image"/>
            <p:cNvPicPr>
              <a:picLocks noChangeAspect="1"/>
            </p:cNvPicPr>
            <p:nvPr/>
          </p:nvPicPr>
          <p:blipFill>
            <a:blip r:embed="rId7"/>
            <a:stretch>
              <a:fillRect/>
            </a:stretch>
          </p:blipFill>
          <p:spPr>
            <a:xfrm>
              <a:off x="1124875" y="0"/>
              <a:ext cx="4449534" cy="2523888"/>
            </a:xfrm>
            <a:prstGeom prst="rect">
              <a:avLst/>
            </a:prstGeom>
            <a:grpFill/>
            <a:ln w="12700" cap="flat">
              <a:noFill/>
              <a:miter lim="400000"/>
            </a:ln>
            <a:effectLst/>
          </p:spPr>
        </p:pic>
        <p:sp>
          <p:nvSpPr>
            <p:cNvPr id="488" name="Arrow 10"/>
            <p:cNvSpPr/>
            <p:nvPr/>
          </p:nvSpPr>
          <p:spPr>
            <a:xfrm rot="5400000">
              <a:off x="2726361"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grpSp>
        <p:nvGrpSpPr>
          <p:cNvPr id="494" name="Group"/>
          <p:cNvGrpSpPr/>
          <p:nvPr/>
        </p:nvGrpSpPr>
        <p:grpSpPr>
          <a:xfrm>
            <a:off x="12318536" y="5753008"/>
            <a:ext cx="5855087" cy="6138279"/>
            <a:chOff x="0" y="0"/>
            <a:chExt cx="5855086" cy="6138278"/>
          </a:xfrm>
        </p:grpSpPr>
        <p:sp>
          <p:nvSpPr>
            <p:cNvPr id="490" name="Rounded Rectangle"/>
            <p:cNvSpPr/>
            <p:nvPr/>
          </p:nvSpPr>
          <p:spPr>
            <a:xfrm>
              <a:off x="0" y="403157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91" name="ADVISORY"/>
            <p:cNvSpPr txBox="1"/>
            <p:nvPr/>
          </p:nvSpPr>
          <p:spPr>
            <a:xfrm>
              <a:off x="1452823" y="4709663"/>
              <a:ext cx="2975173"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lvl1pPr>
            </a:lstStyle>
            <a:p>
              <a:r>
                <a:rPr lang="gu-IN" b="0" dirty="0" smtClean="0">
                  <a:latin typeface="Arial" panose="020B0604020202020204" pitchFamily="34" charset="0"/>
                  <a:cs typeface="Arial" panose="020B0604020202020204" pitchFamily="34" charset="0"/>
                </a:rPr>
                <a:t>સલા હ- સૂચન</a:t>
              </a:r>
              <a:endParaRPr b="0" dirty="0">
                <a:latin typeface="Arial" panose="020B0604020202020204" pitchFamily="34" charset="0"/>
                <a:cs typeface="Arial" panose="020B0604020202020204" pitchFamily="34" charset="0"/>
              </a:endParaRPr>
            </a:p>
          </p:txBody>
        </p:sp>
        <p:pic>
          <p:nvPicPr>
            <p:cNvPr id="492" name="Image" descr="Image"/>
            <p:cNvPicPr>
              <a:picLocks noChangeAspect="1"/>
            </p:cNvPicPr>
            <p:nvPr/>
          </p:nvPicPr>
          <p:blipFill>
            <a:blip r:embed="rId8"/>
            <a:stretch>
              <a:fillRect/>
            </a:stretch>
          </p:blipFill>
          <p:spPr>
            <a:xfrm>
              <a:off x="939131" y="0"/>
              <a:ext cx="2959543" cy="2920395"/>
            </a:xfrm>
            <a:prstGeom prst="rect">
              <a:avLst/>
            </a:prstGeom>
            <a:ln w="12700" cap="flat">
              <a:noFill/>
              <a:miter lim="400000"/>
            </a:ln>
            <a:effectLst/>
          </p:spPr>
        </p:pic>
        <p:sp>
          <p:nvSpPr>
            <p:cNvPr id="493" name="Arrow 10"/>
            <p:cNvSpPr/>
            <p:nvPr/>
          </p:nvSpPr>
          <p:spPr>
            <a:xfrm rot="5400000">
              <a:off x="2441988"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99" name="Group"/>
          <p:cNvGrpSpPr/>
          <p:nvPr/>
        </p:nvGrpSpPr>
        <p:grpSpPr>
          <a:xfrm>
            <a:off x="18426696" y="5700269"/>
            <a:ext cx="5855088" cy="6174827"/>
            <a:chOff x="0" y="0"/>
            <a:chExt cx="5855086" cy="6174826"/>
          </a:xfrm>
          <a:solidFill>
            <a:schemeClr val="accent1">
              <a:lumMod val="20000"/>
              <a:lumOff val="80000"/>
            </a:schemeClr>
          </a:solidFill>
        </p:grpSpPr>
        <p:sp>
          <p:nvSpPr>
            <p:cNvPr id="495" name="Rounded Rectangle"/>
            <p:cNvSpPr/>
            <p:nvPr/>
          </p:nvSpPr>
          <p:spPr>
            <a:xfrm>
              <a:off x="0" y="4068123"/>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96" name="COMMUNICATION"/>
            <p:cNvSpPr txBox="1"/>
            <p:nvPr/>
          </p:nvSpPr>
          <p:spPr>
            <a:xfrm>
              <a:off x="1698040" y="4762402"/>
              <a:ext cx="2088712" cy="71814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000">
                  <a:solidFill>
                    <a:srgbClr val="FFFFFF"/>
                  </a:solidFill>
                </a:defRPr>
              </a:lvl1pPr>
            </a:lstStyle>
            <a:p>
              <a:r>
                <a:rPr lang="gu-IN" b="0" smtClean="0">
                  <a:solidFill>
                    <a:sysClr val="windowText" lastClr="000000"/>
                  </a:solidFill>
                  <a:latin typeface="Arial" panose="020B0604020202020204" pitchFamily="34" charset="0"/>
                  <a:cs typeface="Arial" panose="020B0604020202020204" pitchFamily="34" charset="0"/>
                </a:rPr>
                <a:t>પ્રત્યાયન </a:t>
              </a:r>
              <a:endParaRPr b="0" dirty="0">
                <a:solidFill>
                  <a:sysClr val="windowText" lastClr="000000"/>
                </a:solidFill>
                <a:latin typeface="Arial" panose="020B0604020202020204" pitchFamily="34" charset="0"/>
                <a:cs typeface="Arial" panose="020B0604020202020204" pitchFamily="34" charset="0"/>
              </a:endParaRPr>
            </a:p>
          </p:txBody>
        </p:sp>
        <p:pic>
          <p:nvPicPr>
            <p:cNvPr id="497" name="Image" descr="Image"/>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663250" y="0"/>
              <a:ext cx="3382126" cy="3004385"/>
            </a:xfrm>
            <a:prstGeom prst="rect">
              <a:avLst/>
            </a:prstGeom>
            <a:grpFill/>
            <a:ln w="12700" cap="flat">
              <a:noFill/>
              <a:miter lim="400000"/>
            </a:ln>
            <a:effectLst/>
          </p:spPr>
        </p:pic>
        <p:sp>
          <p:nvSpPr>
            <p:cNvPr id="498" name="Arrow 10"/>
            <p:cNvSpPr/>
            <p:nvPr/>
          </p:nvSpPr>
          <p:spPr>
            <a:xfrm rot="5400000">
              <a:off x="2157615" y="306540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blinds(horizontal)">
                                      <p:cBhvr>
                                        <p:cTn id="7" dur="10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1000" fill="hold"/>
                                        <p:tgtEl>
                                          <p:spTgt spid="484"/>
                                        </p:tgtEl>
                                        <p:attrNameLst>
                                          <p:attrName>ppt_x</p:attrName>
                                        </p:attrNameLst>
                                      </p:cBhvr>
                                      <p:tavLst>
                                        <p:tav tm="0">
                                          <p:val>
                                            <p:strVal val="#ppt_x"/>
                                          </p:val>
                                        </p:tav>
                                        <p:tav tm="100000">
                                          <p:val>
                                            <p:strVal val="#ppt_x"/>
                                          </p:val>
                                        </p:tav>
                                      </p:tavLst>
                                    </p:anim>
                                    <p:anim calcmode="lin" valueType="num">
                                      <p:cBhvr additive="base">
                                        <p:cTn id="13" dur="1000" fill="hold"/>
                                        <p:tgtEl>
                                          <p:spTgt spid="48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89"/>
                                        </p:tgtEl>
                                        <p:attrNameLst>
                                          <p:attrName>style.visibility</p:attrName>
                                        </p:attrNameLst>
                                      </p:cBhvr>
                                      <p:to>
                                        <p:strVal val="visible"/>
                                      </p:to>
                                    </p:set>
                                    <p:anim calcmode="lin" valueType="num">
                                      <p:cBhvr additive="base">
                                        <p:cTn id="18" dur="1000" fill="hold"/>
                                        <p:tgtEl>
                                          <p:spTgt spid="489"/>
                                        </p:tgtEl>
                                        <p:attrNameLst>
                                          <p:attrName>ppt_x</p:attrName>
                                        </p:attrNameLst>
                                      </p:cBhvr>
                                      <p:tavLst>
                                        <p:tav tm="0">
                                          <p:val>
                                            <p:strVal val="#ppt_x"/>
                                          </p:val>
                                        </p:tav>
                                        <p:tav tm="100000">
                                          <p:val>
                                            <p:strVal val="#ppt_x"/>
                                          </p:val>
                                        </p:tav>
                                      </p:tavLst>
                                    </p:anim>
                                    <p:anim calcmode="lin" valueType="num">
                                      <p:cBhvr additive="base">
                                        <p:cTn id="19" dur="1000" fill="hold"/>
                                        <p:tgtEl>
                                          <p:spTgt spid="48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494"/>
                                        </p:tgtEl>
                                        <p:attrNameLst>
                                          <p:attrName>style.visibility</p:attrName>
                                        </p:attrNameLst>
                                      </p:cBhvr>
                                      <p:to>
                                        <p:strVal val="visible"/>
                                      </p:to>
                                    </p:set>
                                    <p:anim calcmode="lin" valueType="num">
                                      <p:cBhvr additive="base">
                                        <p:cTn id="24" dur="1000" fill="hold"/>
                                        <p:tgtEl>
                                          <p:spTgt spid="494"/>
                                        </p:tgtEl>
                                        <p:attrNameLst>
                                          <p:attrName>ppt_x</p:attrName>
                                        </p:attrNameLst>
                                      </p:cBhvr>
                                      <p:tavLst>
                                        <p:tav tm="0">
                                          <p:val>
                                            <p:strVal val="#ppt_x"/>
                                          </p:val>
                                        </p:tav>
                                        <p:tav tm="100000">
                                          <p:val>
                                            <p:strVal val="#ppt_x"/>
                                          </p:val>
                                        </p:tav>
                                      </p:tavLst>
                                    </p:anim>
                                    <p:anim calcmode="lin" valueType="num">
                                      <p:cBhvr additive="base">
                                        <p:cTn id="25" dur="100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499"/>
                                        </p:tgtEl>
                                        <p:attrNameLst>
                                          <p:attrName>style.visibility</p:attrName>
                                        </p:attrNameLst>
                                      </p:cBhvr>
                                      <p:to>
                                        <p:strVal val="visible"/>
                                      </p:to>
                                    </p:set>
                                    <p:anim calcmode="lin" valueType="num">
                                      <p:cBhvr additive="base">
                                        <p:cTn id="30" dur="1000" fill="hold"/>
                                        <p:tgtEl>
                                          <p:spTgt spid="499"/>
                                        </p:tgtEl>
                                        <p:attrNameLst>
                                          <p:attrName>ppt_x</p:attrName>
                                        </p:attrNameLst>
                                      </p:cBhvr>
                                      <p:tavLst>
                                        <p:tav tm="0">
                                          <p:val>
                                            <p:strVal val="#ppt_x"/>
                                          </p:val>
                                        </p:tav>
                                        <p:tav tm="100000">
                                          <p:val>
                                            <p:strVal val="#ppt_x"/>
                                          </p:val>
                                        </p:tav>
                                      </p:tavLst>
                                    </p:anim>
                                    <p:anim calcmode="lin" valueType="num">
                                      <p:cBhvr additive="base">
                                        <p:cTn id="31" dur="1000" fill="hold"/>
                                        <p:tgtEl>
                                          <p:spTgt spid="4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Group"/>
          <p:cNvGrpSpPr/>
          <p:nvPr/>
        </p:nvGrpSpPr>
        <p:grpSpPr>
          <a:xfrm>
            <a:off x="300010" y="12315300"/>
            <a:ext cx="4601210" cy="995767"/>
            <a:chOff x="0" y="0"/>
            <a:chExt cx="4601208" cy="995765"/>
          </a:xfrm>
        </p:grpSpPr>
        <p:pic>
          <p:nvPicPr>
            <p:cNvPr id="501"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502"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5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0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509" name="Group"/>
          <p:cNvGrpSpPr/>
          <p:nvPr/>
        </p:nvGrpSpPr>
        <p:grpSpPr>
          <a:xfrm>
            <a:off x="23097931" y="13055998"/>
            <a:ext cx="2098870" cy="1540535"/>
            <a:chOff x="0" y="2516"/>
            <a:chExt cx="2098868" cy="1540533"/>
          </a:xfrm>
        </p:grpSpPr>
        <p:sp>
          <p:nvSpPr>
            <p:cNvPr id="507" name="13"/>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pic>
          <p:nvPicPr>
            <p:cNvPr id="50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512" name="Group"/>
          <p:cNvGrpSpPr/>
          <p:nvPr/>
        </p:nvGrpSpPr>
        <p:grpSpPr>
          <a:xfrm>
            <a:off x="452700" y="544224"/>
            <a:ext cx="13257510" cy="1332711"/>
            <a:chOff x="177046" y="0"/>
            <a:chExt cx="13257509" cy="1332710"/>
          </a:xfrm>
        </p:grpSpPr>
        <p:sp>
          <p:nvSpPr>
            <p:cNvPr id="510" name="Rounded Rectangle"/>
            <p:cNvSpPr/>
            <p:nvPr/>
          </p:nvSpPr>
          <p:spPr>
            <a:xfrm>
              <a:off x="177046" y="0"/>
              <a:ext cx="13257509" cy="1332710"/>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11" name="DEFINITIONS - Suspect Case"/>
            <p:cNvSpPr txBox="1"/>
            <p:nvPr/>
          </p:nvSpPr>
          <p:spPr>
            <a:xfrm>
              <a:off x="326630" y="468909"/>
              <a:ext cx="10666380" cy="718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3200" spc="96">
                  <a:solidFill>
                    <a:srgbClr val="002135"/>
                  </a:solidFill>
                </a:defRPr>
              </a:pPr>
              <a:r>
                <a:rPr lang="gu-IN" sz="4000" dirty="0" smtClean="0"/>
                <a:t>વ્યાખ્યાઓ - શંકાસ્પદ/સંભવિતપણે ચેપગ્રસ્ત વ્યક્તિ</a:t>
              </a:r>
              <a:endParaRPr sz="4000" b="0" cap="all" dirty="0">
                <a:latin typeface="Arial" panose="020B0604020202020204" pitchFamily="34" charset="0"/>
                <a:cs typeface="Arial" panose="020B0604020202020204" pitchFamily="34" charset="0"/>
              </a:endParaRPr>
            </a:p>
          </p:txBody>
        </p:sp>
      </p:grpSp>
      <p:sp>
        <p:nvSpPr>
          <p:cNvPr id="513" name="Rounded Rectangle"/>
          <p:cNvSpPr/>
          <p:nvPr/>
        </p:nvSpPr>
        <p:spPr>
          <a:xfrm>
            <a:off x="442265" y="9746171"/>
            <a:ext cx="22655666" cy="2277016"/>
          </a:xfrm>
          <a:prstGeom prst="roundRect">
            <a:avLst>
              <a:gd name="adj" fmla="val 8366"/>
            </a:avLst>
          </a:pr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14" name="A contact is a person that is involved in any of the following:…"/>
          <p:cNvSpPr txBox="1"/>
          <p:nvPr/>
        </p:nvSpPr>
        <p:spPr>
          <a:xfrm>
            <a:off x="769891" y="9974574"/>
            <a:ext cx="22090110" cy="1964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914400">
              <a:spcBef>
                <a:spcPts val="600"/>
              </a:spcBef>
              <a:defRPr sz="2600" b="0" cap="all">
                <a:solidFill>
                  <a:srgbClr val="FFFFFF"/>
                </a:solidFill>
              </a:defRPr>
            </a:pPr>
            <a:r>
              <a:rPr lang="gu-IN" sz="2800" cap="all" dirty="0" smtClean="0">
                <a:solidFill>
                  <a:schemeClr val="tx1"/>
                </a:solidFill>
              </a:rPr>
              <a:t>સંપર્કએ એવી વ્યક્તિ છે, જે નીચેનામાંથી કોઇપણ બાબતમાં સંલગ્ન હોયઃ</a:t>
            </a:r>
            <a:r>
              <a:rPr sz="2400" b="0" smtClean="0">
                <a:solidFill>
                  <a:sysClr val="windowText" lastClr="000000"/>
                </a:solidFill>
                <a:latin typeface="Arial" panose="020B0604020202020204" pitchFamily="34" charset="0"/>
                <a:cs typeface="Arial" panose="020B0604020202020204" pitchFamily="34" charset="0"/>
              </a:rPr>
              <a:t>: </a:t>
            </a:r>
            <a:endParaRPr sz="2400" b="0" dirty="0">
              <a:solidFill>
                <a:sysClr val="windowText" lastClr="000000"/>
              </a:solidFill>
              <a:latin typeface="Arial" panose="020B0604020202020204" pitchFamily="34" charset="0"/>
              <a:cs typeface="Arial" panose="020B0604020202020204" pitchFamily="34" charset="0"/>
            </a:endParaRPr>
          </a:p>
          <a:p>
            <a:pPr algn="l" defTabSz="914400">
              <a:spcBef>
                <a:spcPts val="600"/>
              </a:spcBef>
              <a:defRPr sz="2600" b="0" cap="all">
                <a:solidFill>
                  <a:srgbClr val="FFFFFF"/>
                </a:solidFill>
              </a:defRPr>
            </a:pPr>
            <a:r>
              <a:rPr lang="gu-IN" sz="2600" b="0" cap="all" dirty="0" smtClean="0">
                <a:solidFill>
                  <a:schemeClr val="tx1"/>
                </a:solidFill>
              </a:rPr>
              <a:t>યોગ્ય વ્યક્તિગત સુરક્ષાના ઉપકરણો (પીપીઈ) વગર જ કોવિડ-19ના દર્દીઓને સીધી સારવાર આપી રહી હોય</a:t>
            </a:r>
          </a:p>
          <a:p>
            <a:pPr algn="l" defTabSz="914400">
              <a:spcBef>
                <a:spcPts val="600"/>
              </a:spcBef>
              <a:defRPr sz="2600" b="0" cap="all">
                <a:solidFill>
                  <a:srgbClr val="FFFFFF"/>
                </a:solidFill>
              </a:defRPr>
            </a:pPr>
            <a:r>
              <a:rPr lang="gu-IN" sz="2600" b="0" cap="all" dirty="0" smtClean="0">
                <a:solidFill>
                  <a:schemeClr val="tx1"/>
                </a:solidFill>
              </a:rPr>
              <a:t>કોવિડ-19ના દર્દીની સાથે ખૂબજ નજીકનાં સંપર્કમા રહેતી વ્યક્તિઓ(કાર્યસ્થળો, વર્ગખંડો, ઘર, મેળાવડા વગેરે સહિત)</a:t>
            </a:r>
            <a:endParaRPr sz="2400" b="0" dirty="0">
              <a:solidFill>
                <a:schemeClr val="tx1"/>
              </a:solidFill>
              <a:latin typeface="Arial" panose="020B0604020202020204" pitchFamily="34" charset="0"/>
              <a:cs typeface="Arial" panose="020B0604020202020204" pitchFamily="34" charset="0"/>
            </a:endParaRPr>
          </a:p>
          <a:p>
            <a:pPr algn="l" defTabSz="914400">
              <a:spcBef>
                <a:spcPts val="600"/>
              </a:spcBef>
              <a:defRPr sz="2600" b="0" cap="all">
                <a:solidFill>
                  <a:srgbClr val="FFFFFF"/>
                </a:solidFill>
              </a:defRPr>
            </a:pPr>
            <a:r>
              <a:rPr lang="gu-IN" sz="2600" b="0" cap="all" dirty="0" smtClean="0">
                <a:solidFill>
                  <a:schemeClr val="tx1"/>
                </a:solidFill>
              </a:rPr>
              <a:t>લક્ષણો ધરાવતી વ્યક્તિ કે જેનો કોવિડ- ૧૯ નો ટેસ્ટ પાછળથી પોઝિટિવ આવ્યો છે, તેની સાથે ખૂબ જ નજીક (૧મીટરથી ઓછું અંતર) રીતે મુસાફરી કરનારી વ્યક્તિ.</a:t>
            </a:r>
            <a:endParaRPr sz="2400" b="0" dirty="0">
              <a:solidFill>
                <a:schemeClr val="tx1"/>
              </a:solidFill>
              <a:latin typeface="Arial" panose="020B0604020202020204" pitchFamily="34" charset="0"/>
              <a:cs typeface="Arial" panose="020B0604020202020204" pitchFamily="34" charset="0"/>
            </a:endParaRPr>
          </a:p>
        </p:txBody>
      </p:sp>
      <p:grpSp>
        <p:nvGrpSpPr>
          <p:cNvPr id="518" name="Group"/>
          <p:cNvGrpSpPr/>
          <p:nvPr/>
        </p:nvGrpSpPr>
        <p:grpSpPr>
          <a:xfrm>
            <a:off x="602284" y="8432433"/>
            <a:ext cx="9018605" cy="1021626"/>
            <a:chOff x="0" y="0"/>
            <a:chExt cx="9018604" cy="1021624"/>
          </a:xfrm>
        </p:grpSpPr>
        <p:sp>
          <p:nvSpPr>
            <p:cNvPr id="516" name="Rounded Rectangle"/>
            <p:cNvSpPr/>
            <p:nvPr/>
          </p:nvSpPr>
          <p:spPr>
            <a:xfrm>
              <a:off x="0" y="0"/>
              <a:ext cx="901860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17" name="DEFINITIONS - who is a contact"/>
            <p:cNvSpPr txBox="1"/>
            <p:nvPr/>
          </p:nvSpPr>
          <p:spPr>
            <a:xfrm>
              <a:off x="317190" y="218710"/>
              <a:ext cx="4516492"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defRPr sz="3200" spc="96">
                  <a:solidFill>
                    <a:srgbClr val="002135"/>
                  </a:solidFill>
                </a:defRPr>
              </a:pPr>
              <a:r>
                <a:rPr lang="gu-IN" b="0" cap="all" dirty="0" smtClean="0">
                  <a:latin typeface="Arial" panose="020B0604020202020204" pitchFamily="34" charset="0"/>
                  <a:cs typeface="Arial" panose="020B0604020202020204" pitchFamily="34" charset="0"/>
                </a:rPr>
                <a:t>વ્યાખ્યાઓ: સંપર્ક કોણ છે?</a:t>
              </a:r>
              <a:endParaRPr b="0" cap="all" dirty="0">
                <a:latin typeface="Arial" panose="020B0604020202020204" pitchFamily="34" charset="0"/>
                <a:cs typeface="Arial" panose="020B0604020202020204" pitchFamily="34" charset="0"/>
              </a:endParaRPr>
            </a:p>
          </p:txBody>
        </p:sp>
      </p:grpSp>
      <p:sp>
        <p:nvSpPr>
          <p:cNvPr id="519" name="Rounded Rectangle"/>
          <p:cNvSpPr/>
          <p:nvPr/>
        </p:nvSpPr>
        <p:spPr>
          <a:xfrm>
            <a:off x="487365" y="2449991"/>
            <a:ext cx="23152833" cy="5806136"/>
          </a:xfrm>
          <a:prstGeom prst="roundRect">
            <a:avLst>
              <a:gd name="adj" fmla="val 3822"/>
            </a:avLst>
          </a:prstGeom>
          <a:solidFill>
            <a:srgbClr val="FABE3B"/>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0E91D910-C300-6047-9A4D-F421B949C13C}"/>
              </a:ext>
            </a:extLst>
          </p:cNvPr>
          <p:cNvSpPr txBox="1"/>
          <p:nvPr/>
        </p:nvSpPr>
        <p:spPr>
          <a:xfrm>
            <a:off x="743802" y="2477890"/>
            <a:ext cx="22896395"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buFont typeface="Arial" pitchFamily="34" charset="0"/>
              <a:buChar char="•"/>
            </a:pPr>
            <a:r>
              <a:rPr lang="gu-IN" sz="3600" dirty="0" smtClean="0"/>
              <a:t>શ્વસન સંબંધિત ગંભીર બીમારી ધરાવતી વ્યક્તિ </a:t>
            </a:r>
            <a:r>
              <a:rPr lang="en-IN" sz="3600" dirty="0" smtClean="0"/>
              <a:t>{</a:t>
            </a:r>
            <a:r>
              <a:rPr lang="gu-IN" sz="3600" dirty="0" smtClean="0"/>
              <a:t>તાવ અને શ્વસનની બીમારીનું ઓછામાં ઓછું એક લક્ષણ (જેમ કે, ઉધરસ, શ્વાસ ચઢવો))જણાય અને</a:t>
            </a:r>
            <a:endParaRPr lang="en-US" sz="3600" dirty="0" smtClean="0"/>
          </a:p>
          <a:p>
            <a:pPr lvl="0" algn="l">
              <a:buFont typeface="Arial" pitchFamily="34" charset="0"/>
              <a:buChar char="•"/>
            </a:pPr>
            <a:r>
              <a:rPr lang="gu-IN" sz="3200" dirty="0" smtClean="0"/>
              <a:t>લક્ષણો જણાયાના ૧૪ દિવસ પહેલાંના સમય દરમિયાન કોવિડ-19 બીમારીનો સ્થાનિક ચેપ  જ્યાં નોંધાયો હોય તેવા કોઈ સ્થળનો પ્રવાસ કર્યો હોય કે તેવા વિસ્તાર કે પ્રદેશમાં નિવાસ કરતાં હો અથવા</a:t>
            </a:r>
            <a:endParaRPr lang="en-US" sz="4800" dirty="0" smtClean="0"/>
          </a:p>
          <a:p>
            <a:pPr lvl="0" algn="l">
              <a:buFont typeface="Arial" pitchFamily="34" charset="0"/>
              <a:buChar char="•"/>
            </a:pPr>
            <a:r>
              <a:rPr lang="gu-IN" sz="3600" dirty="0" smtClean="0"/>
              <a:t>શ્વસન સંબંધિત તીવ્ર બીમારી ધરાવતી વ્યક્તિ </a:t>
            </a:r>
            <a:r>
              <a:rPr lang="en-IN" sz="3600" dirty="0" smtClean="0"/>
              <a:t>{</a:t>
            </a:r>
            <a:r>
              <a:rPr lang="gu-IN" sz="3600" dirty="0" smtClean="0"/>
              <a:t>તાવ અને શ્વસનની બીમારીનું ઓછામાં ઓછું એક ચિહ્ન/લક્ષણ જણાય (જેમ કે, ખાંસી, શ્વાસ ચઢવો) અથવા</a:t>
            </a:r>
            <a:endParaRPr lang="en-US" sz="3600" dirty="0" smtClean="0"/>
          </a:p>
          <a:p>
            <a:pPr lvl="0" algn="l">
              <a:buFont typeface="Arial" pitchFamily="34" charset="0"/>
              <a:buChar char="•"/>
            </a:pPr>
            <a:r>
              <a:rPr lang="gu-IN" sz="3600" dirty="0" smtClean="0"/>
              <a:t>શ્વસન સંબંધિત તીવ્ર ચેપ ધરાવનારી વ્યક્તિ </a:t>
            </a:r>
            <a:r>
              <a:rPr lang="en-IN" sz="3600" dirty="0" smtClean="0"/>
              <a:t>{</a:t>
            </a:r>
            <a:r>
              <a:rPr lang="gu-IN" sz="3600" dirty="0" smtClean="0"/>
              <a:t>તાવ અને શ્વસનની બીમારીનું ઓછામાં ઓછું એક ચિહ્ન/લક્ષણ (જેમ કે, ખાંસી, શ્વાસ ચઢવો)</a:t>
            </a:r>
            <a:r>
              <a:rPr lang="en-IN" sz="3600" dirty="0" smtClean="0"/>
              <a:t>} </a:t>
            </a:r>
            <a:r>
              <a:rPr lang="gu-IN" sz="3600" dirty="0" smtClean="0"/>
              <a:t>જણાય અને હોસ્પિટલમાં દાખલ કરવાની જરૂર જણાતી હોય અથવા</a:t>
            </a:r>
            <a:endParaRPr lang="en-US" sz="3600" dirty="0" smtClean="0"/>
          </a:p>
          <a:p>
            <a:pPr algn="l">
              <a:spcBef>
                <a:spcPts val="200"/>
              </a:spcBef>
              <a:spcAft>
                <a:spcPts val="200"/>
              </a:spcAft>
              <a:buFont typeface="Arial" pitchFamily="34" charset="0"/>
              <a:buChar char="•"/>
            </a:pPr>
            <a:r>
              <a:rPr lang="gu-IN" sz="3600" dirty="0" smtClean="0"/>
              <a:t>એવો કેસ જેના કોવિડ-19 (</a:t>
            </a:r>
            <a:r>
              <a:rPr lang="en-IN" sz="3600" dirty="0" smtClean="0"/>
              <a:t>COVID-19</a:t>
            </a:r>
            <a:r>
              <a:rPr lang="gu-IN" sz="3600" dirty="0" smtClean="0"/>
              <a:t>)નું પરીક્ષણ પર હજુ સુધી કોઈ નિર્ણય આવ્યો ન હોય.</a:t>
            </a:r>
            <a:endParaRPr lang="en-US" sz="3400" b="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p:bldP spid="5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Rounded Rectangle"/>
          <p:cNvSpPr/>
          <p:nvPr/>
        </p:nvSpPr>
        <p:spPr>
          <a:xfrm>
            <a:off x="499271" y="2814124"/>
            <a:ext cx="11665953" cy="9041008"/>
          </a:xfrm>
          <a:prstGeom prst="roundRect">
            <a:avLst>
              <a:gd name="adj" fmla="val 2107"/>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25" name="Rounded Rectangle"/>
          <p:cNvSpPr/>
          <p:nvPr/>
        </p:nvSpPr>
        <p:spPr>
          <a:xfrm>
            <a:off x="7845168" y="795057"/>
            <a:ext cx="8693664" cy="1300118"/>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grpSp>
        <p:nvGrpSpPr>
          <p:cNvPr id="531" name="Group"/>
          <p:cNvGrpSpPr/>
          <p:nvPr/>
        </p:nvGrpSpPr>
        <p:grpSpPr>
          <a:xfrm>
            <a:off x="300010" y="12315300"/>
            <a:ext cx="4601210" cy="995767"/>
            <a:chOff x="0" y="0"/>
            <a:chExt cx="4601208" cy="995765"/>
          </a:xfrm>
        </p:grpSpPr>
        <p:pic>
          <p:nvPicPr>
            <p:cNvPr id="526"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527"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52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2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3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534" name="Group"/>
          <p:cNvGrpSpPr/>
          <p:nvPr/>
        </p:nvGrpSpPr>
        <p:grpSpPr>
          <a:xfrm>
            <a:off x="23097931" y="13055998"/>
            <a:ext cx="2098870" cy="1540535"/>
            <a:chOff x="0" y="2516"/>
            <a:chExt cx="2098868" cy="1540533"/>
          </a:xfrm>
        </p:grpSpPr>
        <p:sp>
          <p:nvSpPr>
            <p:cNvPr id="532" name="1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5</a:t>
              </a:r>
              <a:endParaRPr dirty="0">
                <a:latin typeface="Arial" panose="020B0604020202020204" pitchFamily="34" charset="0"/>
                <a:cs typeface="Arial" panose="020B0604020202020204" pitchFamily="34" charset="0"/>
              </a:endParaRPr>
            </a:p>
          </p:txBody>
        </p:sp>
        <p:pic>
          <p:nvPicPr>
            <p:cNvPr id="53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35" name="High Risk…"/>
          <p:cNvSpPr txBox="1"/>
          <p:nvPr/>
        </p:nvSpPr>
        <p:spPr>
          <a:xfrm>
            <a:off x="765387" y="3159127"/>
            <a:ext cx="11133722" cy="7458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82879" indent="-182879" algn="just" defTabSz="914400">
              <a:spcBef>
                <a:spcPts val="1200"/>
              </a:spcBef>
              <a:buClr>
                <a:srgbClr val="000000"/>
              </a:buClr>
              <a:buSzPct val="85000"/>
              <a:defRPr sz="3500" b="0" cap="small"/>
            </a:pPr>
            <a:r>
              <a:rPr lang="gu-IN" sz="3400" b="0" dirty="0" smtClean="0">
                <a:latin typeface="Arial" panose="020B0604020202020204" pitchFamily="34" charset="0"/>
                <a:cs typeface="Arial" panose="020B0604020202020204" pitchFamily="34" charset="0"/>
              </a:rPr>
              <a:t>અતિ જોખમી </a:t>
            </a:r>
          </a:p>
          <a:p>
            <a:pPr marL="182879" indent="-182879" algn="just" defTabSz="914400">
              <a:spcBef>
                <a:spcPts val="1200"/>
              </a:spcBef>
              <a:buClr>
                <a:srgbClr val="000000"/>
              </a:buClr>
              <a:buSzPct val="85000"/>
              <a:buFont typeface="Gill Sans"/>
              <a:buChar char="▪"/>
              <a:defRPr sz="3500" b="0" cap="small"/>
            </a:pPr>
            <a:r>
              <a:rPr lang="gu-IN" sz="3200" b="0" cap="small" dirty="0" smtClean="0"/>
              <a:t>દર્દીના શરીરમાંથી નીકળેલા પ્રવાહીઓને </a:t>
            </a:r>
            <a:r>
              <a:rPr lang="gu-IN" sz="3200" cap="small" dirty="0" smtClean="0"/>
              <a:t>સ્પર્શેલા લોકો </a:t>
            </a:r>
            <a:r>
              <a:rPr lang="gu-IN" sz="3200" b="0" cap="small" dirty="0" smtClean="0"/>
              <a:t>(શ્વસનતંત્રમાંથી નીકળેલ સ્રાવ, લોહી, ઊલટી, લાળ, પેશાબ, મળ)</a:t>
            </a:r>
          </a:p>
          <a:p>
            <a:pPr marL="182879" indent="-182879" algn="just" defTabSz="914400">
              <a:spcBef>
                <a:spcPts val="1200"/>
              </a:spcBef>
              <a:buClr>
                <a:srgbClr val="000000"/>
              </a:buClr>
              <a:buSzPct val="85000"/>
              <a:buFont typeface="Gill Sans"/>
              <a:buChar char="▪"/>
              <a:defRPr sz="3500" b="0" cap="small"/>
            </a:pPr>
            <a:r>
              <a:rPr lang="gu-IN" sz="3200" dirty="0" smtClean="0"/>
              <a:t>દર્દીના શરીર સાથે સીધા શારીરિક સંપર્કમાં આવનારા, તેમની સાથે હાથ મિલાવનારા, ભેટનારા કે તેમની સુશ્રુષા કરનારા લોકો.</a:t>
            </a:r>
          </a:p>
          <a:p>
            <a:pPr marL="182879" indent="-182879" algn="just" defTabSz="914400">
              <a:spcBef>
                <a:spcPts val="1200"/>
              </a:spcBef>
              <a:buClr>
                <a:srgbClr val="000000"/>
              </a:buClr>
              <a:buSzPct val="85000"/>
              <a:buFont typeface="Gill Sans"/>
              <a:buChar char="▪"/>
              <a:defRPr sz="3500" b="0" cap="small"/>
            </a:pPr>
            <a:r>
              <a:rPr lang="gu-IN" sz="3200" dirty="0" smtClean="0"/>
              <a:t>દર્દીના ચાદર, કપડાં કે થાળીને સ્પર્શનારા કે તેને સાફ કરનારા લોકો.</a:t>
            </a:r>
            <a:endParaRPr lang="en-US" sz="3200" dirty="0" smtClean="0"/>
          </a:p>
          <a:p>
            <a:pPr marL="182879" lvl="0" indent="-182879" algn="just" defTabSz="914400">
              <a:spcBef>
                <a:spcPts val="1200"/>
              </a:spcBef>
              <a:buClr>
                <a:srgbClr val="000000"/>
              </a:buClr>
              <a:buSzPct val="85000"/>
              <a:buFont typeface="Gill Sans"/>
              <a:buChar char="▪"/>
              <a:defRPr sz="3500" b="0" cap="small"/>
            </a:pPr>
            <a:r>
              <a:rPr lang="gu-IN" sz="3200" b="0" cap="small" dirty="0" smtClean="0"/>
              <a:t>દર્દી જે ઘરમાં રહે છે </a:t>
            </a:r>
            <a:r>
              <a:rPr lang="gu-IN" sz="3200" cap="small" dirty="0" smtClean="0"/>
              <a:t>તે જ ઘર</a:t>
            </a:r>
            <a:r>
              <a:rPr lang="gu-IN" sz="3200" b="0" cap="small" dirty="0" smtClean="0"/>
              <a:t>માં રહેનાર લોકો</a:t>
            </a:r>
            <a:r>
              <a:rPr sz="3200" b="0" smtClean="0">
                <a:latin typeface="Arial" panose="020B0604020202020204" pitchFamily="34" charset="0"/>
                <a:cs typeface="Arial" panose="020B0604020202020204" pitchFamily="34" charset="0"/>
              </a:rPr>
              <a:t>.</a:t>
            </a:r>
            <a:endParaRPr sz="3200" b="0" dirty="0">
              <a:latin typeface="Arial" panose="020B0604020202020204" pitchFamily="34" charset="0"/>
              <a:cs typeface="Arial" panose="020B0604020202020204" pitchFamily="34" charset="0"/>
            </a:endParaRPr>
          </a:p>
          <a:p>
            <a:pPr marL="182879" indent="-182879" algn="just" defTabSz="914400">
              <a:spcBef>
                <a:spcPts val="1200"/>
              </a:spcBef>
              <a:buClr>
                <a:srgbClr val="000000"/>
              </a:buClr>
              <a:buSzPct val="85000"/>
              <a:buFont typeface="Gill Sans"/>
              <a:buChar char="▪"/>
              <a:defRPr sz="3500" b="0" cap="small"/>
            </a:pPr>
            <a:r>
              <a:rPr lang="gu-IN" sz="3200" b="0" cap="small" dirty="0" smtClean="0"/>
              <a:t>કોઇપણ પ્રકારની સાવચેતી લીધા વગર </a:t>
            </a:r>
            <a:r>
              <a:rPr lang="gu-IN" sz="3200" cap="small" dirty="0" smtClean="0"/>
              <a:t>પુષ્ટી થયેલા કેસ</a:t>
            </a:r>
            <a:r>
              <a:rPr lang="gu-IN" sz="3200" b="0" cap="small" dirty="0" smtClean="0"/>
              <a:t>ની </a:t>
            </a:r>
            <a:r>
              <a:rPr lang="gu-IN" sz="3200" cap="small" dirty="0" smtClean="0"/>
              <a:t>ખૂબ જ નજીક </a:t>
            </a:r>
            <a:r>
              <a:rPr lang="gu-IN" sz="3200" b="0" cap="small" dirty="0" smtClean="0"/>
              <a:t>(એક મીટરથી ઓછું અંતર) રહેનારા લોકો</a:t>
            </a:r>
          </a:p>
          <a:p>
            <a:pPr marL="182879" indent="-182879" algn="just" defTabSz="914400">
              <a:spcBef>
                <a:spcPts val="1200"/>
              </a:spcBef>
              <a:buClr>
                <a:srgbClr val="000000"/>
              </a:buClr>
              <a:buSzPct val="85000"/>
              <a:buFont typeface="Gill Sans"/>
              <a:buChar char="▪"/>
              <a:defRPr sz="3500" b="0" cap="small"/>
            </a:pPr>
            <a:r>
              <a:rPr lang="gu-IN" sz="3200" b="0" cap="small" dirty="0" smtClean="0"/>
              <a:t>જે વાહનમાં </a:t>
            </a:r>
            <a:r>
              <a:rPr lang="gu-IN" sz="3200" cap="small" dirty="0" smtClean="0"/>
              <a:t>લક્ષણો ધરાવતી વ્યક્તિ મુસાફરી કરી રહી હોય, જેનો પાછળથી</a:t>
            </a:r>
            <a:r>
              <a:rPr lang="gu-IN" sz="3200" b="0" cap="small" dirty="0" smtClean="0"/>
              <a:t> કોવિડ-૧૯ નો </a:t>
            </a:r>
            <a:r>
              <a:rPr lang="gu-IN" sz="3200" cap="small" dirty="0" smtClean="0"/>
              <a:t>ટેસ્ટ પોઝિટિવ આવ્યો છે</a:t>
            </a:r>
            <a:r>
              <a:rPr lang="gu-IN" sz="3200" b="0" cap="small" dirty="0" smtClean="0"/>
              <a:t>, તેમની સાથે ૬  કલાકથી પણ વધુ સમય સુધી ખૂબ નજીક રહીને (એક મીટરથી ઓછું અંતર) મુસાફરી કરનારા મુસાફરો.</a:t>
            </a:r>
            <a:endParaRPr sz="3200" b="0" dirty="0">
              <a:latin typeface="Arial" panose="020B0604020202020204" pitchFamily="34" charset="0"/>
              <a:cs typeface="Arial" panose="020B0604020202020204" pitchFamily="34" charset="0"/>
            </a:endParaRPr>
          </a:p>
        </p:txBody>
      </p:sp>
      <p:sp>
        <p:nvSpPr>
          <p:cNvPr id="523" name="Rounded Rectangle"/>
          <p:cNvSpPr/>
          <p:nvPr/>
        </p:nvSpPr>
        <p:spPr>
          <a:xfrm>
            <a:off x="12475774" y="4710545"/>
            <a:ext cx="11665953" cy="5486400"/>
          </a:xfrm>
          <a:prstGeom prst="roundRect">
            <a:avLst>
              <a:gd name="adj" fmla="val 4195"/>
            </a:avLst>
          </a:prstGeom>
          <a:solidFill>
            <a:schemeClr val="accent1">
              <a:lumMod val="20000"/>
              <a:lumOff val="80000"/>
            </a:schemeClr>
          </a:solidFill>
          <a:ln w="12700">
            <a:miter lim="400000"/>
          </a:ln>
        </p:spPr>
        <p:txBody>
          <a:bodyPr lIns="0" tIns="0" rIns="0" bIns="0" anchor="ct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36" name="Low Risk…"/>
          <p:cNvSpPr txBox="1"/>
          <p:nvPr/>
        </p:nvSpPr>
        <p:spPr>
          <a:xfrm>
            <a:off x="12817011" y="5352451"/>
            <a:ext cx="10983479" cy="45653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182879" indent="-182879" algn="just" defTabSz="914400">
              <a:spcBef>
                <a:spcPts val="1200"/>
              </a:spcBef>
              <a:buClr>
                <a:srgbClr val="FFFFFF"/>
              </a:buClr>
              <a:buSzPct val="85000"/>
              <a:defRPr sz="3500" b="0" cap="small">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ઓછુ જોખમ </a:t>
            </a:r>
          </a:p>
          <a:p>
            <a:pPr lvl="0" algn="l">
              <a:buFont typeface="Arial" pitchFamily="34" charset="0"/>
              <a:buChar char="•"/>
            </a:pPr>
            <a:r>
              <a:rPr lang="gu-IN" sz="3500" dirty="0" smtClean="0"/>
              <a:t>એક જગ્યાનો ઉપયોગ કરનારા લોકો (શાળાનો એક જ વર્ગખંડ/એક જ રૂમમાં કામ કરનારા લોકો અને કોવિડ- ૧૯ના પુષ્ટી થયેલા કે શંકાસ્પદ કેસના ઊંચા જોખમ ધરાવતા સંપર્કમાં નહીં આવનારા લોકો.</a:t>
            </a:r>
            <a:endParaRPr lang="en-US" sz="3500" dirty="0" smtClean="0"/>
          </a:p>
          <a:p>
            <a:pPr marL="182879" indent="-182879" algn="just" defTabSz="914400">
              <a:spcBef>
                <a:spcPts val="1200"/>
              </a:spcBef>
              <a:buClr>
                <a:srgbClr val="FFFFFF"/>
              </a:buClr>
              <a:buSzPct val="85000"/>
              <a:buFont typeface="Gill Sans"/>
              <a:buChar char="▪"/>
              <a:defRPr sz="3500" b="0" cap="small">
                <a:solidFill>
                  <a:srgbClr val="FFFFFF"/>
                </a:solidFill>
              </a:defRPr>
            </a:pPr>
            <a:r>
              <a:rPr lang="gu-IN" sz="3500" b="0" cap="small" dirty="0" smtClean="0">
                <a:solidFill>
                  <a:schemeClr val="tx1"/>
                </a:solidFill>
              </a:rPr>
              <a:t>એક જ માહોલ (બસ/ટ્રેન/ફ્લાઇટ/પરિવહનનું અન્ય કોઈ માધ્યમ)માં મુસાફરી કરનારા પરંતુ ઊંચા જોખમના સંપર્કમાં નહીં આવનારા લોકો.</a:t>
            </a:r>
            <a:endParaRPr b="0" dirty="0">
              <a:solidFill>
                <a:schemeClr val="tx1"/>
              </a:solidFill>
              <a:latin typeface="Arial" panose="020B0604020202020204" pitchFamily="34" charset="0"/>
              <a:cs typeface="Arial" panose="020B0604020202020204" pitchFamily="34" charset="0"/>
            </a:endParaRPr>
          </a:p>
        </p:txBody>
      </p:sp>
      <p:sp>
        <p:nvSpPr>
          <p:cNvPr id="537" name="TYPES OF CONTACTS"/>
          <p:cNvSpPr txBox="1"/>
          <p:nvPr/>
        </p:nvSpPr>
        <p:spPr>
          <a:xfrm>
            <a:off x="9902729" y="1045065"/>
            <a:ext cx="399276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800" spc="96">
                <a:solidFill>
                  <a:srgbClr val="002135"/>
                </a:solidFill>
              </a:defRPr>
            </a:lvl1pPr>
          </a:lstStyle>
          <a:p>
            <a:r>
              <a:rPr lang="gu-IN" b="0" dirty="0" smtClean="0">
                <a:latin typeface="Arial" panose="020B0604020202020204" pitchFamily="34" charset="0"/>
                <a:cs typeface="Arial" panose="020B0604020202020204" pitchFamily="34" charset="0"/>
              </a:rPr>
              <a:t>સંપર્ક ના પ્રકાર </a:t>
            </a:r>
            <a:endParaRPr b="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blinds(horizontal)">
                                      <p:cBhvr>
                                        <p:cTn id="7" dur="1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5">
                                            <p:bg/>
                                          </p:spTgt>
                                        </p:tgtEl>
                                        <p:attrNameLst>
                                          <p:attrName>style.visibility</p:attrName>
                                        </p:attrNameLst>
                                      </p:cBhvr>
                                      <p:to>
                                        <p:strVal val="visible"/>
                                      </p:to>
                                    </p:set>
                                    <p:animEffect transition="in" filter="fade">
                                      <p:cBhvr>
                                        <p:cTn id="17" dur="500"/>
                                        <p:tgtEl>
                                          <p:spTgt spid="5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5">
                                            <p:txEl>
                                              <p:pRg st="0" end="0"/>
                                            </p:txEl>
                                          </p:spTgt>
                                        </p:tgtEl>
                                        <p:attrNameLst>
                                          <p:attrName>style.visibility</p:attrName>
                                        </p:attrNameLst>
                                      </p:cBhvr>
                                      <p:to>
                                        <p:strVal val="visible"/>
                                      </p:to>
                                    </p:set>
                                    <p:animEffect transition="in" filter="fade">
                                      <p:cBhvr>
                                        <p:cTn id="22" dur="500"/>
                                        <p:tgtEl>
                                          <p:spTgt spid="5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5">
                                            <p:txEl>
                                              <p:pRg st="1" end="1"/>
                                            </p:txEl>
                                          </p:spTgt>
                                        </p:tgtEl>
                                        <p:attrNameLst>
                                          <p:attrName>style.visibility</p:attrName>
                                        </p:attrNameLst>
                                      </p:cBhvr>
                                      <p:to>
                                        <p:strVal val="visible"/>
                                      </p:to>
                                    </p:set>
                                    <p:animEffect transition="in" filter="fade">
                                      <p:cBhvr>
                                        <p:cTn id="27" dur="500"/>
                                        <p:tgtEl>
                                          <p:spTgt spid="5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5">
                                            <p:txEl>
                                              <p:pRg st="2" end="2"/>
                                            </p:txEl>
                                          </p:spTgt>
                                        </p:tgtEl>
                                        <p:attrNameLst>
                                          <p:attrName>style.visibility</p:attrName>
                                        </p:attrNameLst>
                                      </p:cBhvr>
                                      <p:to>
                                        <p:strVal val="visible"/>
                                      </p:to>
                                    </p:set>
                                    <p:animEffect transition="in" filter="fade">
                                      <p:cBhvr>
                                        <p:cTn id="32" dur="500"/>
                                        <p:tgtEl>
                                          <p:spTgt spid="5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5">
                                            <p:txEl>
                                              <p:pRg st="3" end="3"/>
                                            </p:txEl>
                                          </p:spTgt>
                                        </p:tgtEl>
                                        <p:attrNameLst>
                                          <p:attrName>style.visibility</p:attrName>
                                        </p:attrNameLst>
                                      </p:cBhvr>
                                      <p:to>
                                        <p:strVal val="visible"/>
                                      </p:to>
                                    </p:set>
                                    <p:animEffect transition="in" filter="fade">
                                      <p:cBhvr>
                                        <p:cTn id="37" dur="500"/>
                                        <p:tgtEl>
                                          <p:spTgt spid="5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5">
                                            <p:txEl>
                                              <p:pRg st="4" end="4"/>
                                            </p:txEl>
                                          </p:spTgt>
                                        </p:tgtEl>
                                        <p:attrNameLst>
                                          <p:attrName>style.visibility</p:attrName>
                                        </p:attrNameLst>
                                      </p:cBhvr>
                                      <p:to>
                                        <p:strVal val="visible"/>
                                      </p:to>
                                    </p:set>
                                    <p:animEffect transition="in" filter="fade">
                                      <p:cBhvr>
                                        <p:cTn id="42" dur="500"/>
                                        <p:tgtEl>
                                          <p:spTgt spid="53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5">
                                            <p:txEl>
                                              <p:pRg st="5" end="5"/>
                                            </p:txEl>
                                          </p:spTgt>
                                        </p:tgtEl>
                                        <p:attrNameLst>
                                          <p:attrName>style.visibility</p:attrName>
                                        </p:attrNameLst>
                                      </p:cBhvr>
                                      <p:to>
                                        <p:strVal val="visible"/>
                                      </p:to>
                                    </p:set>
                                    <p:animEffect transition="in" filter="fade">
                                      <p:cBhvr>
                                        <p:cTn id="47" dur="500"/>
                                        <p:tgtEl>
                                          <p:spTgt spid="53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3"/>
                                        </p:tgtEl>
                                        <p:attrNameLst>
                                          <p:attrName>style.visibility</p:attrName>
                                        </p:attrNameLst>
                                      </p:cBhvr>
                                      <p:to>
                                        <p:strVal val="visible"/>
                                      </p:to>
                                    </p:set>
                                    <p:animEffect transition="in" filter="fade">
                                      <p:cBhvr>
                                        <p:cTn id="52" dur="1000"/>
                                        <p:tgtEl>
                                          <p:spTgt spid="5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6">
                                            <p:bg/>
                                          </p:spTgt>
                                        </p:tgtEl>
                                        <p:attrNameLst>
                                          <p:attrName>style.visibility</p:attrName>
                                        </p:attrNameLst>
                                      </p:cBhvr>
                                      <p:to>
                                        <p:strVal val="visible"/>
                                      </p:to>
                                    </p:set>
                                    <p:animEffect transition="in" filter="fade">
                                      <p:cBhvr>
                                        <p:cTn id="57" dur="1000"/>
                                        <p:tgtEl>
                                          <p:spTgt spid="53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6">
                                            <p:txEl>
                                              <p:pRg st="0" end="0"/>
                                            </p:txEl>
                                          </p:spTgt>
                                        </p:tgtEl>
                                        <p:attrNameLst>
                                          <p:attrName>style.visibility</p:attrName>
                                        </p:attrNameLst>
                                      </p:cBhvr>
                                      <p:to>
                                        <p:strVal val="visible"/>
                                      </p:to>
                                    </p:set>
                                    <p:animEffect transition="in" filter="fade">
                                      <p:cBhvr>
                                        <p:cTn id="62" dur="1000"/>
                                        <p:tgtEl>
                                          <p:spTgt spid="53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6">
                                            <p:txEl>
                                              <p:pRg st="1" end="1"/>
                                            </p:txEl>
                                          </p:spTgt>
                                        </p:tgtEl>
                                        <p:attrNameLst>
                                          <p:attrName>style.visibility</p:attrName>
                                        </p:attrNameLst>
                                      </p:cBhvr>
                                      <p:to>
                                        <p:strVal val="visible"/>
                                      </p:to>
                                    </p:set>
                                    <p:animEffect transition="in" filter="fade">
                                      <p:cBhvr>
                                        <p:cTn id="67" dur="1000"/>
                                        <p:tgtEl>
                                          <p:spTgt spid="5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5" grpId="0" animBg="1"/>
      <p:bldP spid="535" grpId="0" uiExpand="1" build="p" bldLvl="2" animBg="1"/>
      <p:bldP spid="523" grpId="0" animBg="1"/>
      <p:bldP spid="536" grpId="0" build="p" bldLvl="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 name="Group"/>
          <p:cNvGrpSpPr/>
          <p:nvPr/>
        </p:nvGrpSpPr>
        <p:grpSpPr>
          <a:xfrm>
            <a:off x="300010" y="12315300"/>
            <a:ext cx="4601210" cy="995767"/>
            <a:chOff x="0" y="0"/>
            <a:chExt cx="4601208" cy="995765"/>
          </a:xfrm>
        </p:grpSpPr>
        <p:pic>
          <p:nvPicPr>
            <p:cNvPr id="540"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541"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5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548" name="Group"/>
          <p:cNvGrpSpPr/>
          <p:nvPr/>
        </p:nvGrpSpPr>
        <p:grpSpPr>
          <a:xfrm>
            <a:off x="23097931" y="13055998"/>
            <a:ext cx="2098870" cy="1540535"/>
            <a:chOff x="0" y="2516"/>
            <a:chExt cx="2098868" cy="1540533"/>
          </a:xfrm>
        </p:grpSpPr>
        <p:sp>
          <p:nvSpPr>
            <p:cNvPr id="546" name="1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6</a:t>
              </a:r>
              <a:endParaRPr dirty="0">
                <a:latin typeface="Arial" panose="020B0604020202020204" pitchFamily="34" charset="0"/>
                <a:cs typeface="Arial" panose="020B0604020202020204" pitchFamily="34" charset="0"/>
              </a:endParaRPr>
            </a:p>
          </p:txBody>
        </p:sp>
        <p:pic>
          <p:nvPicPr>
            <p:cNvPr id="547"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49" name="Rounded Rectangle"/>
          <p:cNvSpPr/>
          <p:nvPr/>
        </p:nvSpPr>
        <p:spPr>
          <a:xfrm>
            <a:off x="5255007" y="611926"/>
            <a:ext cx="13873986" cy="1072954"/>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50" name="COMMUNITY BASED CONTACT TRACING"/>
          <p:cNvSpPr txBox="1"/>
          <p:nvPr/>
        </p:nvSpPr>
        <p:spPr>
          <a:xfrm>
            <a:off x="6168419" y="805502"/>
            <a:ext cx="12047162"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defRPr sz="4000" spc="96">
                <a:solidFill>
                  <a:srgbClr val="002135"/>
                </a:solidFill>
              </a:defRPr>
            </a:lvl1pPr>
          </a:lstStyle>
          <a:p>
            <a:r>
              <a:rPr lang="gu-IN" dirty="0" smtClean="0"/>
              <a:t>સામુદાય આધારિત સર્વેલન્સ</a:t>
            </a:r>
            <a:endParaRPr b="0" dirty="0">
              <a:latin typeface="Arial" panose="020B0604020202020204" pitchFamily="34" charset="0"/>
              <a:cs typeface="Arial" panose="020B0604020202020204" pitchFamily="34" charset="0"/>
            </a:endParaRPr>
          </a:p>
        </p:txBody>
      </p:sp>
      <p:sp>
        <p:nvSpPr>
          <p:cNvPr id="539" name="Rounded Rectangle"/>
          <p:cNvSpPr/>
          <p:nvPr/>
        </p:nvSpPr>
        <p:spPr>
          <a:xfrm>
            <a:off x="574455" y="2680056"/>
            <a:ext cx="23235091" cy="9228086"/>
          </a:xfrm>
          <a:prstGeom prst="roundRect">
            <a:avLst>
              <a:gd name="adj" fmla="val 2064"/>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51" name="Contact tracing done by visiting the local residence of the contact(s) by Health Personnel,(including ASHA/ANM) Telephone may be used in certain circumstances or for follow-up.…"/>
          <p:cNvSpPr txBox="1"/>
          <p:nvPr/>
        </p:nvSpPr>
        <p:spPr>
          <a:xfrm>
            <a:off x="305625" y="3082722"/>
            <a:ext cx="23069570" cy="85048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787400" indent="-457200" algn="l" defTabSz="914400">
              <a:lnSpc>
                <a:spcPct val="150000"/>
              </a:lnSpc>
              <a:spcBef>
                <a:spcPts val="1800"/>
              </a:spcBef>
              <a:buSzPct val="125000"/>
              <a:buFont typeface="Gill Sans"/>
              <a:buChar char="•"/>
              <a:defRPr sz="2700" b="0" cap="all"/>
            </a:pPr>
            <a:r>
              <a:rPr lang="gu-IN" sz="3200" b="0" cap="all" dirty="0" smtClean="0"/>
              <a:t>આરોગ્ય કાર્યકર્તાઓ દ્વારા ગૃહ મુલાકાત ધ્વારા સર્વેલન્સ કરવુ. કેટલીક ચોક્કસ પરિસ્થિતિઓમાં અથવા તો ફૉલો-અપ માટે ટેલિફોનનો પણ ઉપયોગ થઈ શકે.</a:t>
            </a:r>
          </a:p>
          <a:p>
            <a:pPr marL="787400" indent="-457200" algn="l" defTabSz="914400">
              <a:lnSpc>
                <a:spcPct val="150000"/>
              </a:lnSpc>
              <a:spcBef>
                <a:spcPts val="1800"/>
              </a:spcBef>
              <a:buSzPct val="125000"/>
              <a:buFont typeface="Gill Sans"/>
              <a:buChar char="•"/>
              <a:defRPr sz="2700" b="0" cap="all"/>
            </a:pPr>
            <a:r>
              <a:rPr lang="gu-IN" sz="3200" b="0" cap="all" dirty="0" smtClean="0"/>
              <a:t>આપનો પરિચય આપો, સર્વેલન્સનો હેતુ સમજાવો, નિયત ફોર્મેટમાં માહિતી એકઠી કરો.</a:t>
            </a:r>
            <a:r>
              <a:rPr sz="4000" b="0" smtClean="0">
                <a:latin typeface="Arial" panose="020B0604020202020204" pitchFamily="34" charset="0"/>
                <a:cs typeface="Arial" panose="020B0604020202020204" pitchFamily="34" charset="0"/>
              </a:rPr>
              <a:t>. </a:t>
            </a:r>
            <a:endParaRPr sz="4000" b="0" dirty="0">
              <a:solidFill>
                <a:srgbClr val="FFFFFF"/>
              </a:solidFill>
              <a:latin typeface="Arial" panose="020B0604020202020204" pitchFamily="34" charset="0"/>
              <a:cs typeface="Arial" panose="020B0604020202020204" pitchFamily="34" charset="0"/>
            </a:endParaRPr>
          </a:p>
          <a:p>
            <a:pPr marL="787400" indent="-457200" algn="l" defTabSz="914400">
              <a:lnSpc>
                <a:spcPct val="150000"/>
              </a:lnSpc>
              <a:spcBef>
                <a:spcPts val="1800"/>
              </a:spcBef>
              <a:buSzPct val="125000"/>
              <a:buFont typeface="Gill Sans"/>
              <a:buChar char="•"/>
              <a:defRPr sz="2700" b="0" cap="all"/>
            </a:pPr>
            <a:r>
              <a:rPr lang="gu-IN" sz="3200" b="0" cap="all" dirty="0" smtClean="0"/>
              <a:t>બીમારી ફેલાયા પછીના 28 દિવસ દરમિયાન સામાજિક નેટવર્કની ઓળખ કરવી અને આવા કેસોએ ભૂતકાળમાં કરેલા પ્રવાસની વિગતોનો સર્વેલન્સમાં સમાવેશ થશે.</a:t>
            </a:r>
            <a:r>
              <a:rPr sz="4000" b="0" smtClean="0">
                <a:latin typeface="Arial" panose="020B0604020202020204" pitchFamily="34" charset="0"/>
                <a:cs typeface="Arial" panose="020B0604020202020204" pitchFamily="34" charset="0"/>
              </a:rPr>
              <a:t>.</a:t>
            </a:r>
            <a:endParaRPr lang="gu-IN" sz="4000" b="0" dirty="0" smtClean="0">
              <a:latin typeface="Arial" panose="020B0604020202020204" pitchFamily="34" charset="0"/>
              <a:cs typeface="Arial" panose="020B0604020202020204" pitchFamily="34" charset="0"/>
            </a:endParaRPr>
          </a:p>
          <a:p>
            <a:pPr marL="787400" indent="-457200" algn="l" defTabSz="914400">
              <a:lnSpc>
                <a:spcPct val="150000"/>
              </a:lnSpc>
              <a:spcBef>
                <a:spcPts val="1800"/>
              </a:spcBef>
              <a:buSzPct val="125000"/>
              <a:buFont typeface="Gill Sans"/>
              <a:buChar char="•"/>
              <a:defRPr sz="2700" b="0" cap="all"/>
            </a:pPr>
            <a:r>
              <a:rPr lang="gu-IN" sz="3200" dirty="0" smtClean="0"/>
              <a:t>સંપર્કો અંગેની માહિતી નીચે મુજબ મેળવી શકાયઃ  દર્દી , પરિવારના સભ્યો </a:t>
            </a:r>
            <a:endParaRPr lang="en-US" sz="3200" dirty="0" smtClean="0"/>
          </a:p>
          <a:p>
            <a:pPr marL="1106488" indent="-350838" algn="l" defTabSz="914400">
              <a:lnSpc>
                <a:spcPct val="150000"/>
              </a:lnSpc>
              <a:spcBef>
                <a:spcPts val="1800"/>
              </a:spcBef>
              <a:buFont typeface="Gill Sans"/>
              <a:defRPr sz="2700" b="0" cap="all"/>
            </a:pPr>
            <a:r>
              <a:rPr lang="gu-IN" sz="3200" b="0" dirty="0" smtClean="0">
                <a:latin typeface="Arial" panose="020B0604020202020204" pitchFamily="34" charset="0"/>
                <a:cs typeface="Arial" panose="020B0604020202020204" pitchFamily="34" charset="0"/>
              </a:rPr>
              <a:t>દર્દીના કામના સ્થળેથી અથવા સંલગ્ન શાળા અથવા દર્દીને વિવિધ પ્રવૃતિઓને જાણતી હોય તેવી વ્યક્તિઓ પાસેથી</a:t>
            </a:r>
          </a:p>
          <a:p>
            <a:pPr marL="1106488" indent="-350838" algn="l" defTabSz="914400">
              <a:lnSpc>
                <a:spcPct val="150000"/>
              </a:lnSpc>
              <a:spcBef>
                <a:spcPts val="1800"/>
              </a:spcBef>
              <a:buFont typeface="Gill Sans"/>
              <a:defRPr sz="2700" b="0" cap="all"/>
            </a:pPr>
            <a:r>
              <a:rPr lang="gu-IN" sz="3200" b="0" dirty="0" smtClean="0">
                <a:latin typeface="Arial" panose="020B0604020202020204" pitchFamily="34" charset="0"/>
                <a:cs typeface="Arial" panose="020B0604020202020204" pitchFamily="34" charset="0"/>
              </a:rPr>
              <a:t> અને તેની પવાસની માહિતી પરથી </a:t>
            </a:r>
          </a:p>
          <a:p>
            <a:pPr marL="1106488" indent="-350838" algn="l" defTabSz="914400">
              <a:lnSpc>
                <a:spcPct val="150000"/>
              </a:lnSpc>
              <a:spcBef>
                <a:spcPts val="1800"/>
              </a:spcBef>
              <a:buFont typeface="Gill Sans"/>
              <a:defRPr sz="2700" b="0" cap="all"/>
            </a:pPr>
            <a:r>
              <a:rPr lang="gu-IN" sz="3200" b="0" dirty="0" smtClean="0">
                <a:latin typeface="Arial" panose="020B0604020202020204" pitchFamily="34" charset="0"/>
                <a:cs typeface="Arial" panose="020B0604020202020204" pitchFamily="34" charset="0"/>
              </a:rPr>
              <a:t>રોગગ્રસ્ત વિસ્તારમાં એ આર આઇ સર્વેલન્સ ધ્વારા </a:t>
            </a:r>
            <a:endParaRPr sz="3200" b="0" dirty="0">
              <a:latin typeface="Arial" panose="020B0604020202020204" pitchFamily="34" charset="0"/>
              <a:cs typeface="Arial" panose="020B0604020202020204" pitchFamily="34" charset="0"/>
            </a:endParaRPr>
          </a:p>
        </p:txBody>
      </p:sp>
      <p:pic>
        <p:nvPicPr>
          <p:cNvPr id="552" name="Picture 2" descr="Picture 2"/>
          <p:cNvPicPr>
            <a:picLocks noChangeAspect="1"/>
          </p:cNvPicPr>
          <p:nvPr/>
        </p:nvPicPr>
        <p:blipFill>
          <a:blip r:embed="rId7"/>
          <a:stretch>
            <a:fillRect/>
          </a:stretch>
        </p:blipFill>
        <p:spPr>
          <a:xfrm>
            <a:off x="18897600" y="8152808"/>
            <a:ext cx="5314270" cy="3755333"/>
          </a:xfrm>
          <a:prstGeom prst="rect">
            <a:avLst/>
          </a:prstGeom>
          <a:ln w="12700">
            <a:miter lim="400000"/>
          </a:ln>
          <a:effectLst>
            <a:outerShdw blurRad="63500" dist="25400" dir="5400000" rotWithShape="0">
              <a:srgbClr val="000000">
                <a:alpha val="50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blinds(horizontal)">
                                      <p:cBhvr>
                                        <p:cTn id="7" dur="10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1000"/>
                                        <p:tgtEl>
                                          <p:spTgt spid="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1">
                                            <p:bg/>
                                          </p:spTgt>
                                        </p:tgtEl>
                                        <p:attrNameLst>
                                          <p:attrName>style.visibility</p:attrName>
                                        </p:attrNameLst>
                                      </p:cBhvr>
                                      <p:to>
                                        <p:strVal val="visible"/>
                                      </p:to>
                                    </p:set>
                                    <p:animEffect transition="in" filter="fade">
                                      <p:cBhvr>
                                        <p:cTn id="17" dur="500"/>
                                        <p:tgtEl>
                                          <p:spTgt spid="55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1">
                                            <p:txEl>
                                              <p:pRg st="0" end="0"/>
                                            </p:txEl>
                                          </p:spTgt>
                                        </p:tgtEl>
                                        <p:attrNameLst>
                                          <p:attrName>style.visibility</p:attrName>
                                        </p:attrNameLst>
                                      </p:cBhvr>
                                      <p:to>
                                        <p:strVal val="visible"/>
                                      </p:to>
                                    </p:set>
                                    <p:animEffect transition="in" filter="fade">
                                      <p:cBhvr>
                                        <p:cTn id="22" dur="500"/>
                                        <p:tgtEl>
                                          <p:spTgt spid="5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1">
                                            <p:txEl>
                                              <p:pRg st="1" end="1"/>
                                            </p:txEl>
                                          </p:spTgt>
                                        </p:tgtEl>
                                        <p:attrNameLst>
                                          <p:attrName>style.visibility</p:attrName>
                                        </p:attrNameLst>
                                      </p:cBhvr>
                                      <p:to>
                                        <p:strVal val="visible"/>
                                      </p:to>
                                    </p:set>
                                    <p:animEffect transition="in" filter="fade">
                                      <p:cBhvr>
                                        <p:cTn id="27" dur="500"/>
                                        <p:tgtEl>
                                          <p:spTgt spid="55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1">
                                            <p:txEl>
                                              <p:pRg st="2" end="2"/>
                                            </p:txEl>
                                          </p:spTgt>
                                        </p:tgtEl>
                                        <p:attrNameLst>
                                          <p:attrName>style.visibility</p:attrName>
                                        </p:attrNameLst>
                                      </p:cBhvr>
                                      <p:to>
                                        <p:strVal val="visible"/>
                                      </p:to>
                                    </p:set>
                                    <p:animEffect transition="in" filter="fade">
                                      <p:cBhvr>
                                        <p:cTn id="32" dur="500"/>
                                        <p:tgtEl>
                                          <p:spTgt spid="55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1">
                                            <p:txEl>
                                              <p:pRg st="3" end="3"/>
                                            </p:txEl>
                                          </p:spTgt>
                                        </p:tgtEl>
                                        <p:attrNameLst>
                                          <p:attrName>style.visibility</p:attrName>
                                        </p:attrNameLst>
                                      </p:cBhvr>
                                      <p:to>
                                        <p:strVal val="visible"/>
                                      </p:to>
                                    </p:set>
                                    <p:animEffect transition="in" filter="fade">
                                      <p:cBhvr>
                                        <p:cTn id="37" dur="500"/>
                                        <p:tgtEl>
                                          <p:spTgt spid="55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52"/>
                                        </p:tgtEl>
                                        <p:attrNameLst>
                                          <p:attrName>style.visibility</p:attrName>
                                        </p:attrNameLst>
                                      </p:cBhvr>
                                      <p:to>
                                        <p:strVal val="visible"/>
                                      </p:to>
                                    </p:set>
                                    <p:animEffect transition="in" filter="fade">
                                      <p:cBhvr>
                                        <p:cTn id="40" dur="1000"/>
                                        <p:tgtEl>
                                          <p:spTgt spid="5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1">
                                            <p:txEl>
                                              <p:pRg st="4" end="4"/>
                                            </p:txEl>
                                          </p:spTgt>
                                        </p:tgtEl>
                                        <p:attrNameLst>
                                          <p:attrName>style.visibility</p:attrName>
                                        </p:attrNameLst>
                                      </p:cBhvr>
                                      <p:to>
                                        <p:strVal val="visible"/>
                                      </p:to>
                                    </p:set>
                                    <p:animEffect transition="in" filter="fade">
                                      <p:cBhvr>
                                        <p:cTn id="43" dur="500"/>
                                        <p:tgtEl>
                                          <p:spTgt spid="55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1">
                                            <p:txEl>
                                              <p:pRg st="5" end="5"/>
                                            </p:txEl>
                                          </p:spTgt>
                                        </p:tgtEl>
                                        <p:attrNameLst>
                                          <p:attrName>style.visibility</p:attrName>
                                        </p:attrNameLst>
                                      </p:cBhvr>
                                      <p:to>
                                        <p:strVal val="visible"/>
                                      </p:to>
                                    </p:set>
                                    <p:animEffect transition="in" filter="fade">
                                      <p:cBhvr>
                                        <p:cTn id="48" dur="500"/>
                                        <p:tgtEl>
                                          <p:spTgt spid="55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51">
                                            <p:txEl>
                                              <p:pRg st="6" end="6"/>
                                            </p:txEl>
                                          </p:spTgt>
                                        </p:tgtEl>
                                        <p:attrNameLst>
                                          <p:attrName>style.visibility</p:attrName>
                                        </p:attrNameLst>
                                      </p:cBhvr>
                                      <p:to>
                                        <p:strVal val="visible"/>
                                      </p:to>
                                    </p:set>
                                    <p:animEffect transition="in" filter="fade">
                                      <p:cBhvr>
                                        <p:cTn id="53" dur="500"/>
                                        <p:tgtEl>
                                          <p:spTgt spid="5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539" grpId="0" animBg="1"/>
      <p:bldP spid="55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 name="Group"/>
          <p:cNvGrpSpPr/>
          <p:nvPr/>
        </p:nvGrpSpPr>
        <p:grpSpPr>
          <a:xfrm>
            <a:off x="300010" y="12315300"/>
            <a:ext cx="4601210" cy="995767"/>
            <a:chOff x="0" y="0"/>
            <a:chExt cx="4601208" cy="995765"/>
          </a:xfrm>
        </p:grpSpPr>
        <p:pic>
          <p:nvPicPr>
            <p:cNvPr id="554"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555"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55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5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5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562" name="Group"/>
          <p:cNvGrpSpPr/>
          <p:nvPr/>
        </p:nvGrpSpPr>
        <p:grpSpPr>
          <a:xfrm>
            <a:off x="23097931" y="13055998"/>
            <a:ext cx="2098870" cy="1540535"/>
            <a:chOff x="0" y="2516"/>
            <a:chExt cx="2098868" cy="1540533"/>
          </a:xfrm>
        </p:grpSpPr>
        <p:sp>
          <p:nvSpPr>
            <p:cNvPr id="560" name="1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17</a:t>
              </a:r>
              <a:endParaRPr dirty="0">
                <a:latin typeface="Arial" panose="020B0604020202020204" pitchFamily="34" charset="0"/>
                <a:cs typeface="Arial" panose="020B0604020202020204" pitchFamily="34" charset="0"/>
              </a:endParaRPr>
            </a:p>
          </p:txBody>
        </p:sp>
        <p:pic>
          <p:nvPicPr>
            <p:cNvPr id="56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63" name="Rounded Rectangle"/>
          <p:cNvSpPr/>
          <p:nvPr/>
        </p:nvSpPr>
        <p:spPr>
          <a:xfrm>
            <a:off x="7092005" y="552585"/>
            <a:ext cx="10199990" cy="1300727"/>
          </a:xfrm>
          <a:prstGeom prst="roundRect">
            <a:avLst>
              <a:gd name="adj" fmla="val 14646"/>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64" name="ADVISORY FOR CONTACTS"/>
          <p:cNvSpPr txBox="1"/>
          <p:nvPr/>
        </p:nvSpPr>
        <p:spPr>
          <a:xfrm>
            <a:off x="7779081" y="815597"/>
            <a:ext cx="6608860"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spc="135">
                <a:solidFill>
                  <a:srgbClr val="002135"/>
                </a:solidFill>
              </a:defRPr>
            </a:lvl1pPr>
          </a:lstStyle>
          <a:p>
            <a:r>
              <a:rPr lang="gu-IN" b="0" dirty="0" smtClean="0">
                <a:latin typeface="Arial" panose="020B0604020202020204" pitchFamily="34" charset="0"/>
                <a:cs typeface="Arial" panose="020B0604020202020204" pitchFamily="34" charset="0"/>
              </a:rPr>
              <a:t>સંપર્ક માટેના સલાહ સૂચનો </a:t>
            </a:r>
            <a:endParaRPr b="0" dirty="0">
              <a:latin typeface="Arial" panose="020B0604020202020204" pitchFamily="34" charset="0"/>
              <a:cs typeface="Arial" panose="020B0604020202020204" pitchFamily="34" charset="0"/>
            </a:endParaRPr>
          </a:p>
        </p:txBody>
      </p:sp>
      <p:sp>
        <p:nvSpPr>
          <p:cNvPr id="565" name="Rounded Rectangle"/>
          <p:cNvSpPr/>
          <p:nvPr/>
        </p:nvSpPr>
        <p:spPr>
          <a:xfrm>
            <a:off x="12515126" y="2696740"/>
            <a:ext cx="11221511" cy="9155234"/>
          </a:xfrm>
          <a:prstGeom prst="roundRect">
            <a:avLst>
              <a:gd name="adj" fmla="val 24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6" name="SYMPTOMATIC"/>
          <p:cNvSpPr txBox="1"/>
          <p:nvPr/>
        </p:nvSpPr>
        <p:spPr>
          <a:xfrm>
            <a:off x="15837687" y="3064872"/>
            <a:ext cx="597952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5">
                <a:solidFill>
                  <a:srgbClr val="FFFFFF"/>
                </a:solidFill>
              </a:defRPr>
            </a:lvl1pPr>
          </a:lstStyle>
          <a:p>
            <a:r>
              <a:rPr lang="gu-IN" dirty="0" smtClean="0">
                <a:ln>
                  <a:solidFill>
                    <a:schemeClr val="tx1"/>
                  </a:solidFill>
                </a:ln>
                <a:solidFill>
                  <a:sysClr val="windowText" lastClr="000000"/>
                </a:solidFill>
                <a:latin typeface="Arial" panose="020B0604020202020204" pitchFamily="34" charset="0"/>
                <a:cs typeface="Arial" panose="020B0604020202020204" pitchFamily="34" charset="0"/>
              </a:rPr>
              <a:t>જો લક્ષણો ધરાવતા હોય </a:t>
            </a:r>
            <a:endParaRPr dirty="0">
              <a:ln>
                <a:solidFill>
                  <a:schemeClr val="tx1"/>
                </a:solidFill>
              </a:ln>
              <a:solidFill>
                <a:sysClr val="windowText" lastClr="000000"/>
              </a:solidFill>
              <a:latin typeface="Arial" panose="020B0604020202020204" pitchFamily="34" charset="0"/>
              <a:cs typeface="Arial" panose="020B0604020202020204" pitchFamily="34" charset="0"/>
            </a:endParaRPr>
          </a:p>
        </p:txBody>
      </p:sp>
      <p:sp>
        <p:nvSpPr>
          <p:cNvPr id="567" name="Refer persons with fever and cough and history of contact with a confirmed case within last 28 days for:…"/>
          <p:cNvSpPr txBox="1"/>
          <p:nvPr/>
        </p:nvSpPr>
        <p:spPr>
          <a:xfrm>
            <a:off x="12845776" y="4393657"/>
            <a:ext cx="10820402"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463019" indent="-463019" algn="l" defTabSz="914400">
              <a:lnSpc>
                <a:spcPct val="190000"/>
              </a:lnSpc>
              <a:spcBef>
                <a:spcPts val="1200"/>
              </a:spcBef>
              <a:buSzPct val="100000"/>
              <a:buAutoNum type="arabicPeriod"/>
              <a:defRPr sz="2500" b="0" cap="all">
                <a:solidFill>
                  <a:srgbClr val="FFFFFF"/>
                </a:solidFill>
              </a:defRPr>
            </a:lvl1pPr>
          </a:lstStyle>
          <a:p>
            <a:pPr>
              <a:lnSpc>
                <a:spcPct val="150000"/>
              </a:lnSpc>
            </a:pPr>
            <a:r>
              <a:rPr lang="gu-IN" sz="4000" dirty="0" smtClean="0">
                <a:solidFill>
                  <a:schemeClr val="tx1"/>
                </a:solidFill>
              </a:rPr>
              <a:t>જો લક્ષણો (તાવ, ખાંસી, શ્વાસ લેવામાં તકલીફ થવી) ની શરૂઆત થાયતો માસ્કનો ઉપયોગ કરો, પોતાને સૌથી અલગ કરી લો અને તાત્કાલિક એએનએમ/આશા/ નિયત કરવામાં આવેલ સ્થાનિક સ્વાસ્થ્ય અધિકારીને ફોન પર જાણ કરો.</a:t>
            </a:r>
            <a:endParaRPr lang="en-US" sz="4000" cap="none" dirty="0">
              <a:solidFill>
                <a:schemeClr val="tx1"/>
              </a:solidFill>
              <a:latin typeface="Arial" panose="020B0604020202020204" pitchFamily="34" charset="0"/>
              <a:cs typeface="Arial" panose="020B0604020202020204" pitchFamily="34" charset="0"/>
            </a:endParaRPr>
          </a:p>
        </p:txBody>
      </p:sp>
      <p:sp>
        <p:nvSpPr>
          <p:cNvPr id="568" name="Rounded Rectangle"/>
          <p:cNvSpPr/>
          <p:nvPr/>
        </p:nvSpPr>
        <p:spPr>
          <a:xfrm>
            <a:off x="647363" y="2724448"/>
            <a:ext cx="11221511" cy="9846291"/>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9" name="ASYMPTOMATIC"/>
          <p:cNvSpPr txBox="1"/>
          <p:nvPr/>
        </p:nvSpPr>
        <p:spPr>
          <a:xfrm>
            <a:off x="3924644" y="2862994"/>
            <a:ext cx="5828840"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b="0" u="sng" spc="135"/>
            </a:lvl1pPr>
          </a:lstStyle>
          <a:p>
            <a:r>
              <a:rPr lang="gu-IN" dirty="0" smtClean="0">
                <a:ln>
                  <a:solidFill>
                    <a:schemeClr val="tx1"/>
                  </a:solidFill>
                </a:ln>
                <a:latin typeface="Arial" panose="020B0604020202020204" pitchFamily="34" charset="0"/>
                <a:cs typeface="Arial" panose="020B0604020202020204" pitchFamily="34" charset="0"/>
              </a:rPr>
              <a:t>લક્ષણો ન ધરાવતા હોય </a:t>
            </a:r>
            <a:endParaRPr dirty="0">
              <a:ln>
                <a:solidFill>
                  <a:schemeClr val="tx1"/>
                </a:solidFill>
              </a:ln>
              <a:latin typeface="Arial" panose="020B0604020202020204" pitchFamily="34" charset="0"/>
              <a:cs typeface="Arial" panose="020B0604020202020204" pitchFamily="34" charset="0"/>
            </a:endParaRPr>
          </a:p>
        </p:txBody>
      </p:sp>
      <p:sp>
        <p:nvSpPr>
          <p:cNvPr id="570" name="Home Quarantine for at least 28 days after the last exposure with the case.…"/>
          <p:cNvSpPr txBox="1"/>
          <p:nvPr/>
        </p:nvSpPr>
        <p:spPr>
          <a:xfrm>
            <a:off x="839634" y="7320757"/>
            <a:ext cx="10836967" cy="79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36538" indent="-236538" algn="l" defTabSz="914400">
              <a:lnSpc>
                <a:spcPct val="190000"/>
              </a:lnSpc>
              <a:spcBef>
                <a:spcPts val="1200"/>
              </a:spcBef>
              <a:buClr>
                <a:srgbClr val="000000"/>
              </a:buClr>
              <a:buSzPct val="85000"/>
              <a:buAutoNum type="arabicPeriod"/>
              <a:defRPr sz="2500" b="0" cap="all"/>
            </a:pPr>
            <a:endParaRPr lang="en-US" sz="28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9BD289E0-DCCC-C54A-BB78-C919B7716500}"/>
              </a:ext>
            </a:extLst>
          </p:cNvPr>
          <p:cNvSpPr txBox="1"/>
          <p:nvPr/>
        </p:nvSpPr>
        <p:spPr>
          <a:xfrm>
            <a:off x="988334" y="3965030"/>
            <a:ext cx="10539565"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indent="-742950" algn="l">
              <a:buFont typeface="+mj-lt"/>
              <a:buAutoNum type="arabicPeriod"/>
            </a:pPr>
            <a:r>
              <a:rPr lang="gu-IN" sz="4000" dirty="0" smtClean="0"/>
              <a:t>કેસ સાથે છેલ્લે સંપર્કમાં આવ્યાં પછીથી ઓછામાં ઓછા ૨૮ દિવસ માટે હોમ ક્વોરન્ટાઇનમાં રહેવું.</a:t>
            </a:r>
          </a:p>
          <a:p>
            <a:pPr marL="742950" indent="-742950" algn="l">
              <a:buFont typeface="+mj-lt"/>
              <a:buAutoNum type="arabicPeriod"/>
            </a:pPr>
            <a:r>
              <a:rPr lang="gu-IN" sz="4000" dirty="0" smtClean="0"/>
              <a:t>તાવ અને ખાંસી જેવા લક્ષણોની શરૂઆત બાબતે જાતે જ પોતાના આરોગ્યનું નિરીક્ષણ શરૂ કરવું અને દૈનિક ધોરણે સંપર્કોની યાદી નિભાવવી.</a:t>
            </a:r>
          </a:p>
          <a:p>
            <a:pPr marL="742950" indent="-742950" algn="l">
              <a:buFont typeface="+mj-lt"/>
              <a:buAutoNum type="arabicPeriod"/>
            </a:pPr>
            <a:r>
              <a:rPr lang="gu-IN" sz="4000" dirty="0" smtClean="0"/>
              <a:t>એએનએમ/આશા/નિયત કરવામાં  આવેલી વ્યક્તિ દ્વારા છેલ્લે થયેલા સંપર્ક પછી ઓછામાં ઓછા ૨૮ દિવસ માટે સક્રિય રીતે નિરીક્ષણ (જેમ કે, દરરોજ મુલાકાત લેવી કે ટેલિફોન કરવો)કરવું જોઇએ.</a:t>
            </a:r>
          </a:p>
          <a:p>
            <a:pPr marL="742950" indent="-742950" algn="l">
              <a:buFont typeface="+mj-lt"/>
              <a:buAutoNum type="arabicPeriod"/>
            </a:pPr>
            <a:r>
              <a:rPr lang="gu-IN" sz="4000" b="0" dirty="0" smtClean="0">
                <a:latin typeface="Arial" panose="020B0604020202020204" pitchFamily="34" charset="0"/>
                <a:cs typeface="Arial" panose="020B0604020202020204" pitchFamily="34" charset="0"/>
              </a:rPr>
              <a:t>ઓળખ થયેલા કેસના સીધા સંપર્ક અને જોખમી જૂથ ધરાવતા વ્યક્તિઓને સંપર્કના ૫ થી ૧૪ દિવસોની વચ્ચે કોવિડ ૧૯ નો ટેસ્ટ કરાવવો જોઇએ.</a:t>
            </a:r>
            <a:endParaRPr lang="en-US" sz="4000" b="0" dirty="0">
              <a:latin typeface="Arial" panose="020B0604020202020204" pitchFamily="34" charset="0"/>
              <a:cs typeface="Arial" panose="020B0604020202020204" pitchFamily="34" charset="0"/>
            </a:endParaRPr>
          </a:p>
          <a:p>
            <a:pPr marL="0" marR="0" indent="0" algn="just" defTabSz="825500" rtl="0" fontAlgn="auto" latinLnBrk="0" hangingPunct="0">
              <a:lnSpc>
                <a:spcPct val="100000"/>
              </a:lnSpc>
              <a:spcBef>
                <a:spcPts val="0"/>
              </a:spcBef>
              <a:spcAft>
                <a:spcPts val="0"/>
              </a:spcAft>
              <a:buClrTx/>
              <a:buSzTx/>
              <a:buFontTx/>
              <a:buNone/>
              <a:tabLst/>
            </a:pPr>
            <a:endParaRPr kumimoji="0" lang="en-US"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P spid="564" grpId="0" animBg="1"/>
      <p:bldP spid="565" grpId="0" animBg="1"/>
      <p:bldP spid="566" grpId="0" animBg="1"/>
      <p:bldP spid="567" grpId="0" animBg="1"/>
      <p:bldP spid="568" grpId="0" animBg="1"/>
      <p:bldP spid="56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7" name="Group"/>
          <p:cNvGrpSpPr/>
          <p:nvPr/>
        </p:nvGrpSpPr>
        <p:grpSpPr>
          <a:xfrm>
            <a:off x="300010" y="12315300"/>
            <a:ext cx="4601210" cy="995767"/>
            <a:chOff x="0" y="0"/>
            <a:chExt cx="4601208" cy="995765"/>
          </a:xfrm>
        </p:grpSpPr>
        <p:pic>
          <p:nvPicPr>
            <p:cNvPr id="572"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573"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57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7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7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sp>
        <p:nvSpPr>
          <p:cNvPr id="578" name="Rounded Rectangle"/>
          <p:cNvSpPr/>
          <p:nvPr/>
        </p:nvSpPr>
        <p:spPr>
          <a:xfrm>
            <a:off x="878713" y="454085"/>
            <a:ext cx="5251154"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sz="4000" b="0" dirty="0">
              <a:latin typeface="Arial" panose="020B0604020202020204" pitchFamily="34" charset="0"/>
              <a:cs typeface="Arial" panose="020B0604020202020204" pitchFamily="34" charset="0"/>
            </a:endParaRPr>
          </a:p>
        </p:txBody>
      </p:sp>
      <p:sp>
        <p:nvSpPr>
          <p:cNvPr id="579" name="CASE SCENARIO"/>
          <p:cNvSpPr txBox="1"/>
          <p:nvPr/>
        </p:nvSpPr>
        <p:spPr>
          <a:xfrm>
            <a:off x="1171060" y="672797"/>
            <a:ext cx="4447028"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3200" spc="96">
                <a:solidFill>
                  <a:srgbClr val="002135"/>
                </a:solidFill>
              </a:defRPr>
            </a:lvl1pPr>
          </a:lstStyle>
          <a:p>
            <a:r>
              <a:rPr lang="gu-IN" sz="3600" b="0" dirty="0" smtClean="0">
                <a:latin typeface="Arial" panose="020B0604020202020204" pitchFamily="34" charset="0"/>
                <a:cs typeface="Arial" panose="020B0604020202020204" pitchFamily="34" charset="0"/>
              </a:rPr>
              <a:t>કેસ સ્ટડી </a:t>
            </a:r>
            <a:endParaRPr sz="3600" b="0" dirty="0">
              <a:latin typeface="Arial" panose="020B0604020202020204" pitchFamily="34" charset="0"/>
              <a:cs typeface="Arial" panose="020B0604020202020204" pitchFamily="34" charset="0"/>
            </a:endParaRPr>
          </a:p>
        </p:txBody>
      </p:sp>
      <p:grpSp>
        <p:nvGrpSpPr>
          <p:cNvPr id="582" name="Group"/>
          <p:cNvGrpSpPr/>
          <p:nvPr/>
        </p:nvGrpSpPr>
        <p:grpSpPr>
          <a:xfrm>
            <a:off x="23097931" y="13055629"/>
            <a:ext cx="2098871" cy="1540905"/>
            <a:chOff x="0" y="2147"/>
            <a:chExt cx="2098869" cy="1540903"/>
          </a:xfrm>
        </p:grpSpPr>
        <p:sp>
          <p:nvSpPr>
            <p:cNvPr id="580" name="17"/>
            <p:cNvSpPr/>
            <p:nvPr/>
          </p:nvSpPr>
          <p:spPr>
            <a:xfrm>
              <a:off x="986058" y="2147"/>
              <a:ext cx="1112811" cy="1540903"/>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18 </a:t>
              </a:r>
              <a:endParaRPr dirty="0">
                <a:latin typeface="Arial" panose="020B0604020202020204" pitchFamily="34" charset="0"/>
                <a:cs typeface="Arial" panose="020B0604020202020204" pitchFamily="34" charset="0"/>
              </a:endParaRPr>
            </a:p>
          </p:txBody>
        </p:sp>
        <p:pic>
          <p:nvPicPr>
            <p:cNvPr id="581"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583" name="Sunil is a young man of 30 years. He works in Mumbai as a teacher in a small school and has returned back home for Holi. Sunil has been confirmed with infection of SARS-CoV-2 and now his family is worried"/>
          <p:cNvSpPr txBox="1"/>
          <p:nvPr/>
        </p:nvSpPr>
        <p:spPr>
          <a:xfrm>
            <a:off x="695525" y="1831909"/>
            <a:ext cx="10687506" cy="3180358"/>
          </a:xfrm>
          <a:prstGeom prst="rect">
            <a:avLst/>
          </a:prstGeom>
          <a:solidFill>
            <a:schemeClr val="accent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gu-IN" sz="4000" dirty="0" smtClean="0"/>
              <a:t>સુનિલ ૩૦વર્ષનો યુવાન છે. તે મુંબઈમાં શિક્ષક તરીકે એક નાની શાળામાં કામ કરે છે અને તેઓ હોળી ઉજવવામાં માટે ઘરે આવ્યો છે. સુનિલને કોવિડ- ૧૯ થયાંની પુષ્ટી કરવામાં આવી છે અને હવે તેનો પરિવાર ચિંતિત છે.</a:t>
            </a:r>
            <a:endParaRPr lang="en-US" sz="4000" dirty="0"/>
          </a:p>
        </p:txBody>
      </p:sp>
      <p:sp>
        <p:nvSpPr>
          <p:cNvPr id="584" name="Rounded Rectangle"/>
          <p:cNvSpPr/>
          <p:nvPr/>
        </p:nvSpPr>
        <p:spPr>
          <a:xfrm>
            <a:off x="13019912" y="454085"/>
            <a:ext cx="4556888" cy="1021625"/>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85" name="ANSWERS"/>
          <p:cNvSpPr txBox="1"/>
          <p:nvPr/>
        </p:nvSpPr>
        <p:spPr>
          <a:xfrm>
            <a:off x="13606972" y="672797"/>
            <a:ext cx="308208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3200" spc="96">
                <a:solidFill>
                  <a:srgbClr val="002135"/>
                </a:solidFill>
              </a:defRPr>
            </a:lvl1pPr>
          </a:lstStyle>
          <a:p>
            <a:r>
              <a:rPr lang="gu-IN" sz="3600" b="0" dirty="0" smtClean="0">
                <a:latin typeface="Arial" panose="020B0604020202020204" pitchFamily="34" charset="0"/>
                <a:cs typeface="Arial" panose="020B0604020202020204" pitchFamily="34" charset="0"/>
              </a:rPr>
              <a:t>જવાબો</a:t>
            </a:r>
            <a:endParaRPr sz="3600" b="0" dirty="0">
              <a:latin typeface="Arial" panose="020B0604020202020204" pitchFamily="34" charset="0"/>
              <a:cs typeface="Arial" panose="020B0604020202020204" pitchFamily="34" charset="0"/>
            </a:endParaRPr>
          </a:p>
        </p:txBody>
      </p:sp>
      <p:sp>
        <p:nvSpPr>
          <p:cNvPr id="586" name="Ensure that all members in the family have been given the advise to follow…"/>
          <p:cNvSpPr txBox="1"/>
          <p:nvPr/>
        </p:nvSpPr>
        <p:spPr>
          <a:xfrm>
            <a:off x="13000969" y="1657265"/>
            <a:ext cx="10687505" cy="10074553"/>
          </a:xfrm>
          <a:prstGeom prst="rect">
            <a:avLst/>
          </a:prstGeom>
          <a:solidFill>
            <a:schemeClr val="accent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0" algn="l">
              <a:buFont typeface="Arial" pitchFamily="34" charset="0"/>
              <a:buChar char="•"/>
            </a:pPr>
            <a:r>
              <a:rPr lang="gu-IN" sz="3600" dirty="0" smtClean="0"/>
              <a:t>કુટુંબના તમામ સભ્યોને પાલન કરવા માટેની સલાહ આપવામાં આવી હોય તે સુનિશ્ચિત કરો</a:t>
            </a:r>
            <a:endParaRPr lang="en-US" sz="3600" dirty="0" smtClean="0"/>
          </a:p>
          <a:p>
            <a:pPr lvl="0" algn="l">
              <a:buFont typeface="Arial" pitchFamily="34" charset="0"/>
              <a:buChar char="•"/>
            </a:pPr>
            <a:r>
              <a:rPr lang="gu-IN" sz="3600" dirty="0" smtClean="0"/>
              <a:t>જો કોઈ મદદની જરૂરિયાત હોય તો ફૉલોઅપ લેશો</a:t>
            </a:r>
          </a:p>
          <a:p>
            <a:pPr algn="l">
              <a:buFont typeface="Arial" pitchFamily="34" charset="0"/>
              <a:buChar char="•"/>
            </a:pPr>
            <a:r>
              <a:rPr lang="gu-IN" sz="3600" dirty="0" smtClean="0"/>
              <a:t>જ્યારે કોઈ પરિવાર ક્વૉરેન્ટાઇન (ઘરમાં અલગ પાડેલા) કરેલ હોય ત્યારે કરિયાણા અથવા શાકભાજી જેવો દૈનિક પુરવઠો પૂરો પાડવામાં તેમને મદદરૂપ થશો.</a:t>
            </a:r>
            <a:endParaRPr lang="en-US" sz="3600" dirty="0" smtClean="0"/>
          </a:p>
          <a:p>
            <a:pPr algn="l">
              <a:buFont typeface="Arial" pitchFamily="34" charset="0"/>
              <a:buChar char="•"/>
            </a:pPr>
            <a:r>
              <a:rPr lang="gu-IN" sz="3600" dirty="0" smtClean="0"/>
              <a:t>હાથની અને શ્વસનને લગતી સ્વચ્છતાની સમજ છે કે નહીં તે ચકાસશો.</a:t>
            </a:r>
          </a:p>
          <a:p>
            <a:pPr algn="l">
              <a:buFont typeface="Arial" pitchFamily="34" charset="0"/>
              <a:buChar char="•"/>
            </a:pPr>
            <a:r>
              <a:rPr lang="gu-IN" sz="4000" dirty="0" smtClean="0"/>
              <a:t>પુષ્ટી પામેલા કુટુંબના સભ્યો દ્વારા ઉપયોગમાં લેવાયેલા તમામ કપડાં અને ઘરગથ્થુ ચીજવસ્તુઓને જંતુમુક્ત કરવામાં આવી છે કે નહીં તે ચકાસશો.</a:t>
            </a:r>
          </a:p>
          <a:p>
            <a:pPr algn="l">
              <a:buFont typeface="Arial" pitchFamily="34" charset="0"/>
              <a:buChar char="•"/>
            </a:pPr>
            <a:r>
              <a:rPr lang="gu-IN" sz="4000" dirty="0" smtClean="0"/>
              <a:t>રૂબરૂમાં વાત ન થઈ શકે તેમ હોય તો ક્વૉરેન્ટાઇન થયેલા પરિવાર સાથે મોબાઇલ પર વાત કરશો અને આ પરિવારના અન્ય મિત્રોને તેમની સાથે ફોન પર વાત કરવા માટે પ્રોત્સાહિત કરશો. તેનાથી તેમને અળગા પડી જવાની લાગણીને કાબુમાં રાખવામાં મદદ મળી રહેશે.</a:t>
            </a:r>
            <a:endParaRPr lang="en-US" sz="4000" dirty="0" smtClean="0"/>
          </a:p>
        </p:txBody>
      </p:sp>
      <p:grpSp>
        <p:nvGrpSpPr>
          <p:cNvPr id="592" name="Group"/>
          <p:cNvGrpSpPr/>
          <p:nvPr/>
        </p:nvGrpSpPr>
        <p:grpSpPr>
          <a:xfrm>
            <a:off x="1086083" y="5802713"/>
            <a:ext cx="10087568" cy="6081379"/>
            <a:chOff x="0" y="854042"/>
            <a:chExt cx="10204607" cy="6379196"/>
          </a:xfrm>
        </p:grpSpPr>
        <p:pic>
          <p:nvPicPr>
            <p:cNvPr id="587" name="Image" descr="Image"/>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798185" y="1868588"/>
              <a:ext cx="2663763" cy="3872599"/>
            </a:xfrm>
            <a:prstGeom prst="rect">
              <a:avLst/>
            </a:prstGeom>
            <a:ln w="12700" cap="flat">
              <a:noFill/>
              <a:miter lim="400000"/>
            </a:ln>
            <a:effectLst/>
          </p:spPr>
        </p:pic>
        <p:pic>
          <p:nvPicPr>
            <p:cNvPr id="588" name="Image" descr="Image"/>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5913345" y="854042"/>
              <a:ext cx="2531050" cy="5008943"/>
            </a:xfrm>
            <a:prstGeom prst="rect">
              <a:avLst/>
            </a:prstGeom>
            <a:ln w="12700" cap="flat">
              <a:noFill/>
              <a:miter lim="400000"/>
            </a:ln>
            <a:effectLst/>
          </p:spPr>
        </p:pic>
        <p:grpSp>
          <p:nvGrpSpPr>
            <p:cNvPr id="591" name="Group"/>
            <p:cNvGrpSpPr/>
            <p:nvPr/>
          </p:nvGrpSpPr>
          <p:grpSpPr>
            <a:xfrm>
              <a:off x="0" y="5674859"/>
              <a:ext cx="10204607" cy="1558379"/>
              <a:chOff x="0" y="0"/>
              <a:chExt cx="10204606" cy="1558377"/>
            </a:xfrm>
          </p:grpSpPr>
          <p:sp>
            <p:nvSpPr>
              <p:cNvPr id="589" name="Rounded Rectangle"/>
              <p:cNvSpPr/>
              <p:nvPr/>
            </p:nvSpPr>
            <p:spPr>
              <a:xfrm>
                <a:off x="0" y="0"/>
                <a:ext cx="10204606" cy="155837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chemeClr val="accent1">
                        <a:lumOff val="-13575"/>
                      </a:schemeClr>
                    </a:solidFill>
                  </a:defRPr>
                </a:pPr>
                <a:endParaRPr b="0" dirty="0">
                  <a:latin typeface="Arial" panose="020B0604020202020204" pitchFamily="34" charset="0"/>
                  <a:cs typeface="Arial" panose="020B0604020202020204" pitchFamily="34" charset="0"/>
                </a:endParaRPr>
              </a:p>
            </p:txBody>
          </p:sp>
          <p:sp>
            <p:nvSpPr>
              <p:cNvPr id="590" name="QUESTION: What will you do?"/>
              <p:cNvSpPr txBox="1"/>
              <p:nvPr/>
            </p:nvSpPr>
            <p:spPr>
              <a:xfrm>
                <a:off x="540646" y="448988"/>
                <a:ext cx="9123314" cy="7210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defRPr sz="3800" cap="all"/>
                </a:lvl1pPr>
              </a:lstStyle>
              <a:p>
                <a:r>
                  <a:rPr lang="gu-IN" b="0" dirty="0" smtClean="0">
                    <a:latin typeface="Arial" panose="020B0604020202020204" pitchFamily="34" charset="0"/>
                    <a:cs typeface="Arial" panose="020B0604020202020204" pitchFamily="34" charset="0"/>
                  </a:rPr>
                  <a:t>પ્રશ્ન </a:t>
                </a:r>
                <a:r>
                  <a:rPr b="0" smtClean="0">
                    <a:latin typeface="Arial" panose="020B0604020202020204" pitchFamily="34" charset="0"/>
                    <a:cs typeface="Arial" panose="020B0604020202020204" pitchFamily="34" charset="0"/>
                  </a:rPr>
                  <a:t>: </a:t>
                </a:r>
                <a:r>
                  <a:rPr lang="gu-IN" b="0" dirty="0" smtClean="0">
                    <a:latin typeface="Arial" panose="020B0604020202020204" pitchFamily="34" charset="0"/>
                    <a:cs typeface="Arial" panose="020B0604020202020204" pitchFamily="34" charset="0"/>
                  </a:rPr>
                  <a:t>તમે શુ કરશો? </a:t>
                </a:r>
                <a:endParaRPr b="0" dirty="0">
                  <a:latin typeface="Arial" panose="020B0604020202020204" pitchFamily="34" charset="0"/>
                  <a:cs typeface="Arial" panose="020B0604020202020204" pitchFamily="34"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linds(horizontal)">
                                      <p:cBhvr>
                                        <p:cTn id="7" dur="1000"/>
                                        <p:tgtEl>
                                          <p:spTgt spid="5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blinds(horizontal)">
                                      <p:cBhvr>
                                        <p:cTn id="10" dur="1000"/>
                                        <p:tgtEl>
                                          <p:spTgt spid="5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3"/>
                                        </p:tgtEl>
                                        <p:attrNameLst>
                                          <p:attrName>style.visibility</p:attrName>
                                        </p:attrNameLst>
                                      </p:cBhvr>
                                      <p:to>
                                        <p:strVal val="visible"/>
                                      </p:to>
                                    </p:set>
                                    <p:animEffect transition="in" filter="fade">
                                      <p:cBhvr>
                                        <p:cTn id="15" dur="1000"/>
                                        <p:tgtEl>
                                          <p:spTgt spid="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2"/>
                                        </p:tgtEl>
                                        <p:attrNameLst>
                                          <p:attrName>style.visibility</p:attrName>
                                        </p:attrNameLst>
                                      </p:cBhvr>
                                      <p:to>
                                        <p:strVal val="visible"/>
                                      </p:to>
                                    </p:set>
                                    <p:animEffect transition="in" filter="fade">
                                      <p:cBhvr>
                                        <p:cTn id="20" dur="500"/>
                                        <p:tgtEl>
                                          <p:spTgt spid="59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5"/>
                                        </p:tgtEl>
                                        <p:attrNameLst>
                                          <p:attrName>style.visibility</p:attrName>
                                        </p:attrNameLst>
                                      </p:cBhvr>
                                      <p:to>
                                        <p:strVal val="visible"/>
                                      </p:to>
                                    </p:set>
                                    <p:animEffect transition="in" filter="dissolve">
                                      <p:cBhvr>
                                        <p:cTn id="25" dur="500"/>
                                        <p:tgtEl>
                                          <p:spTgt spid="58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84"/>
                                        </p:tgtEl>
                                        <p:attrNameLst>
                                          <p:attrName>style.visibility</p:attrName>
                                        </p:attrNameLst>
                                      </p:cBhvr>
                                      <p:to>
                                        <p:strVal val="visible"/>
                                      </p:to>
                                    </p:set>
                                    <p:animEffect transition="in" filter="dissolve">
                                      <p:cBhvr>
                                        <p:cTn id="28" dur="500"/>
                                        <p:tgtEl>
                                          <p:spTgt spid="58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86">
                                            <p:bg/>
                                          </p:spTgt>
                                        </p:tgtEl>
                                        <p:attrNameLst>
                                          <p:attrName>style.visibility</p:attrName>
                                        </p:attrNameLst>
                                      </p:cBhvr>
                                      <p:to>
                                        <p:strVal val="visible"/>
                                      </p:to>
                                    </p:set>
                                    <p:animEffect transition="in" filter="dissolve">
                                      <p:cBhvr>
                                        <p:cTn id="33" dur="500"/>
                                        <p:tgtEl>
                                          <p:spTgt spid="586">
                                            <p:bg/>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86">
                                            <p:txEl>
                                              <p:pRg st="0" end="0"/>
                                            </p:txEl>
                                          </p:spTgt>
                                        </p:tgtEl>
                                        <p:attrNameLst>
                                          <p:attrName>style.visibility</p:attrName>
                                        </p:attrNameLst>
                                      </p:cBhvr>
                                      <p:to>
                                        <p:strVal val="visible"/>
                                      </p:to>
                                    </p:set>
                                    <p:animEffect transition="in" filter="dissolve">
                                      <p:cBhvr>
                                        <p:cTn id="38" dur="500"/>
                                        <p:tgtEl>
                                          <p:spTgt spid="58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86">
                                            <p:txEl>
                                              <p:pRg st="1" end="1"/>
                                            </p:txEl>
                                          </p:spTgt>
                                        </p:tgtEl>
                                        <p:attrNameLst>
                                          <p:attrName>style.visibility</p:attrName>
                                        </p:attrNameLst>
                                      </p:cBhvr>
                                      <p:to>
                                        <p:strVal val="visible"/>
                                      </p:to>
                                    </p:set>
                                    <p:animEffect transition="in" filter="dissolve">
                                      <p:cBhvr>
                                        <p:cTn id="43" dur="500"/>
                                        <p:tgtEl>
                                          <p:spTgt spid="58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86">
                                            <p:txEl>
                                              <p:pRg st="2" end="2"/>
                                            </p:txEl>
                                          </p:spTgt>
                                        </p:tgtEl>
                                        <p:attrNameLst>
                                          <p:attrName>style.visibility</p:attrName>
                                        </p:attrNameLst>
                                      </p:cBhvr>
                                      <p:to>
                                        <p:strVal val="visible"/>
                                      </p:to>
                                    </p:set>
                                    <p:animEffect transition="in" filter="dissolve">
                                      <p:cBhvr>
                                        <p:cTn id="48" dur="500"/>
                                        <p:tgtEl>
                                          <p:spTgt spid="58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86">
                                            <p:txEl>
                                              <p:pRg st="3" end="3"/>
                                            </p:txEl>
                                          </p:spTgt>
                                        </p:tgtEl>
                                        <p:attrNameLst>
                                          <p:attrName>style.visibility</p:attrName>
                                        </p:attrNameLst>
                                      </p:cBhvr>
                                      <p:to>
                                        <p:strVal val="visible"/>
                                      </p:to>
                                    </p:set>
                                    <p:animEffect transition="in" filter="dissolve">
                                      <p:cBhvr>
                                        <p:cTn id="53" dur="500"/>
                                        <p:tgtEl>
                                          <p:spTgt spid="58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86">
                                            <p:txEl>
                                              <p:pRg st="4" end="4"/>
                                            </p:txEl>
                                          </p:spTgt>
                                        </p:tgtEl>
                                        <p:attrNameLst>
                                          <p:attrName>style.visibility</p:attrName>
                                        </p:attrNameLst>
                                      </p:cBhvr>
                                      <p:to>
                                        <p:strVal val="visible"/>
                                      </p:to>
                                    </p:set>
                                    <p:animEffect transition="in" filter="dissolve">
                                      <p:cBhvr>
                                        <p:cTn id="58" dur="500"/>
                                        <p:tgtEl>
                                          <p:spTgt spid="58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86">
                                            <p:txEl>
                                              <p:pRg st="5" end="5"/>
                                            </p:txEl>
                                          </p:spTgt>
                                        </p:tgtEl>
                                        <p:attrNameLst>
                                          <p:attrName>style.visibility</p:attrName>
                                        </p:attrNameLst>
                                      </p:cBhvr>
                                      <p:to>
                                        <p:strVal val="visible"/>
                                      </p:to>
                                    </p:set>
                                    <p:animEffect transition="in" filter="dissolve">
                                      <p:cBhvr>
                                        <p:cTn id="63" dur="500"/>
                                        <p:tgtEl>
                                          <p:spTgt spid="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79" grpId="0" animBg="1"/>
      <p:bldP spid="583" grpId="0" animBg="1"/>
      <p:bldP spid="584" grpId="0" animBg="1"/>
      <p:bldP spid="585" grpId="0" animBg="1"/>
      <p:bldP spid="58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 name="Group"/>
          <p:cNvGrpSpPr/>
          <p:nvPr/>
        </p:nvGrpSpPr>
        <p:grpSpPr>
          <a:xfrm>
            <a:off x="300010" y="12315300"/>
            <a:ext cx="4601210" cy="995767"/>
            <a:chOff x="0" y="0"/>
            <a:chExt cx="4601208" cy="995765"/>
          </a:xfrm>
        </p:grpSpPr>
        <p:pic>
          <p:nvPicPr>
            <p:cNvPr id="602"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603"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60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0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0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10" name="Group"/>
          <p:cNvGrpSpPr/>
          <p:nvPr/>
        </p:nvGrpSpPr>
        <p:grpSpPr>
          <a:xfrm>
            <a:off x="23097931" y="13055998"/>
            <a:ext cx="2098870" cy="1540535"/>
            <a:chOff x="0" y="2516"/>
            <a:chExt cx="2098868" cy="1540533"/>
          </a:xfrm>
        </p:grpSpPr>
        <p:sp>
          <p:nvSpPr>
            <p:cNvPr id="608" name="1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60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611"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2" name="SESSION 4"/>
          <p:cNvSpPr txBox="1"/>
          <p:nvPr/>
        </p:nvSpPr>
        <p:spPr>
          <a:xfrm>
            <a:off x="8754360" y="2185282"/>
            <a:ext cx="335668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12750">
              <a:defRPr sz="10000">
                <a:solidFill>
                  <a:srgbClr val="002135"/>
                </a:solidFill>
              </a:defRPr>
            </a:lvl1pPr>
          </a:lstStyle>
          <a:p>
            <a:r>
              <a:rPr lang="gu-IN" b="0" dirty="0" smtClean="0">
                <a:latin typeface="Arial" panose="020B0604020202020204" pitchFamily="34" charset="0"/>
                <a:cs typeface="Arial" panose="020B0604020202020204" pitchFamily="34" charset="0"/>
              </a:rPr>
              <a:t>સત્ર ૪</a:t>
            </a:r>
            <a:endParaRPr b="0" dirty="0">
              <a:latin typeface="Arial" panose="020B0604020202020204" pitchFamily="34" charset="0"/>
              <a:cs typeface="Arial" panose="020B0604020202020204" pitchFamily="34" charset="0"/>
            </a:endParaRPr>
          </a:p>
        </p:txBody>
      </p:sp>
      <p:sp>
        <p:nvSpPr>
          <p:cNvPr id="613" name="SUPPORTIVE PUBLIC HEALTH SERVICES: COMMUNITY HOUSEHOLDS"/>
          <p:cNvSpPr txBox="1"/>
          <p:nvPr/>
        </p:nvSpPr>
        <p:spPr>
          <a:xfrm>
            <a:off x="5622091" y="3951558"/>
            <a:ext cx="1058772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002135"/>
                </a:solidFill>
              </a:defRPr>
            </a:lvl1pPr>
          </a:lstStyle>
          <a:p>
            <a:r>
              <a:rPr lang="gu-IN" sz="3600" dirty="0" smtClean="0"/>
              <a:t>જાહેર સ્વાસ્થ્યની સહાયક સેવાઓઃ સમુદાયના ઘરો</a:t>
            </a:r>
            <a:endParaRPr lang="en-US" sz="3600" dirty="0"/>
          </a:p>
        </p:txBody>
      </p:sp>
      <p:sp>
        <p:nvSpPr>
          <p:cNvPr id="614"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965D2A4-D26F-F44F-A741-A2CE8499F89F}"/>
              </a:ext>
            </a:extLst>
          </p:cNvPr>
          <p:cNvGrpSpPr/>
          <p:nvPr/>
        </p:nvGrpSpPr>
        <p:grpSpPr>
          <a:xfrm>
            <a:off x="102217" y="5937438"/>
            <a:ext cx="5941387" cy="6105956"/>
            <a:chOff x="102217" y="5937438"/>
            <a:chExt cx="5941387" cy="6105956"/>
          </a:xfrm>
        </p:grpSpPr>
        <p:sp>
          <p:nvSpPr>
            <p:cNvPr id="594"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98"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5" name="CREATE…"/>
            <p:cNvSpPr txBox="1"/>
            <p:nvPr/>
          </p:nvSpPr>
          <p:spPr>
            <a:xfrm>
              <a:off x="1176688" y="9909476"/>
              <a:ext cx="3724533"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gu-IN" sz="4400" dirty="0" smtClean="0"/>
                <a:t>સહાયક વાતાવરણની રચના કરો</a:t>
              </a:r>
              <a:endParaRPr lang="en-US" sz="4400" dirty="0"/>
            </a:p>
          </p:txBody>
        </p:sp>
        <p:pic>
          <p:nvPicPr>
            <p:cNvPr id="619" name="Image" descr="Image"/>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043686" y="5937438"/>
              <a:ext cx="4999918" cy="2148026"/>
            </a:xfrm>
            <a:prstGeom prst="rect">
              <a:avLst/>
            </a:prstGeom>
            <a:ln w="12700">
              <a:miter lim="400000"/>
            </a:ln>
          </p:spPr>
        </p:pic>
      </p:grpSp>
      <p:grpSp>
        <p:nvGrpSpPr>
          <p:cNvPr id="5" name="Group 4">
            <a:extLst>
              <a:ext uri="{FF2B5EF4-FFF2-40B4-BE49-F238E27FC236}">
                <a16:creationId xmlns:a16="http://schemas.microsoft.com/office/drawing/2014/main" xmlns="" id="{0575D6BA-9DCA-6E49-9EA2-6CD41EADAD90}"/>
              </a:ext>
            </a:extLst>
          </p:cNvPr>
          <p:cNvGrpSpPr/>
          <p:nvPr/>
        </p:nvGrpSpPr>
        <p:grpSpPr>
          <a:xfrm>
            <a:off x="18426696" y="6205120"/>
            <a:ext cx="5855087" cy="5669975"/>
            <a:chOff x="18426696" y="6205120"/>
            <a:chExt cx="5855087" cy="5669975"/>
          </a:xfrm>
          <a:solidFill>
            <a:schemeClr val="accent1">
              <a:lumMod val="20000"/>
              <a:lumOff val="80000"/>
            </a:schemeClr>
          </a:solidFill>
        </p:grpSpPr>
        <p:sp>
          <p:nvSpPr>
            <p:cNvPr id="597"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01"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7" name="HOME CARE"/>
            <p:cNvSpPr txBox="1"/>
            <p:nvPr/>
          </p:nvSpPr>
          <p:spPr>
            <a:xfrm>
              <a:off x="20023362" y="10494252"/>
              <a:ext cx="2273123" cy="687368"/>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800" spc="-341">
                  <a:solidFill>
                    <a:srgbClr val="FFFFFF"/>
                  </a:solidFill>
                </a:defRPr>
              </a:lvl1pPr>
            </a:lstStyle>
            <a:p>
              <a:r>
                <a:rPr lang="gu-IN" b="0" dirty="0" smtClean="0">
                  <a:solidFill>
                    <a:sysClr val="windowText" lastClr="000000"/>
                  </a:solidFill>
                  <a:latin typeface="Arial" panose="020B0604020202020204" pitchFamily="34" charset="0"/>
                  <a:cs typeface="Arial" panose="020B0604020202020204" pitchFamily="34" charset="0"/>
                </a:rPr>
                <a:t>ઘરે સારવાર </a:t>
              </a:r>
              <a:endParaRPr b="0" dirty="0">
                <a:solidFill>
                  <a:sysClr val="windowText" lastClr="000000"/>
                </a:solidFill>
                <a:latin typeface="Arial" panose="020B0604020202020204" pitchFamily="34" charset="0"/>
                <a:cs typeface="Arial" panose="020B0604020202020204" pitchFamily="34" charset="0"/>
              </a:endParaRPr>
            </a:p>
          </p:txBody>
        </p:sp>
        <p:pic>
          <p:nvPicPr>
            <p:cNvPr id="620" name="Image" descr="Image"/>
            <p:cNvPicPr>
              <a:picLocks noChangeAspect="1"/>
            </p:cNvPicPr>
            <p:nvPr/>
          </p:nvPicPr>
          <p:blipFill>
            <a:blip r:embed="rId7"/>
            <a:stretch>
              <a:fillRect/>
            </a:stretch>
          </p:blipFill>
          <p:spPr>
            <a:xfrm>
              <a:off x="19448250" y="6205120"/>
              <a:ext cx="3210488" cy="2060886"/>
            </a:xfrm>
            <a:prstGeom prst="rect">
              <a:avLst/>
            </a:prstGeom>
            <a:grpFill/>
            <a:ln w="12700">
              <a:miter lim="400000"/>
            </a:ln>
          </p:spPr>
        </p:pic>
      </p:grpSp>
      <p:grpSp>
        <p:nvGrpSpPr>
          <p:cNvPr id="4" name="Group 3">
            <a:extLst>
              <a:ext uri="{FF2B5EF4-FFF2-40B4-BE49-F238E27FC236}">
                <a16:creationId xmlns:a16="http://schemas.microsoft.com/office/drawing/2014/main" xmlns="" id="{1CDD5C92-2E2B-0F46-8466-F18A2FF4A42B}"/>
              </a:ext>
            </a:extLst>
          </p:cNvPr>
          <p:cNvGrpSpPr/>
          <p:nvPr/>
        </p:nvGrpSpPr>
        <p:grpSpPr>
          <a:xfrm>
            <a:off x="12318536" y="5999846"/>
            <a:ext cx="5855086" cy="5891440"/>
            <a:chOff x="12318536" y="5999846"/>
            <a:chExt cx="5855086" cy="5891440"/>
          </a:xfrm>
        </p:grpSpPr>
        <p:sp>
          <p:nvSpPr>
            <p:cNvPr id="596"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00"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8" name="HOME…"/>
            <p:cNvSpPr txBox="1"/>
            <p:nvPr/>
          </p:nvSpPr>
          <p:spPr>
            <a:xfrm>
              <a:off x="13292762" y="9909476"/>
              <a:ext cx="3762596" cy="1272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800"/>
              </a:pPr>
              <a:r>
                <a:rPr lang="gu-IN" b="0" dirty="0" smtClean="0">
                  <a:solidFill>
                    <a:sysClr val="windowText" lastClr="000000"/>
                  </a:solidFill>
                  <a:latin typeface="Arial" panose="020B0604020202020204" pitchFamily="34" charset="0"/>
                  <a:cs typeface="Arial" panose="020B0604020202020204" pitchFamily="34" charset="0"/>
                </a:rPr>
                <a:t>હોમ ક્વોરન્ટાઇન – પરિવારના સભ્યો </a:t>
              </a:r>
              <a:endParaRPr b="0" dirty="0">
                <a:latin typeface="Arial" panose="020B0604020202020204" pitchFamily="34" charset="0"/>
                <a:cs typeface="Arial" panose="020B0604020202020204" pitchFamily="34" charset="0"/>
              </a:endParaRPr>
            </a:p>
          </p:txBody>
        </p:sp>
        <p:pic>
          <p:nvPicPr>
            <p:cNvPr id="621" name="Image" descr="Image"/>
            <p:cNvPicPr>
              <a:picLocks noChangeAspect="1"/>
            </p:cNvPicPr>
            <p:nvPr/>
          </p:nvPicPr>
          <p:blipFill>
            <a:blip r:embed="rId8"/>
            <a:stretch>
              <a:fillRect/>
            </a:stretch>
          </p:blipFill>
          <p:spPr>
            <a:xfrm>
              <a:off x="13436801" y="5999846"/>
              <a:ext cx="3618557" cy="2471434"/>
            </a:xfrm>
            <a:prstGeom prst="rect">
              <a:avLst/>
            </a:prstGeom>
            <a:ln w="12700">
              <a:miter lim="400000"/>
            </a:ln>
          </p:spPr>
        </p:pic>
      </p:grpSp>
      <p:grpSp>
        <p:nvGrpSpPr>
          <p:cNvPr id="3" name="Group 2">
            <a:extLst>
              <a:ext uri="{FF2B5EF4-FFF2-40B4-BE49-F238E27FC236}">
                <a16:creationId xmlns:a16="http://schemas.microsoft.com/office/drawing/2014/main" xmlns="" id="{E7378C2E-52C2-1941-9505-3A4C6E84BEC5}"/>
              </a:ext>
            </a:extLst>
          </p:cNvPr>
          <p:cNvGrpSpPr/>
          <p:nvPr/>
        </p:nvGrpSpPr>
        <p:grpSpPr>
          <a:xfrm>
            <a:off x="6210377" y="5702243"/>
            <a:ext cx="5855086" cy="6172852"/>
            <a:chOff x="6210377" y="5702243"/>
            <a:chExt cx="5855086" cy="6172852"/>
          </a:xfrm>
          <a:solidFill>
            <a:schemeClr val="accent1">
              <a:lumMod val="20000"/>
              <a:lumOff val="80000"/>
            </a:schemeClr>
          </a:solidFill>
        </p:grpSpPr>
        <p:sp>
          <p:nvSpPr>
            <p:cNvPr id="595"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99"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6" name="HOME…"/>
            <p:cNvSpPr txBox="1"/>
            <p:nvPr/>
          </p:nvSpPr>
          <p:spPr>
            <a:xfrm>
              <a:off x="6729408" y="10201864"/>
              <a:ext cx="4685578" cy="687368"/>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800">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હોમ ક્વોરન્ટાઇન : જાતે </a:t>
              </a:r>
              <a:endParaRPr b="0" dirty="0">
                <a:solidFill>
                  <a:sysClr val="windowText" lastClr="000000"/>
                </a:solidFill>
                <a:latin typeface="Arial" panose="020B0604020202020204" pitchFamily="34" charset="0"/>
                <a:cs typeface="Arial" panose="020B0604020202020204" pitchFamily="34" charset="0"/>
              </a:endParaRPr>
            </a:p>
          </p:txBody>
        </p:sp>
        <p:pic>
          <p:nvPicPr>
            <p:cNvPr id="622" name="Image" descr="Image"/>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7843648" y="5702243"/>
              <a:ext cx="2547262" cy="2971585"/>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blinds(horizontal)">
                                      <p:cBhvr>
                                        <p:cTn id="7" dur="1000"/>
                                        <p:tgtEl>
                                          <p:spTgt spid="6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2"/>
                                        </p:tgtEl>
                                        <p:attrNameLst>
                                          <p:attrName>style.visibility</p:attrName>
                                        </p:attrNameLst>
                                      </p:cBhvr>
                                      <p:to>
                                        <p:strVal val="visible"/>
                                      </p:to>
                                    </p:set>
                                    <p:animEffect transition="in" filter="blinds(horizontal)">
                                      <p:cBhvr>
                                        <p:cTn id="10" dur="1000"/>
                                        <p:tgtEl>
                                          <p:spTgt spid="6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3"/>
                                        </p:tgtEl>
                                        <p:attrNameLst>
                                          <p:attrName>style.visibility</p:attrName>
                                        </p:attrNameLst>
                                      </p:cBhvr>
                                      <p:to>
                                        <p:strVal val="visible"/>
                                      </p:to>
                                    </p:set>
                                    <p:animEffect transition="in" filter="blinds(horizontal)">
                                      <p:cBhvr>
                                        <p:cTn id="13" dur="1000"/>
                                        <p:tgtEl>
                                          <p:spTgt spid="6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1"/>
                                        </p:tgtEl>
                                        <p:attrNameLst>
                                          <p:attrName>style.visibility</p:attrName>
                                        </p:attrNameLst>
                                      </p:cBhvr>
                                      <p:to>
                                        <p:strVal val="visible"/>
                                      </p:to>
                                    </p:set>
                                    <p:animEffect transition="in" filter="blinds(horizontal)">
                                      <p:cBhvr>
                                        <p:cTn id="16" dur="1000"/>
                                        <p:tgtEl>
                                          <p:spTgt spid="6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p:bldP spid="612" grpId="0" animBg="1"/>
      <p:bldP spid="613" grpId="0" animBg="1"/>
      <p:bldP spid="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p:cNvGrpSpPr/>
          <p:nvPr/>
        </p:nvGrpSpPr>
        <p:grpSpPr>
          <a:xfrm>
            <a:off x="300010" y="12315300"/>
            <a:ext cx="4601210" cy="995767"/>
            <a:chOff x="0" y="0"/>
            <a:chExt cx="4601208" cy="995765"/>
          </a:xfrm>
        </p:grpSpPr>
        <p:pic>
          <p:nvPicPr>
            <p:cNvPr id="131"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132"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13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13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139" name="Group"/>
          <p:cNvGrpSpPr/>
          <p:nvPr/>
        </p:nvGrpSpPr>
        <p:grpSpPr>
          <a:xfrm>
            <a:off x="5990376" y="359990"/>
            <a:ext cx="12403249" cy="1297968"/>
            <a:chOff x="0" y="0"/>
            <a:chExt cx="12403248" cy="1297966"/>
          </a:xfrm>
        </p:grpSpPr>
        <p:sp>
          <p:nvSpPr>
            <p:cNvPr id="137" name="Rounded Rectangle"/>
            <p:cNvSpPr/>
            <p:nvPr/>
          </p:nvSpPr>
          <p:spPr>
            <a:xfrm>
              <a:off x="0" y="0"/>
              <a:ext cx="12403248"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8" name="WHAT ARE WE GOING TO LEARN?"/>
            <p:cNvSpPr txBox="1"/>
            <p:nvPr/>
          </p:nvSpPr>
          <p:spPr>
            <a:xfrm>
              <a:off x="824350" y="212966"/>
              <a:ext cx="8390117"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gu-IN" dirty="0" smtClean="0"/>
                <a:t>આપણે શું શીખવા જઈ રહ્યાં છીએ</a:t>
              </a:r>
              <a:r>
                <a:rPr lang="en-IN" dirty="0" smtClean="0"/>
                <a:t>?</a:t>
              </a:r>
              <a:endParaRPr lang="en-US" dirty="0"/>
            </a:p>
          </p:txBody>
        </p:sp>
      </p:grpSp>
      <p:grpSp>
        <p:nvGrpSpPr>
          <p:cNvPr id="149" name="Group"/>
          <p:cNvGrpSpPr/>
          <p:nvPr/>
        </p:nvGrpSpPr>
        <p:grpSpPr>
          <a:xfrm>
            <a:off x="9559197" y="2563318"/>
            <a:ext cx="5265607" cy="5265604"/>
            <a:chOff x="0" y="0"/>
            <a:chExt cx="5265605" cy="5265602"/>
          </a:xfrm>
        </p:grpSpPr>
        <p:sp>
          <p:nvSpPr>
            <p:cNvPr id="140" name="Rounded Rectangle"/>
            <p:cNvSpPr/>
            <p:nvPr/>
          </p:nvSpPr>
          <p:spPr>
            <a:xfrm>
              <a:off x="0" y="0"/>
              <a:ext cx="5265605" cy="5265602"/>
            </a:xfrm>
            <a:prstGeom prst="roundRect">
              <a:avLst>
                <a:gd name="adj" fmla="val 2995"/>
              </a:avLst>
            </a:pr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41" name="Image" descr="Image"/>
            <p:cNvPicPr>
              <a:picLocks noChangeAspect="1"/>
            </p:cNvPicPr>
            <p:nvPr/>
          </p:nvPicPr>
          <p:blipFill>
            <a:blip r:embed="rId6"/>
            <a:stretch>
              <a:fillRect/>
            </a:stretch>
          </p:blipFill>
          <p:spPr>
            <a:xfrm>
              <a:off x="701095" y="1165448"/>
              <a:ext cx="3817406" cy="3724742"/>
            </a:xfrm>
            <a:prstGeom prst="rect">
              <a:avLst/>
            </a:prstGeom>
            <a:ln w="12700" cap="flat">
              <a:noFill/>
              <a:miter lim="400000"/>
            </a:ln>
            <a:effectLst>
              <a:outerShdw dist="25400" dir="5400000" rotWithShape="0">
                <a:srgbClr val="000000"/>
              </a:outerShdw>
            </a:effectLst>
          </p:spPr>
        </p:pic>
        <p:pic>
          <p:nvPicPr>
            <p:cNvPr id="142" name="Image" descr="Image"/>
            <p:cNvPicPr>
              <a:picLocks noChangeAspect="1"/>
            </p:cNvPicPr>
            <p:nvPr/>
          </p:nvPicPr>
          <p:blipFill>
            <a:blip r:embed="rId7"/>
            <a:stretch>
              <a:fillRect/>
            </a:stretch>
          </p:blipFill>
          <p:spPr>
            <a:xfrm>
              <a:off x="66095" y="959225"/>
              <a:ext cx="924134" cy="901702"/>
            </a:xfrm>
            <a:prstGeom prst="rect">
              <a:avLst/>
            </a:prstGeom>
            <a:ln w="12700" cap="flat">
              <a:noFill/>
              <a:miter lim="400000"/>
            </a:ln>
            <a:effectLst>
              <a:outerShdw dist="25400" dir="5400000" rotWithShape="0">
                <a:srgbClr val="000000"/>
              </a:outerShdw>
            </a:effectLst>
          </p:spPr>
        </p:pic>
        <p:pic>
          <p:nvPicPr>
            <p:cNvPr id="143" name="Image" descr="Image"/>
            <p:cNvPicPr>
              <a:picLocks noChangeAspect="1"/>
            </p:cNvPicPr>
            <p:nvPr/>
          </p:nvPicPr>
          <p:blipFill>
            <a:blip r:embed="rId8"/>
            <a:stretch>
              <a:fillRect/>
            </a:stretch>
          </p:blipFill>
          <p:spPr>
            <a:xfrm>
              <a:off x="4229303" y="3904507"/>
              <a:ext cx="554529" cy="541068"/>
            </a:xfrm>
            <a:prstGeom prst="rect">
              <a:avLst/>
            </a:prstGeom>
            <a:ln w="12700" cap="flat">
              <a:noFill/>
              <a:miter lim="400000"/>
            </a:ln>
            <a:effectLst>
              <a:outerShdw dist="25400" dir="5400000" rotWithShape="0">
                <a:srgbClr val="000000"/>
              </a:outerShdw>
            </a:effectLst>
          </p:spPr>
        </p:pic>
        <p:pic>
          <p:nvPicPr>
            <p:cNvPr id="144" name="Image" descr="Image"/>
            <p:cNvPicPr>
              <a:picLocks noChangeAspect="1"/>
            </p:cNvPicPr>
            <p:nvPr/>
          </p:nvPicPr>
          <p:blipFill>
            <a:blip r:embed="rId8"/>
            <a:stretch>
              <a:fillRect/>
            </a:stretch>
          </p:blipFill>
          <p:spPr>
            <a:xfrm>
              <a:off x="3512842" y="4691907"/>
              <a:ext cx="554529" cy="541068"/>
            </a:xfrm>
            <a:prstGeom prst="rect">
              <a:avLst/>
            </a:prstGeom>
            <a:ln w="12700" cap="flat">
              <a:noFill/>
              <a:miter lim="400000"/>
            </a:ln>
            <a:effectLst>
              <a:outerShdw dist="25400" dir="5400000" rotWithShape="0">
                <a:srgbClr val="000000"/>
              </a:outerShdw>
            </a:effectLst>
          </p:spPr>
        </p:pic>
        <p:pic>
          <p:nvPicPr>
            <p:cNvPr id="145" name="Image" descr="Image"/>
            <p:cNvPicPr>
              <a:picLocks noChangeAspect="1"/>
            </p:cNvPicPr>
            <p:nvPr/>
          </p:nvPicPr>
          <p:blipFill>
            <a:blip r:embed="rId9"/>
            <a:stretch>
              <a:fillRect/>
            </a:stretch>
          </p:blipFill>
          <p:spPr>
            <a:xfrm>
              <a:off x="4480439" y="1004877"/>
              <a:ext cx="304763" cy="297364"/>
            </a:xfrm>
            <a:prstGeom prst="rect">
              <a:avLst/>
            </a:prstGeom>
            <a:ln w="12700" cap="flat">
              <a:noFill/>
              <a:miter lim="400000"/>
            </a:ln>
            <a:effectLst>
              <a:outerShdw dist="25400" dir="5400000" rotWithShape="0">
                <a:srgbClr val="000000"/>
              </a:outerShdw>
            </a:effectLst>
          </p:spPr>
        </p:pic>
        <p:pic>
          <p:nvPicPr>
            <p:cNvPr id="146" name="Image" descr="Image"/>
            <p:cNvPicPr>
              <a:picLocks noChangeAspect="1"/>
            </p:cNvPicPr>
            <p:nvPr/>
          </p:nvPicPr>
          <p:blipFill>
            <a:blip r:embed="rId9"/>
            <a:stretch>
              <a:fillRect/>
            </a:stretch>
          </p:blipFill>
          <p:spPr>
            <a:xfrm>
              <a:off x="3963973" y="1261394"/>
              <a:ext cx="304763" cy="297364"/>
            </a:xfrm>
            <a:prstGeom prst="rect">
              <a:avLst/>
            </a:prstGeom>
            <a:ln w="12700" cap="flat">
              <a:noFill/>
              <a:miter lim="400000"/>
            </a:ln>
            <a:effectLst>
              <a:outerShdw dist="25400" dir="5400000" rotWithShape="0">
                <a:srgbClr val="000000"/>
              </a:outerShdw>
            </a:effectLst>
          </p:spPr>
        </p:pic>
        <p:pic>
          <p:nvPicPr>
            <p:cNvPr id="147" name="Image" descr="Image"/>
            <p:cNvPicPr>
              <a:picLocks noChangeAspect="1"/>
            </p:cNvPicPr>
            <p:nvPr/>
          </p:nvPicPr>
          <p:blipFill>
            <a:blip r:embed="rId9"/>
            <a:stretch>
              <a:fillRect/>
            </a:stretch>
          </p:blipFill>
          <p:spPr>
            <a:xfrm>
              <a:off x="3614723" y="930176"/>
              <a:ext cx="304763" cy="297364"/>
            </a:xfrm>
            <a:prstGeom prst="rect">
              <a:avLst/>
            </a:prstGeom>
            <a:ln w="12700" cap="flat">
              <a:noFill/>
              <a:miter lim="400000"/>
            </a:ln>
            <a:effectLst>
              <a:outerShdw dist="25400" dir="5400000" rotWithShape="0">
                <a:srgbClr val="000000"/>
              </a:outerShdw>
            </a:effectLst>
          </p:spPr>
        </p:pic>
        <p:sp>
          <p:nvSpPr>
            <p:cNvPr id="148" name="COVID-19"/>
            <p:cNvSpPr txBox="1"/>
            <p:nvPr/>
          </p:nvSpPr>
          <p:spPr>
            <a:xfrm>
              <a:off x="1044226" y="38093"/>
              <a:ext cx="3177151" cy="902811"/>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a:solidFill>
                    <a:srgbClr val="5D467C"/>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5200" b="0" u="none" strike="noStrike" kern="0" cap="none" spc="0" normalizeH="0" baseline="0" noProof="0" dirty="0">
                  <a:ln>
                    <a:noFill/>
                  </a:ln>
                  <a:solidFill>
                    <a:srgbClr val="5D467C"/>
                  </a:solidFill>
                  <a:effectLst/>
                  <a:uLnTx/>
                  <a:uFillTx/>
                  <a:latin typeface="Arial" panose="020B0604020202020204" pitchFamily="34" charset="0"/>
                  <a:cs typeface="Arial" panose="020B0604020202020204" pitchFamily="34" charset="0"/>
                  <a:sym typeface="Gill Sans"/>
                </a:rPr>
                <a:t>COVID-19</a:t>
              </a:r>
            </a:p>
          </p:txBody>
        </p:sp>
      </p:grpSp>
      <p:grpSp>
        <p:nvGrpSpPr>
          <p:cNvPr id="157" name="Group"/>
          <p:cNvGrpSpPr/>
          <p:nvPr/>
        </p:nvGrpSpPr>
        <p:grpSpPr>
          <a:xfrm>
            <a:off x="5093596" y="8698341"/>
            <a:ext cx="6611874" cy="4525357"/>
            <a:chOff x="0" y="0"/>
            <a:chExt cx="6611873" cy="4525355"/>
          </a:xfrm>
        </p:grpSpPr>
        <p:sp>
          <p:nvSpPr>
            <p:cNvPr id="150" name="Rounded Rectangle"/>
            <p:cNvSpPr/>
            <p:nvPr/>
          </p:nvSpPr>
          <p:spPr>
            <a:xfrm>
              <a:off x="2746158"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51" name="TextBox 24"/>
            <p:cNvSpPr txBox="1"/>
            <p:nvPr/>
          </p:nvSpPr>
          <p:spPr>
            <a:xfrm>
              <a:off x="2950807" y="1239863"/>
              <a:ext cx="3456416" cy="2554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r>
                <a:rPr lang="gu-IN" sz="2000" dirty="0" smtClean="0"/>
                <a:t>સામુદાયિક સર્વેલન્સ </a:t>
              </a:r>
              <a:endParaRPr lang="en-US" sz="2000" dirty="0" smtClean="0"/>
            </a:p>
            <a:p>
              <a:pPr algn="l"/>
              <a:r>
                <a:rPr lang="gu-IN" sz="2000" dirty="0" smtClean="0"/>
                <a:t>આ સત્રમાં સંપર્કને શોધવાનો પ્રોટોકોલ, સંપર્કને કેવી રીતે ઓળખી કાઢવા, શંકાસ્પદ જણાતા લોકો, લક્ષણો ધરાવતા અથવા તો લક્ષણો નહીં ધરાવતા કેસોને સહાયરૂપ થવા માટેના દિશાનિર્દેશોની ચર્ચા કરીશું.</a:t>
              </a:r>
              <a:endPar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sp>
          <p:nvSpPr>
            <p:cNvPr id="152" name="Arrow 11"/>
            <p:cNvSpPr/>
            <p:nvPr/>
          </p:nvSpPr>
          <p:spPr>
            <a:xfrm rot="16200000">
              <a:off x="5718553"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nvGrpSpPr>
            <p:cNvPr id="155" name="Group 3"/>
            <p:cNvGrpSpPr/>
            <p:nvPr/>
          </p:nvGrpSpPr>
          <p:grpSpPr>
            <a:xfrm>
              <a:off x="0" y="1541954"/>
              <a:ext cx="2758433" cy="2983401"/>
              <a:chOff x="0" y="0"/>
              <a:chExt cx="2758432" cy="2983400"/>
            </a:xfrm>
          </p:grpSpPr>
          <p:pic>
            <p:nvPicPr>
              <p:cNvPr id="153" name="Image" descr="Image"/>
              <p:cNvPicPr>
                <a:picLocks noChangeAspect="1"/>
              </p:cNvPicPr>
              <p:nvPr/>
            </p:nvPicPr>
            <p:blipFill>
              <a:blip r:embed="rId10"/>
              <a:stretch>
                <a:fillRect/>
              </a:stretch>
            </p:blipFill>
            <p:spPr>
              <a:xfrm>
                <a:off x="0" y="0"/>
                <a:ext cx="2758433" cy="1869441"/>
              </a:xfrm>
              <a:prstGeom prst="rect">
                <a:avLst/>
              </a:prstGeom>
              <a:ln w="12700" cap="flat">
                <a:noFill/>
                <a:miter lim="400000"/>
              </a:ln>
              <a:effectLst/>
            </p:spPr>
          </p:pic>
          <p:pic>
            <p:nvPicPr>
              <p:cNvPr id="154" name="Image" descr="Image"/>
              <p:cNvPicPr>
                <a:picLocks noChangeAspect="1"/>
              </p:cNvPicPr>
              <p:nvPr/>
            </p:nvPicPr>
            <p:blipFill>
              <a:blip r:embed="rId11"/>
              <a:stretch>
                <a:fillRect/>
              </a:stretch>
            </p:blipFill>
            <p:spPr>
              <a:xfrm>
                <a:off x="1150123" y="1113958"/>
                <a:ext cx="1281017" cy="1869443"/>
              </a:xfrm>
              <a:prstGeom prst="rect">
                <a:avLst/>
              </a:prstGeom>
              <a:ln w="12700" cap="flat">
                <a:noFill/>
                <a:miter lim="400000"/>
              </a:ln>
              <a:effectLst/>
            </p:spPr>
          </p:pic>
        </p:grpSp>
        <p:sp>
          <p:nvSpPr>
            <p:cNvPr id="156" name="3"/>
            <p:cNvSpPr txBox="1"/>
            <p:nvPr/>
          </p:nvSpPr>
          <p:spPr>
            <a:xfrm>
              <a:off x="5824935" y="1044715"/>
              <a:ext cx="49006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3</a:t>
              </a:r>
            </a:p>
          </p:txBody>
        </p:sp>
      </p:grpSp>
      <p:grpSp>
        <p:nvGrpSpPr>
          <p:cNvPr id="163" name="Group"/>
          <p:cNvGrpSpPr/>
          <p:nvPr/>
        </p:nvGrpSpPr>
        <p:grpSpPr>
          <a:xfrm>
            <a:off x="12992544" y="8698341"/>
            <a:ext cx="6866731" cy="4127010"/>
            <a:chOff x="0" y="0"/>
            <a:chExt cx="6866729" cy="4127008"/>
          </a:xfrm>
        </p:grpSpPr>
        <p:sp>
          <p:nvSpPr>
            <p:cNvPr id="158" name="Rounded Rectangle"/>
            <p:cNvSpPr/>
            <p:nvPr/>
          </p:nvSpPr>
          <p:spPr>
            <a:xfrm>
              <a:off x="0"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59" name="TextBox 24"/>
            <p:cNvSpPr txBox="1"/>
            <p:nvPr/>
          </p:nvSpPr>
          <p:spPr>
            <a:xfrm>
              <a:off x="198569" y="1541954"/>
              <a:ext cx="3542659" cy="2554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r>
                <a:rPr lang="gu-IN" sz="2000" dirty="0" smtClean="0"/>
                <a:t>કલંક અને ભેદભાવ</a:t>
              </a:r>
              <a:endParaRPr lang="en-US" sz="2000" dirty="0" smtClean="0"/>
            </a:p>
            <a:p>
              <a:pPr algn="l"/>
              <a:r>
                <a:rPr lang="gu-IN" sz="2000" dirty="0" smtClean="0"/>
                <a:t>આ સત્રમાં કોરોનાવાઇરસ અંગેની માન્યતા અને ગેરસમજો તેમજ તેના ડરના કારણે વિવિધ સ્તરે થતા કલંકિત રીતે ભેદભાવ ભર્યા વર્તન બાબતે ક્ષેત્રિય કાર્યકરની શું ભૂમિકા હોઇ શકે અને તે શું કરી શકે તે બાબતની જાણકારી આપશે.</a:t>
              </a:r>
              <a:endPar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60" name="Arrow 11"/>
            <p:cNvSpPr/>
            <p:nvPr/>
          </p:nvSpPr>
          <p:spPr>
            <a:xfrm rot="16200000">
              <a:off x="153328"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61" name="Image" descr="Image"/>
            <p:cNvPicPr>
              <a:picLocks noChangeAspect="1"/>
            </p:cNvPicPr>
            <p:nvPr/>
          </p:nvPicPr>
          <p:blipFill>
            <a:blip r:embed="rId12"/>
            <a:stretch>
              <a:fillRect/>
            </a:stretch>
          </p:blipFill>
          <p:spPr>
            <a:xfrm>
              <a:off x="4159935" y="1850355"/>
              <a:ext cx="2706794" cy="1484111"/>
            </a:xfrm>
            <a:prstGeom prst="rect">
              <a:avLst/>
            </a:prstGeom>
            <a:ln w="12700" cap="flat">
              <a:noFill/>
              <a:miter lim="400000"/>
            </a:ln>
            <a:effectLst/>
          </p:spPr>
        </p:pic>
        <p:sp>
          <p:nvSpPr>
            <p:cNvPr id="162" name="4"/>
            <p:cNvSpPr txBox="1"/>
            <p:nvPr/>
          </p:nvSpPr>
          <p:spPr>
            <a:xfrm>
              <a:off x="425965" y="1031618"/>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4</a:t>
              </a:r>
            </a:p>
          </p:txBody>
        </p:sp>
      </p:grpSp>
      <p:grpSp>
        <p:nvGrpSpPr>
          <p:cNvPr id="169" name="Group"/>
          <p:cNvGrpSpPr/>
          <p:nvPr/>
        </p:nvGrpSpPr>
        <p:grpSpPr>
          <a:xfrm>
            <a:off x="1328432" y="5761673"/>
            <a:ext cx="7386464" cy="3084596"/>
            <a:chOff x="0" y="0"/>
            <a:chExt cx="7386463" cy="3084594"/>
          </a:xfrm>
        </p:grpSpPr>
        <p:sp>
          <p:nvSpPr>
            <p:cNvPr id="164" name="Rounded Rectangle"/>
            <p:cNvSpPr/>
            <p:nvPr/>
          </p:nvSpPr>
          <p:spPr>
            <a:xfrm>
              <a:off x="2610391" y="15399"/>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65" name="TextBox 24"/>
            <p:cNvSpPr txBox="1"/>
            <p:nvPr/>
          </p:nvSpPr>
          <p:spPr>
            <a:xfrm>
              <a:off x="2544367" y="324152"/>
              <a:ext cx="3897196" cy="22467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r>
                <a:rPr lang="gu-IN" sz="2000" dirty="0" smtClean="0"/>
                <a:t>સમુદાયને પૂરી પાડવાની જાણકારી</a:t>
              </a:r>
              <a:endParaRPr lang="en-US" sz="2000" dirty="0" smtClean="0"/>
            </a:p>
            <a:p>
              <a:r>
                <a:rPr lang="gu-IN" sz="2000" dirty="0" smtClean="0"/>
                <a:t>આ સત્રમાં ક્ષેત્રિય કાર્યકર દ્વારા સમુદાયને હાથ ધોવા, ઉધરસ સંબંધિત સ્વચ્છતા, સામાજિક અંતર જાળવવા અને વધુ જોખમ ધરાવતા જૂથ બાબતે પૂરી પાડવામાં આવતી માહિતી અને જાણકારી અંગે વાત કરવામાં આવી છે.</a:t>
              </a:r>
              <a:endParaRPr kumimoji="0" sz="20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pic>
          <p:nvPicPr>
            <p:cNvPr id="166" name="Image" descr="Image"/>
            <p:cNvPicPr>
              <a:picLocks noChangeAspect="1"/>
            </p:cNvPicPr>
            <p:nvPr/>
          </p:nvPicPr>
          <p:blipFill>
            <a:blip r:embed="rId13"/>
            <a:stretch>
              <a:fillRect/>
            </a:stretch>
          </p:blipFill>
          <p:spPr>
            <a:xfrm>
              <a:off x="0" y="910131"/>
              <a:ext cx="2544367" cy="1592987"/>
            </a:xfrm>
            <a:prstGeom prst="rect">
              <a:avLst/>
            </a:prstGeom>
            <a:ln w="12700" cap="flat">
              <a:noFill/>
              <a:miter lim="400000"/>
            </a:ln>
            <a:effectLst/>
          </p:spPr>
        </p:pic>
        <p:sp>
          <p:nvSpPr>
            <p:cNvPr id="167" name="2"/>
            <p:cNvSpPr txBox="1"/>
            <p:nvPr/>
          </p:nvSpPr>
          <p:spPr>
            <a:xfrm>
              <a:off x="6004772" y="58020"/>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2</a:t>
              </a:r>
            </a:p>
          </p:txBody>
        </p:sp>
        <p:sp>
          <p:nvSpPr>
            <p:cNvPr id="168" name="Arrow 11"/>
            <p:cNvSpPr/>
            <p:nvPr/>
          </p:nvSpPr>
          <p:spPr>
            <a:xfrm>
              <a:off x="6525398"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75" name="Group"/>
          <p:cNvGrpSpPr/>
          <p:nvPr/>
        </p:nvGrpSpPr>
        <p:grpSpPr>
          <a:xfrm>
            <a:off x="15984669" y="5782740"/>
            <a:ext cx="7496081" cy="3366915"/>
            <a:chOff x="0" y="0"/>
            <a:chExt cx="7496079" cy="3366913"/>
          </a:xfrm>
        </p:grpSpPr>
        <p:sp>
          <p:nvSpPr>
            <p:cNvPr id="170" name="Arrow 11"/>
            <p:cNvSpPr/>
            <p:nvPr/>
          </p:nvSpPr>
          <p:spPr>
            <a:xfrm rot="10800000">
              <a:off x="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71" name="Rounded Rectangle"/>
            <p:cNvSpPr/>
            <p:nvPr/>
          </p:nvSpPr>
          <p:spPr>
            <a:xfrm>
              <a:off x="851013" y="4203"/>
              <a:ext cx="4073186" cy="33627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2" name="TextBox 24"/>
            <p:cNvSpPr txBox="1"/>
            <p:nvPr/>
          </p:nvSpPr>
          <p:spPr>
            <a:xfrm>
              <a:off x="1293488" y="100511"/>
              <a:ext cx="3542659" cy="2554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r>
                <a:rPr lang="gu-IN" sz="2000" dirty="0" smtClean="0"/>
                <a:t>જાહેર સ્વાસ્થ્યની સહાયક સેવાઓઃ સમુદાય અને કુટુંબ</a:t>
              </a:r>
              <a:endParaRPr lang="en-US" sz="2000" dirty="0" smtClean="0"/>
            </a:p>
            <a:p>
              <a:pPr algn="l"/>
              <a:r>
                <a:rPr lang="gu-IN" sz="2000" dirty="0" smtClean="0"/>
                <a:t>સમુદાયમાં </a:t>
              </a:r>
              <a:r>
                <a:rPr lang="en-IN" sz="2000" dirty="0" smtClean="0"/>
                <a:t>COVID</a:t>
              </a:r>
              <a:r>
                <a:rPr lang="gu-IN" sz="2000" dirty="0" smtClean="0"/>
                <a:t>ના પ્રસારને અટકાવવામાં સામુદાયિક જૂથો શું ભૂમિકા ભજવી શકે?</a:t>
              </a:r>
              <a:endParaRPr lang="en-US" sz="2000" dirty="0" smtClean="0"/>
            </a:p>
            <a:p>
              <a:pPr algn="l"/>
              <a:r>
                <a:rPr lang="gu-IN" sz="2000" dirty="0" smtClean="0"/>
                <a:t>કઈ સેવાઓ જરૂરી છેઃ ઘરે સંભાળ, શહેરી અને ગ્રામ્ય વિસ્તારમાં હૉમ ક્વૉરેન્ટાઇન (ઘરે અળગા કરવા)</a:t>
              </a:r>
              <a:endPar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pic>
          <p:nvPicPr>
            <p:cNvPr id="173" name="Image" descr="Image"/>
            <p:cNvPicPr>
              <a:picLocks noChangeAspect="1"/>
            </p:cNvPicPr>
            <p:nvPr/>
          </p:nvPicPr>
          <p:blipFill>
            <a:blip r:embed="rId14"/>
            <a:stretch>
              <a:fillRect/>
            </a:stretch>
          </p:blipFill>
          <p:spPr>
            <a:xfrm>
              <a:off x="4998049" y="1206252"/>
              <a:ext cx="2498030" cy="1416951"/>
            </a:xfrm>
            <a:prstGeom prst="rect">
              <a:avLst/>
            </a:prstGeom>
            <a:ln w="12700" cap="flat">
              <a:noFill/>
              <a:miter lim="400000"/>
            </a:ln>
            <a:effectLst/>
          </p:spPr>
        </p:pic>
        <p:sp>
          <p:nvSpPr>
            <p:cNvPr id="174" name="5"/>
            <p:cNvSpPr txBox="1"/>
            <p:nvPr/>
          </p:nvSpPr>
          <p:spPr>
            <a:xfrm>
              <a:off x="957356" y="36953"/>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5</a:t>
              </a:r>
            </a:p>
          </p:txBody>
        </p:sp>
      </p:grpSp>
      <p:grpSp>
        <p:nvGrpSpPr>
          <p:cNvPr id="181" name="Group"/>
          <p:cNvGrpSpPr/>
          <p:nvPr/>
        </p:nvGrpSpPr>
        <p:grpSpPr>
          <a:xfrm>
            <a:off x="1246970" y="2576944"/>
            <a:ext cx="7467926" cy="3192307"/>
            <a:chOff x="0" y="0"/>
            <a:chExt cx="7467925" cy="3192305"/>
          </a:xfrm>
        </p:grpSpPr>
        <p:sp>
          <p:nvSpPr>
            <p:cNvPr id="176" name="Rounded Rectangle"/>
            <p:cNvSpPr/>
            <p:nvPr/>
          </p:nvSpPr>
          <p:spPr>
            <a:xfrm>
              <a:off x="2691853" y="0"/>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7" name="TextBox 24"/>
            <p:cNvSpPr txBox="1"/>
            <p:nvPr/>
          </p:nvSpPr>
          <p:spPr>
            <a:xfrm>
              <a:off x="2850000" y="391544"/>
              <a:ext cx="3542659" cy="28007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r>
                <a:rPr lang="gu-IN" sz="2400" dirty="0" smtClean="0"/>
                <a:t>ક્ષેત્રિય કાર્યકરની ભૂમિકા</a:t>
              </a:r>
              <a:endParaRPr lang="en-US" sz="2400" dirty="0" smtClean="0"/>
            </a:p>
            <a:p>
              <a:r>
                <a:rPr lang="gu-IN" sz="2400" dirty="0" smtClean="0"/>
                <a:t>આ સત્રમાં </a:t>
              </a:r>
              <a:r>
                <a:rPr lang="en-IN" sz="3200" dirty="0" smtClean="0"/>
                <a:t>COVID-19 </a:t>
              </a:r>
              <a:r>
                <a:rPr lang="gu-IN" sz="2400" dirty="0" smtClean="0"/>
                <a:t>બાબતે દરેક ક્ષેત્રિય કાર્યકરની ભૂમિકા તેમજ તેમણે આ બાબતે શું સમજવું જરૂરી છે તે અંગે વાત કરવામાં આવી છે.</a:t>
              </a:r>
              <a:endParaRPr kumimoji="0" sz="24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pic>
          <p:nvPicPr>
            <p:cNvPr id="178" name="Picture 2" descr="Picture 2"/>
            <p:cNvPicPr>
              <a:picLocks noChangeAspect="1"/>
            </p:cNvPicPr>
            <p:nvPr/>
          </p:nvPicPr>
          <p:blipFill>
            <a:blip r:embed="rId15"/>
            <a:stretch>
              <a:fillRect/>
            </a:stretch>
          </p:blipFill>
          <p:spPr>
            <a:xfrm>
              <a:off x="0" y="412717"/>
              <a:ext cx="2707290" cy="2287978"/>
            </a:xfrm>
            <a:prstGeom prst="rect">
              <a:avLst/>
            </a:prstGeom>
            <a:ln w="12700" cap="flat">
              <a:noFill/>
              <a:miter lim="400000"/>
            </a:ln>
            <a:effectLst/>
          </p:spPr>
        </p:pic>
        <p:sp>
          <p:nvSpPr>
            <p:cNvPr id="179" name="1"/>
            <p:cNvSpPr txBox="1"/>
            <p:nvPr/>
          </p:nvSpPr>
          <p:spPr>
            <a:xfrm>
              <a:off x="6276809" y="42023"/>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1</a:t>
              </a:r>
            </a:p>
          </p:txBody>
        </p:sp>
        <p:sp>
          <p:nvSpPr>
            <p:cNvPr id="180" name="Arrow 11"/>
            <p:cNvSpPr/>
            <p:nvPr/>
          </p:nvSpPr>
          <p:spPr>
            <a:xfrm>
              <a:off x="660686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87" name="Group"/>
          <p:cNvGrpSpPr/>
          <p:nvPr/>
        </p:nvGrpSpPr>
        <p:grpSpPr>
          <a:xfrm>
            <a:off x="15984669" y="2501775"/>
            <a:ext cx="7163414" cy="3144365"/>
            <a:chOff x="0" y="-79739"/>
            <a:chExt cx="7163413" cy="3144364"/>
          </a:xfrm>
          <a:solidFill>
            <a:srgbClr val="BFE0F5"/>
          </a:solidFill>
        </p:grpSpPr>
        <p:sp>
          <p:nvSpPr>
            <p:cNvPr id="182" name="Arrow 11"/>
            <p:cNvSpPr/>
            <p:nvPr/>
          </p:nvSpPr>
          <p:spPr>
            <a:xfrm rot="10800000">
              <a:off x="0" y="39576"/>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3" name="Rounded Rectangle"/>
            <p:cNvSpPr/>
            <p:nvPr/>
          </p:nvSpPr>
          <p:spPr>
            <a:xfrm>
              <a:off x="889113" y="-79739"/>
              <a:ext cx="4073186" cy="3144364"/>
            </a:xfrm>
            <a:prstGeom prst="roundRect">
              <a:avLst>
                <a:gd name="adj" fmla="val 6207"/>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4" name="TextBox 24"/>
            <p:cNvSpPr txBox="1"/>
            <p:nvPr/>
          </p:nvSpPr>
          <p:spPr>
            <a:xfrm>
              <a:off x="1640390" y="81599"/>
              <a:ext cx="3214222" cy="255454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r>
                <a:rPr lang="gu-IN" sz="2000" dirty="0" smtClean="0"/>
                <a:t>વ્યક્તિગત સલામતી</a:t>
              </a:r>
              <a:endParaRPr lang="en-US" sz="2000" dirty="0" smtClean="0"/>
            </a:p>
            <a:p>
              <a:pPr algn="l"/>
              <a:r>
                <a:rPr lang="gu-IN" sz="2000" dirty="0" smtClean="0"/>
                <a:t>ક્ષેત્રિય કાર્યકર્તાઓ સમુદાયના પ્રત્યક્ષ કે પરોક્ષ રીતે પ્રભાવિત હજારો સભ્યો સુધી સંદેશ પહોંચાડવા માટે કામ કરશે. માટે, તેમણે પોતાની વ્યક્તિગત સલામતીની કાળજી પણ લેવી જરૂરી છે.</a:t>
              </a:r>
              <a:endParaRPr kumimoji="0" sz="2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pic>
          <p:nvPicPr>
            <p:cNvPr id="185" name="Image" descr="Image"/>
            <p:cNvPicPr>
              <a:picLocks noChangeAspect="1"/>
            </p:cNvPicPr>
            <p:nvPr/>
          </p:nvPicPr>
          <p:blipFill>
            <a:blip r:embed="rId16"/>
            <a:stretch>
              <a:fillRect/>
            </a:stretch>
          </p:blipFill>
          <p:spPr>
            <a:xfrm>
              <a:off x="5406916" y="356761"/>
              <a:ext cx="1756497" cy="2479042"/>
            </a:xfrm>
            <a:prstGeom prst="rect">
              <a:avLst/>
            </a:prstGeom>
            <a:grpFill/>
            <a:ln w="12700" cap="flat">
              <a:noFill/>
              <a:miter lim="400000"/>
            </a:ln>
            <a:effectLst/>
          </p:spPr>
        </p:pic>
        <p:sp>
          <p:nvSpPr>
            <p:cNvPr id="186" name="6"/>
            <p:cNvSpPr txBox="1"/>
            <p:nvPr/>
          </p:nvSpPr>
          <p:spPr>
            <a:xfrm>
              <a:off x="987441" y="18803"/>
              <a:ext cx="652949" cy="56425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6</a:t>
              </a:r>
            </a:p>
          </p:txBody>
        </p:sp>
      </p:grpSp>
      <p:grpSp>
        <p:nvGrpSpPr>
          <p:cNvPr id="190" name="Group"/>
          <p:cNvGrpSpPr/>
          <p:nvPr/>
        </p:nvGrpSpPr>
        <p:grpSpPr>
          <a:xfrm>
            <a:off x="23097931" y="13055998"/>
            <a:ext cx="2098870" cy="1540535"/>
            <a:chOff x="0" y="2516"/>
            <a:chExt cx="2098868" cy="1540533"/>
          </a:xfrm>
        </p:grpSpPr>
        <p:sp>
          <p:nvSpPr>
            <p:cNvPr id="188" name="02"/>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02</a:t>
              </a:r>
            </a:p>
          </p:txBody>
        </p:sp>
        <p:pic>
          <p:nvPicPr>
            <p:cNvPr id="189" name="Image" descr="Image"/>
            <p:cNvPicPr>
              <a:picLocks noChangeAspect="1"/>
            </p:cNvPicPr>
            <p:nvPr/>
          </p:nvPicPr>
          <p:blipFill>
            <a:blip r:embed="rId8"/>
            <a:srcRect/>
            <a:stretch>
              <a:fillRect/>
            </a:stretch>
          </p:blipFill>
          <p:spPr>
            <a:xfrm>
              <a:off x="0" y="2516"/>
              <a:ext cx="554528" cy="541069"/>
            </a:xfrm>
            <a:prstGeom prst="rect">
              <a:avLst/>
            </a:prstGeom>
            <a:ln w="12700" cap="flat">
              <a:noFill/>
              <a:miter lim="400000"/>
            </a:ln>
            <a:effectLst/>
          </p:spPr>
        </p:pic>
      </p:grpSp>
    </p:spTree>
    <p:extLst>
      <p:ext uri="{BB962C8B-B14F-4D97-AF65-F5344CB8AC3E}">
        <p14:creationId xmlns:p14="http://schemas.microsoft.com/office/powerpoint/2010/main" xmlns="" val="12678544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p:cNvGrpSpPr/>
          <p:nvPr/>
        </p:nvGrpSpPr>
        <p:grpSpPr>
          <a:xfrm>
            <a:off x="300010" y="12315300"/>
            <a:ext cx="4601210" cy="995767"/>
            <a:chOff x="0" y="0"/>
            <a:chExt cx="4601208" cy="995765"/>
          </a:xfrm>
        </p:grpSpPr>
        <p:pic>
          <p:nvPicPr>
            <p:cNvPr id="624"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625"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62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2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2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32" name="Group"/>
          <p:cNvGrpSpPr/>
          <p:nvPr/>
        </p:nvGrpSpPr>
        <p:grpSpPr>
          <a:xfrm>
            <a:off x="23097931" y="13055998"/>
            <a:ext cx="2098870" cy="1540535"/>
            <a:chOff x="0" y="2516"/>
            <a:chExt cx="2098868" cy="1540533"/>
          </a:xfrm>
        </p:grpSpPr>
        <p:sp>
          <p:nvSpPr>
            <p:cNvPr id="630" name="1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20</a:t>
              </a:r>
              <a:endParaRPr dirty="0">
                <a:latin typeface="Arial" panose="020B0604020202020204" pitchFamily="34" charset="0"/>
                <a:cs typeface="Arial" panose="020B0604020202020204" pitchFamily="34" charset="0"/>
              </a:endParaRPr>
            </a:p>
          </p:txBody>
        </p:sp>
        <p:pic>
          <p:nvPicPr>
            <p:cNvPr id="63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633" name="Rounded Rectangle"/>
          <p:cNvSpPr/>
          <p:nvPr/>
        </p:nvSpPr>
        <p:spPr>
          <a:xfrm>
            <a:off x="3361511" y="476491"/>
            <a:ext cx="17660978" cy="1021624"/>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34" name="Response and containment– Create a Supportive environment"/>
          <p:cNvSpPr txBox="1"/>
          <p:nvPr/>
        </p:nvSpPr>
        <p:spPr>
          <a:xfrm>
            <a:off x="4462133" y="695240"/>
            <a:ext cx="15678074"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200" cap="all" spc="96">
                <a:solidFill>
                  <a:srgbClr val="002135"/>
                </a:solidFill>
              </a:defRPr>
            </a:lvl1pPr>
          </a:lstStyle>
          <a:p>
            <a:r>
              <a:rPr lang="gu-IN" sz="5400" dirty="0" smtClean="0"/>
              <a:t>પ્રતિક્રિયા અને નિયંત્રણ - સહાયક વાતાવરણનું સર્જન કરો</a:t>
            </a:r>
            <a:endParaRPr sz="5400" b="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E3AA3FFF-8233-2D46-A6C6-6C29CB52E5EE}"/>
              </a:ext>
            </a:extLst>
          </p:cNvPr>
          <p:cNvGrpSpPr/>
          <p:nvPr/>
        </p:nvGrpSpPr>
        <p:grpSpPr>
          <a:xfrm>
            <a:off x="772820" y="1722740"/>
            <a:ext cx="5578992" cy="10324600"/>
            <a:chOff x="772820" y="1722740"/>
            <a:chExt cx="5578992" cy="10324600"/>
          </a:xfrm>
        </p:grpSpPr>
        <p:sp>
          <p:nvSpPr>
            <p:cNvPr id="635" name="Rounded Rectangle"/>
            <p:cNvSpPr/>
            <p:nvPr/>
          </p:nvSpPr>
          <p:spPr>
            <a:xfrm>
              <a:off x="772820" y="1722740"/>
              <a:ext cx="5578992" cy="10324600"/>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39" name="Talk to and…"/>
            <p:cNvSpPr txBox="1"/>
            <p:nvPr/>
          </p:nvSpPr>
          <p:spPr>
            <a:xfrm>
              <a:off x="772820" y="1954705"/>
              <a:ext cx="5342261"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gu-IN" dirty="0" smtClean="0"/>
                <a:t>પ્રભાવશાળી વ્યક્તિઓને સામેલ કરો અને સાથે વાત કરો</a:t>
              </a:r>
              <a:endParaRPr lang="en-US" dirty="0" smtClean="0"/>
            </a:p>
            <a:p>
              <a:r>
                <a:rPr lang="gu-IN" dirty="0" smtClean="0"/>
                <a:t>ભેદભાવને દૂર કરો</a:t>
              </a:r>
              <a:endParaRPr b="0" dirty="0">
                <a:latin typeface="Arial" panose="020B0604020202020204" pitchFamily="34" charset="0"/>
                <a:cs typeface="Arial" panose="020B0604020202020204" pitchFamily="34" charset="0"/>
              </a:endParaRPr>
            </a:p>
          </p:txBody>
        </p:sp>
      </p:grpSp>
      <p:sp>
        <p:nvSpPr>
          <p:cNvPr id="643" name="Make a list of local influencers (Gram Pradhan, Religious Leaders, Teachers, any other)…"/>
          <p:cNvSpPr txBox="1"/>
          <p:nvPr/>
        </p:nvSpPr>
        <p:spPr>
          <a:xfrm>
            <a:off x="1199814" y="3509663"/>
            <a:ext cx="4915267" cy="609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234950" lvl="1" indent="-234950" algn="l" defTabSz="622300">
              <a:lnSpc>
                <a:spcPct val="150000"/>
              </a:lnSpc>
              <a:spcBef>
                <a:spcPts val="200"/>
              </a:spcBef>
              <a:buSzPct val="100000"/>
              <a:buChar char="•"/>
              <a:defRPr sz="2600" b="0" cap="small"/>
            </a:pPr>
            <a:r>
              <a:rPr lang="gu-IN" sz="2600" b="0" cap="small" dirty="0" smtClean="0"/>
              <a:t>સ્થાનિક પ્રભાવશાળી લોકો (સરપંચ, ધાર્મિક અગ્રણી, શિક્ષકો, અન્ય કોઈ)ની યાદી બનાવો </a:t>
            </a:r>
          </a:p>
          <a:p>
            <a:pPr marL="234950" lvl="1" indent="-234950" algn="l" defTabSz="622300">
              <a:lnSpc>
                <a:spcPct val="150000"/>
              </a:lnSpc>
              <a:spcBef>
                <a:spcPts val="200"/>
              </a:spcBef>
              <a:buSzPct val="100000"/>
              <a:buFontTx/>
              <a:buChar char="•"/>
              <a:defRPr sz="2600" b="0" cap="small"/>
            </a:pPr>
            <a:r>
              <a:rPr lang="gu-IN" sz="2600" b="0" cap="small" dirty="0" smtClean="0"/>
              <a:t>પરિસ્થિતિ તથા પાલન કરવાના પ્રોટોકોલ/આદેશો/જાહેરનામાઓને સમજાવો તથા તેની પર ચર્ચા કરો અને મહત્વપૂર્ણ સંદેશાઓ આપવા માટે તેમની મદદ લો.</a:t>
            </a:r>
            <a:endParaRPr lang="en-US" sz="2600" b="0" cap="small" dirty="0" smtClean="0"/>
          </a:p>
          <a:p>
            <a:pPr marL="234950" lvl="1" indent="-234950" algn="l" defTabSz="622300">
              <a:lnSpc>
                <a:spcPct val="150000"/>
              </a:lnSpc>
              <a:spcBef>
                <a:spcPts val="200"/>
              </a:spcBef>
              <a:buSzPct val="100000"/>
              <a:buChar char="•"/>
              <a:defRPr sz="2600" b="0" cap="small"/>
            </a:pPr>
            <a:r>
              <a:rPr lang="gu-IN" sz="2600" b="0" cap="small" dirty="0" smtClean="0"/>
              <a:t>સામુદાયિક નેટવર્કને સહાયરૂપ થવા માટેની  ભૂમિકા સોંપીને મદદ મેળવો.</a:t>
            </a:r>
            <a:endParaRPr sz="2800" b="0" dirty="0">
              <a:solidFill>
                <a:schemeClr val="tx1"/>
              </a:solidFill>
              <a:latin typeface="Arial" panose="020B0604020202020204" pitchFamily="34" charset="0"/>
              <a:cs typeface="Arial" panose="020B0604020202020204" pitchFamily="34" charset="0"/>
            </a:endParaRPr>
          </a:p>
        </p:txBody>
      </p:sp>
      <p:sp>
        <p:nvSpPr>
          <p:cNvPr id="636" name="Rounded Rectangle"/>
          <p:cNvSpPr/>
          <p:nvPr/>
        </p:nvSpPr>
        <p:spPr>
          <a:xfrm>
            <a:off x="6503837" y="1722740"/>
            <a:ext cx="5578992" cy="10324600"/>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0" name="PLAN COMMUNITY…"/>
          <p:cNvSpPr txBox="1"/>
          <p:nvPr/>
        </p:nvSpPr>
        <p:spPr>
          <a:xfrm>
            <a:off x="6764372" y="2102544"/>
            <a:ext cx="514884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lang="gu-IN" dirty="0" smtClean="0"/>
              <a:t>ઊંચું જોખમ ધરાવનારાઓ માટે</a:t>
            </a:r>
            <a:endParaRPr lang="en-US" dirty="0" smtClean="0"/>
          </a:p>
          <a:p>
            <a:r>
              <a:rPr lang="gu-IN" dirty="0" smtClean="0"/>
              <a:t>સામુદાયિક સહાયનું આયોજન કરો</a:t>
            </a:r>
            <a:endParaRPr lang="en-US" dirty="0"/>
          </a:p>
        </p:txBody>
      </p:sp>
      <p:sp>
        <p:nvSpPr>
          <p:cNvPr id="644" name="Make a list of high risk groups in the village…"/>
          <p:cNvSpPr txBox="1"/>
          <p:nvPr/>
        </p:nvSpPr>
        <p:spPr>
          <a:xfrm>
            <a:off x="6778806" y="3456700"/>
            <a:ext cx="5134411" cy="7899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59" tIns="22859" rIns="22859" bIns="22859" anchor="ctr">
            <a:spAutoFit/>
          </a:bodyPr>
          <a:lstStyle/>
          <a:p>
            <a:pPr marL="234950" lvl="1" indent="-234950" algn="l" defTabSz="622300">
              <a:lnSpc>
                <a:spcPct val="150000"/>
              </a:lnSpc>
              <a:spcBef>
                <a:spcPts val="200"/>
              </a:spcBef>
              <a:buSzPct val="100000"/>
              <a:buFontTx/>
              <a:buChar char="•"/>
              <a:defRPr sz="2600" b="0" cap="small"/>
            </a:pPr>
            <a:r>
              <a:rPr lang="gu-IN" sz="2600" b="0" cap="small" dirty="0" smtClean="0"/>
              <a:t>ગામમાં ઊંચું જોખમ ધરાવતા જૂથોની યાદી બનાવો</a:t>
            </a:r>
          </a:p>
          <a:p>
            <a:pPr marL="234950" lvl="1" indent="-234950" algn="l" defTabSz="622300">
              <a:lnSpc>
                <a:spcPct val="150000"/>
              </a:lnSpc>
              <a:spcBef>
                <a:spcPts val="200"/>
              </a:spcBef>
              <a:buSzPct val="100000"/>
              <a:buFontTx/>
              <a:buChar char="•"/>
              <a:defRPr sz="2600" b="0" cap="small"/>
            </a:pPr>
            <a:r>
              <a:rPr lang="gu-IN" sz="2600" b="0" cap="small" dirty="0" smtClean="0"/>
              <a:t>તેઓ જેમને મળ્યાં છે અથવા જેમની સાથે તેમણે વાત કરી છે, તે લોકોને ઓળખી કાઢો</a:t>
            </a:r>
            <a:r>
              <a:rPr lang="en-IN" sz="2600" b="0" cap="small" dirty="0" smtClean="0"/>
              <a:t>; </a:t>
            </a:r>
            <a:r>
              <a:rPr lang="gu-IN" sz="2600" b="0" cap="small" dirty="0" smtClean="0"/>
              <a:t>આ લોકોને નિવારક પગલાંઓ અંગે માહિતગાર કરો અને તેમને ઊંચું જોખમ ધરાવતા લોકોને આ પગલાંઓ અંગે જાણકારી આપતા રહેવાની વિનંતી કરો</a:t>
            </a:r>
            <a:endParaRPr lang="en-US" sz="2600" b="0" cap="small" dirty="0" smtClean="0"/>
          </a:p>
          <a:p>
            <a:pPr marL="114299" lvl="1" indent="-114299" algn="l" defTabSz="533400">
              <a:lnSpc>
                <a:spcPct val="150000"/>
              </a:lnSpc>
              <a:spcBef>
                <a:spcPts val="200"/>
              </a:spcBef>
              <a:buSzPct val="100000"/>
              <a:buChar char="•"/>
              <a:defRPr sz="2600" b="0" cap="small">
                <a:solidFill>
                  <a:srgbClr val="FFFFFF"/>
                </a:solidFill>
              </a:defRPr>
            </a:pPr>
            <a:r>
              <a:rPr lang="gu-IN" sz="2600" b="0" cap="small" dirty="0" smtClean="0">
                <a:solidFill>
                  <a:schemeClr val="tx1"/>
                </a:solidFill>
              </a:rPr>
              <a:t>જે બાળકોના માતા-પિતા ક્વૉરેન્ટાઇન (સૌ કોઇથી અળગા થયેલા)માં હોય તેમના બાળકોના શિક્ષણ અને/અથવા અન્ય બાબતોની કાળજી લો.</a:t>
            </a:r>
            <a:endParaRPr sz="2400" b="0" dirty="0">
              <a:solidFill>
                <a:schemeClr val="tx1"/>
              </a:solidFill>
              <a:latin typeface="Arial" panose="020B0604020202020204" pitchFamily="34" charset="0"/>
              <a:cs typeface="Arial" panose="020B0604020202020204" pitchFamily="34" charset="0"/>
            </a:endParaRPr>
          </a:p>
        </p:txBody>
      </p:sp>
      <p:sp>
        <p:nvSpPr>
          <p:cNvPr id="637" name="Rounded Rectangle"/>
          <p:cNvSpPr/>
          <p:nvPr/>
        </p:nvSpPr>
        <p:spPr>
          <a:xfrm>
            <a:off x="12234856" y="1738931"/>
            <a:ext cx="5645307" cy="10952218"/>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42" name="COORDINATE  WITH…"/>
          <p:cNvSpPr txBox="1"/>
          <p:nvPr/>
        </p:nvSpPr>
        <p:spPr>
          <a:xfrm>
            <a:off x="12301170" y="2102868"/>
            <a:ext cx="5578992"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lang="gu-IN" dirty="0" smtClean="0"/>
              <a:t>સહાય માટે વર્તમાન </a:t>
            </a:r>
            <a:endParaRPr lang="en-US" dirty="0" smtClean="0"/>
          </a:p>
          <a:p>
            <a:r>
              <a:rPr lang="gu-IN" dirty="0" smtClean="0"/>
              <a:t>સામુદાયિક નેટવર્કની સાથે</a:t>
            </a:r>
            <a:endParaRPr lang="en-US" dirty="0" smtClean="0"/>
          </a:p>
          <a:p>
            <a:r>
              <a:rPr lang="gu-IN" dirty="0" smtClean="0"/>
              <a:t>સંકલન સાધો</a:t>
            </a:r>
            <a:endParaRPr lang="en-US" dirty="0"/>
          </a:p>
        </p:txBody>
      </p:sp>
      <p:sp>
        <p:nvSpPr>
          <p:cNvPr id="645" name="Coordinate with the existing groups like SHGs, Youth networks, VHSNC etc on the roles assigned  for emergency planning, distribution  of services like food/grocery delivery for quarantined households, midday meals medicine etc.…"/>
          <p:cNvSpPr txBox="1"/>
          <p:nvPr/>
        </p:nvSpPr>
        <p:spPr>
          <a:xfrm>
            <a:off x="12272187" y="3534796"/>
            <a:ext cx="5286338" cy="9156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234950" lvl="1" indent="-234950" algn="l" defTabSz="622300">
              <a:lnSpc>
                <a:spcPct val="150000"/>
              </a:lnSpc>
              <a:spcBef>
                <a:spcPts val="200"/>
              </a:spcBef>
              <a:buSzPct val="100000"/>
              <a:buFontTx/>
              <a:buChar char="•"/>
              <a:defRPr sz="2600" b="0" cap="small"/>
            </a:pPr>
            <a:r>
              <a:rPr lang="gu-IN" sz="2600" b="0" cap="small" dirty="0" smtClean="0"/>
              <a:t>સ્વસહાયજૂથ, યુવાનોના નેટવર્ક, વીએચએસએનસી વગેરે જેવા વર્તમાન જૂથો સાથે ઇમર્જન્સી પ્લાનિંગ, ક્વૉરેન્ટાઇન થયેલા ઘરોને આહાર/કરિયાણું વગેરે જેવી ચીજો પહોંચાડવા, મધ્યાહ્ન ભોજન, દવાઓ વગેરેના વિતરણ માટે સોંપવામાં આવેલી ભૂમિકા પર સંકલન કરો.</a:t>
            </a:r>
          </a:p>
          <a:p>
            <a:pPr marL="234950" lvl="1" indent="-234950" algn="l" defTabSz="622300">
              <a:lnSpc>
                <a:spcPct val="150000"/>
              </a:lnSpc>
              <a:spcBef>
                <a:spcPts val="200"/>
              </a:spcBef>
              <a:buSzPct val="100000"/>
              <a:buFontTx/>
              <a:buChar char="•"/>
              <a:defRPr sz="2600" b="0" cap="small"/>
            </a:pPr>
            <a:r>
              <a:rPr lang="gu-IN" sz="2600" b="0" cap="small" dirty="0" smtClean="0"/>
              <a:t>તેમને એએનએમ, આશા, એમ્બ્યુલન્સ અને અન્ય તબીબી સેવાઓની સંપર્ક વિગતો પૂરી પાડો</a:t>
            </a:r>
          </a:p>
          <a:p>
            <a:pPr marL="234950" lvl="1" indent="-234950" algn="l" defTabSz="622300">
              <a:lnSpc>
                <a:spcPct val="150000"/>
              </a:lnSpc>
              <a:spcBef>
                <a:spcPts val="200"/>
              </a:spcBef>
              <a:buSzPct val="100000"/>
              <a:buFontTx/>
              <a:buChar char="•"/>
              <a:defRPr sz="2600" b="0" cap="small"/>
            </a:pPr>
            <a:r>
              <a:rPr lang="gu-IN" sz="2600" b="0" cap="small" dirty="0" smtClean="0"/>
              <a:t>બાળકોમાં આઘાત અને હિંસા જેવા મુદ્દાઓને ઉકેલવા માટે બાળ સંરક્ષણ સમિતિઓ સાથે સંકલન કરીને વિગતો પૂરી પાડો.</a:t>
            </a:r>
            <a:endParaRPr lang="en-US" sz="2600" b="0" cap="small" dirty="0" smtClean="0"/>
          </a:p>
        </p:txBody>
      </p:sp>
      <p:sp>
        <p:nvSpPr>
          <p:cNvPr id="638" name="Rounded Rectangle"/>
          <p:cNvSpPr/>
          <p:nvPr/>
        </p:nvSpPr>
        <p:spPr>
          <a:xfrm>
            <a:off x="18032187" y="1722740"/>
            <a:ext cx="5578992" cy="10292216"/>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1" name="HELP DEVELOP HOUSEHOLD…"/>
          <p:cNvSpPr txBox="1"/>
          <p:nvPr/>
        </p:nvSpPr>
        <p:spPr>
          <a:xfrm>
            <a:off x="18192562" y="2457254"/>
            <a:ext cx="5286338"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gu-IN" dirty="0" smtClean="0"/>
              <a:t>ઘરમાં સંપર્કોની ઇમરજન્સી </a:t>
            </a:r>
            <a:endParaRPr lang="en-US" dirty="0" smtClean="0"/>
          </a:p>
          <a:p>
            <a:r>
              <a:rPr lang="gu-IN" dirty="0" smtClean="0"/>
              <a:t>યાદી તૈયાર કરવામાં મદદરૂપ થાઓ</a:t>
            </a:r>
            <a:endParaRPr lang="en-US" dirty="0"/>
          </a:p>
        </p:txBody>
      </p:sp>
      <p:sp>
        <p:nvSpPr>
          <p:cNvPr id="646" name="Ensure each household has a current list of emergency contacts for family, friends, neighbours, essential services contact numbers like food, medicines, medical help ."/>
          <p:cNvSpPr txBox="1"/>
          <p:nvPr/>
        </p:nvSpPr>
        <p:spPr>
          <a:xfrm>
            <a:off x="18192562" y="4405745"/>
            <a:ext cx="5286338" cy="3703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114300" lvl="1" indent="-114300" algn="l" defTabSz="622300">
              <a:lnSpc>
                <a:spcPct val="150000"/>
              </a:lnSpc>
              <a:spcBef>
                <a:spcPts val="200"/>
              </a:spcBef>
              <a:buSzPct val="100000"/>
              <a:buChar char="•"/>
              <a:defRPr sz="2600" b="0" cap="small">
                <a:solidFill>
                  <a:srgbClr val="FFFFFF"/>
                </a:solidFill>
              </a:defRPr>
            </a:pPr>
            <a:r>
              <a:rPr lang="gu-IN" sz="2600" b="0" cap="small" dirty="0" smtClean="0">
                <a:solidFill>
                  <a:schemeClr val="tx1"/>
                </a:solidFill>
              </a:rPr>
              <a:t>પ્રત્યેક ઘરમાં પરિવારજનો, મિત્રો, પડોશીઓ, આહાર, દવાઓ, તબીબી સહાય વગેરે જેવી જરૂરી સેવાઓના સંપર્ક નંબરોનો સમાવેશ કરતી ઇમર્જન્સી સંપર્કોની યાદી હોય તે સુનિશ્ચિત કરો.</a:t>
            </a:r>
            <a:endParaRPr sz="2400" b="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blinds(horizontal)">
                                      <p:cBhvr>
                                        <p:cTn id="7" dur="1000"/>
                                        <p:tgtEl>
                                          <p:spTgt spid="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3"/>
                                        </p:tgtEl>
                                        <p:attrNameLst>
                                          <p:attrName>style.visibility</p:attrName>
                                        </p:attrNameLst>
                                      </p:cBhvr>
                                      <p:to>
                                        <p:strVal val="visible"/>
                                      </p:to>
                                    </p:set>
                                    <p:animEffect transition="in" filter="blinds(horizontal)">
                                      <p:cBhvr>
                                        <p:cTn id="10" dur="1000"/>
                                        <p:tgtEl>
                                          <p:spTgt spid="6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3">
                                            <p:bg/>
                                          </p:spTgt>
                                        </p:tgtEl>
                                        <p:attrNameLst>
                                          <p:attrName>style.visibility</p:attrName>
                                        </p:attrNameLst>
                                      </p:cBhvr>
                                      <p:to>
                                        <p:strVal val="visible"/>
                                      </p:to>
                                    </p:set>
                                    <p:animEffect transition="in" filter="fade">
                                      <p:cBhvr>
                                        <p:cTn id="20" dur="1000"/>
                                        <p:tgtEl>
                                          <p:spTgt spid="64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43">
                                            <p:txEl>
                                              <p:pRg st="0" end="0"/>
                                            </p:txEl>
                                          </p:spTgt>
                                        </p:tgtEl>
                                        <p:attrNameLst>
                                          <p:attrName>style.visibility</p:attrName>
                                        </p:attrNameLst>
                                      </p:cBhvr>
                                      <p:to>
                                        <p:strVal val="visible"/>
                                      </p:to>
                                    </p:set>
                                    <p:animEffect transition="in" filter="fade">
                                      <p:cBhvr>
                                        <p:cTn id="25" dur="1000"/>
                                        <p:tgtEl>
                                          <p:spTgt spid="64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3">
                                            <p:txEl>
                                              <p:pRg st="1" end="1"/>
                                            </p:txEl>
                                          </p:spTgt>
                                        </p:tgtEl>
                                        <p:attrNameLst>
                                          <p:attrName>style.visibility</p:attrName>
                                        </p:attrNameLst>
                                      </p:cBhvr>
                                      <p:to>
                                        <p:strVal val="visible"/>
                                      </p:to>
                                    </p:set>
                                    <p:animEffect transition="in" filter="fade">
                                      <p:cBhvr>
                                        <p:cTn id="30" dur="1000"/>
                                        <p:tgtEl>
                                          <p:spTgt spid="6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36"/>
                                        </p:tgtEl>
                                        <p:attrNameLst>
                                          <p:attrName>style.visibility</p:attrName>
                                        </p:attrNameLst>
                                      </p:cBhvr>
                                      <p:to>
                                        <p:strVal val="visible"/>
                                      </p:to>
                                    </p:set>
                                    <p:animEffect transition="in" filter="fade">
                                      <p:cBhvr>
                                        <p:cTn id="35" dur="1000"/>
                                        <p:tgtEl>
                                          <p:spTgt spid="6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0"/>
                                        </p:tgtEl>
                                        <p:attrNameLst>
                                          <p:attrName>style.visibility</p:attrName>
                                        </p:attrNameLst>
                                      </p:cBhvr>
                                      <p:to>
                                        <p:strVal val="visible"/>
                                      </p:to>
                                    </p:set>
                                    <p:animEffect transition="in" filter="fade">
                                      <p:cBhvr>
                                        <p:cTn id="38" dur="1000"/>
                                        <p:tgtEl>
                                          <p:spTgt spid="6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44">
                                            <p:bg/>
                                          </p:spTgt>
                                        </p:tgtEl>
                                        <p:attrNameLst>
                                          <p:attrName>style.visibility</p:attrName>
                                        </p:attrNameLst>
                                      </p:cBhvr>
                                      <p:to>
                                        <p:strVal val="visible"/>
                                      </p:to>
                                    </p:set>
                                    <p:animEffect transition="in" filter="fade">
                                      <p:cBhvr>
                                        <p:cTn id="43" dur="1000"/>
                                        <p:tgtEl>
                                          <p:spTgt spid="644">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44">
                                            <p:txEl>
                                              <p:pRg st="0" end="0"/>
                                            </p:txEl>
                                          </p:spTgt>
                                        </p:tgtEl>
                                        <p:attrNameLst>
                                          <p:attrName>style.visibility</p:attrName>
                                        </p:attrNameLst>
                                      </p:cBhvr>
                                      <p:to>
                                        <p:strVal val="visible"/>
                                      </p:to>
                                    </p:set>
                                    <p:animEffect transition="in" filter="fade">
                                      <p:cBhvr>
                                        <p:cTn id="48" dur="1000"/>
                                        <p:tgtEl>
                                          <p:spTgt spid="64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4">
                                            <p:txEl>
                                              <p:pRg st="1" end="1"/>
                                            </p:txEl>
                                          </p:spTgt>
                                        </p:tgtEl>
                                        <p:attrNameLst>
                                          <p:attrName>style.visibility</p:attrName>
                                        </p:attrNameLst>
                                      </p:cBhvr>
                                      <p:to>
                                        <p:strVal val="visible"/>
                                      </p:to>
                                    </p:set>
                                    <p:animEffect transition="in" filter="fade">
                                      <p:cBhvr>
                                        <p:cTn id="53" dur="1000"/>
                                        <p:tgtEl>
                                          <p:spTgt spid="64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37"/>
                                        </p:tgtEl>
                                        <p:attrNameLst>
                                          <p:attrName>style.visibility</p:attrName>
                                        </p:attrNameLst>
                                      </p:cBhvr>
                                      <p:to>
                                        <p:strVal val="visible"/>
                                      </p:to>
                                    </p:set>
                                    <p:animEffect transition="in" filter="fade">
                                      <p:cBhvr>
                                        <p:cTn id="58" dur="1000"/>
                                        <p:tgtEl>
                                          <p:spTgt spid="6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42"/>
                                        </p:tgtEl>
                                        <p:attrNameLst>
                                          <p:attrName>style.visibility</p:attrName>
                                        </p:attrNameLst>
                                      </p:cBhvr>
                                      <p:to>
                                        <p:strVal val="visible"/>
                                      </p:to>
                                    </p:set>
                                    <p:animEffect transition="in" filter="fade">
                                      <p:cBhvr>
                                        <p:cTn id="61" dur="1000"/>
                                        <p:tgtEl>
                                          <p:spTgt spid="6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5">
                                            <p:bg/>
                                          </p:spTgt>
                                        </p:tgtEl>
                                        <p:attrNameLst>
                                          <p:attrName>style.visibility</p:attrName>
                                        </p:attrNameLst>
                                      </p:cBhvr>
                                      <p:to>
                                        <p:strVal val="visible"/>
                                      </p:to>
                                    </p:set>
                                    <p:animEffect transition="in" filter="fade">
                                      <p:cBhvr>
                                        <p:cTn id="66" dur="1000"/>
                                        <p:tgtEl>
                                          <p:spTgt spid="645">
                                            <p:bg/>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45">
                                            <p:txEl>
                                              <p:pRg st="0" end="0"/>
                                            </p:txEl>
                                          </p:spTgt>
                                        </p:tgtEl>
                                        <p:attrNameLst>
                                          <p:attrName>style.visibility</p:attrName>
                                        </p:attrNameLst>
                                      </p:cBhvr>
                                      <p:to>
                                        <p:strVal val="visible"/>
                                      </p:to>
                                    </p:set>
                                    <p:animEffect transition="in" filter="fade">
                                      <p:cBhvr>
                                        <p:cTn id="71" dur="1000"/>
                                        <p:tgtEl>
                                          <p:spTgt spid="64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45">
                                            <p:txEl>
                                              <p:pRg st="1" end="1"/>
                                            </p:txEl>
                                          </p:spTgt>
                                        </p:tgtEl>
                                        <p:attrNameLst>
                                          <p:attrName>style.visibility</p:attrName>
                                        </p:attrNameLst>
                                      </p:cBhvr>
                                      <p:to>
                                        <p:strVal val="visible"/>
                                      </p:to>
                                    </p:set>
                                    <p:animEffect transition="in" filter="fade">
                                      <p:cBhvr>
                                        <p:cTn id="76" dur="1000"/>
                                        <p:tgtEl>
                                          <p:spTgt spid="645">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45">
                                            <p:txEl>
                                              <p:pRg st="2" end="2"/>
                                            </p:txEl>
                                          </p:spTgt>
                                        </p:tgtEl>
                                        <p:attrNameLst>
                                          <p:attrName>style.visibility</p:attrName>
                                        </p:attrNameLst>
                                      </p:cBhvr>
                                      <p:to>
                                        <p:strVal val="visible"/>
                                      </p:to>
                                    </p:set>
                                    <p:animEffect transition="in" filter="fade">
                                      <p:cBhvr>
                                        <p:cTn id="81" dur="1000"/>
                                        <p:tgtEl>
                                          <p:spTgt spid="645">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8"/>
                                        </p:tgtEl>
                                        <p:attrNameLst>
                                          <p:attrName>style.visibility</p:attrName>
                                        </p:attrNameLst>
                                      </p:cBhvr>
                                      <p:to>
                                        <p:strVal val="visible"/>
                                      </p:to>
                                    </p:set>
                                    <p:animEffect transition="in" filter="fade">
                                      <p:cBhvr>
                                        <p:cTn id="86" dur="1000"/>
                                        <p:tgtEl>
                                          <p:spTgt spid="6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41"/>
                                        </p:tgtEl>
                                        <p:attrNameLst>
                                          <p:attrName>style.visibility</p:attrName>
                                        </p:attrNameLst>
                                      </p:cBhvr>
                                      <p:to>
                                        <p:strVal val="visible"/>
                                      </p:to>
                                    </p:set>
                                    <p:animEffect transition="in" filter="fade">
                                      <p:cBhvr>
                                        <p:cTn id="89" dur="1000"/>
                                        <p:tgtEl>
                                          <p:spTgt spid="64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6">
                                            <p:bg/>
                                          </p:spTgt>
                                        </p:tgtEl>
                                        <p:attrNameLst>
                                          <p:attrName>style.visibility</p:attrName>
                                        </p:attrNameLst>
                                      </p:cBhvr>
                                      <p:to>
                                        <p:strVal val="visible"/>
                                      </p:to>
                                    </p:set>
                                    <p:animEffect transition="in" filter="fade">
                                      <p:cBhvr>
                                        <p:cTn id="92" dur="1000"/>
                                        <p:tgtEl>
                                          <p:spTgt spid="646">
                                            <p:bg/>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46">
                                            <p:txEl>
                                              <p:pRg st="0" end="0"/>
                                            </p:txEl>
                                          </p:spTgt>
                                        </p:tgtEl>
                                        <p:attrNameLst>
                                          <p:attrName>style.visibility</p:attrName>
                                        </p:attrNameLst>
                                      </p:cBhvr>
                                      <p:to>
                                        <p:strVal val="visible"/>
                                      </p:to>
                                    </p:set>
                                    <p:animEffect transition="in" filter="fade">
                                      <p:cBhvr>
                                        <p:cTn id="95" dur="1000"/>
                                        <p:tgtEl>
                                          <p:spTgt spid="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4" grpId="0" animBg="1"/>
      <p:bldP spid="643" grpId="0" uiExpand="1" build="p" bldLvl="2" animBg="1"/>
      <p:bldP spid="636" grpId="0" animBg="1"/>
      <p:bldP spid="640" grpId="0" animBg="1"/>
      <p:bldP spid="644" grpId="0" uiExpand="1" build="p" bldLvl="2" animBg="1"/>
      <p:bldP spid="637" grpId="0" animBg="1"/>
      <p:bldP spid="642" grpId="0" animBg="1"/>
      <p:bldP spid="645" grpId="0" uiExpand="1" build="p" bldLvl="2" animBg="1"/>
      <p:bldP spid="638" grpId="0" animBg="1"/>
      <p:bldP spid="641" grpId="0" animBg="1"/>
      <p:bldP spid="64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3" name="Group"/>
          <p:cNvGrpSpPr/>
          <p:nvPr/>
        </p:nvGrpSpPr>
        <p:grpSpPr>
          <a:xfrm>
            <a:off x="300010" y="12315300"/>
            <a:ext cx="4601210" cy="995767"/>
            <a:chOff x="0" y="0"/>
            <a:chExt cx="4601208" cy="995765"/>
          </a:xfrm>
        </p:grpSpPr>
        <p:pic>
          <p:nvPicPr>
            <p:cNvPr id="648"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649"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65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5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5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56" name="Group"/>
          <p:cNvGrpSpPr/>
          <p:nvPr/>
        </p:nvGrpSpPr>
        <p:grpSpPr>
          <a:xfrm>
            <a:off x="23097931" y="13055998"/>
            <a:ext cx="2098870" cy="1540535"/>
            <a:chOff x="0" y="2516"/>
            <a:chExt cx="2098868" cy="1540533"/>
          </a:xfrm>
        </p:grpSpPr>
        <p:sp>
          <p:nvSpPr>
            <p:cNvPr id="654" name="20"/>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21</a:t>
              </a:r>
              <a:endParaRPr dirty="0">
                <a:latin typeface="Arial" panose="020B0604020202020204" pitchFamily="34" charset="0"/>
                <a:cs typeface="Arial" panose="020B0604020202020204" pitchFamily="34" charset="0"/>
              </a:endParaRPr>
            </a:p>
          </p:txBody>
        </p:sp>
        <p:pic>
          <p:nvPicPr>
            <p:cNvPr id="65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266D0971-0F19-284D-919A-A12DF1586C3E}"/>
              </a:ext>
            </a:extLst>
          </p:cNvPr>
          <p:cNvGrpSpPr/>
          <p:nvPr/>
        </p:nvGrpSpPr>
        <p:grpSpPr>
          <a:xfrm>
            <a:off x="650112" y="454085"/>
            <a:ext cx="3627815" cy="1021625"/>
            <a:chOff x="650112" y="454085"/>
            <a:chExt cx="3627815" cy="1021625"/>
          </a:xfrm>
        </p:grpSpPr>
        <p:sp>
          <p:nvSpPr>
            <p:cNvPr id="657" name="Rounded Rectangle"/>
            <p:cNvSpPr/>
            <p:nvPr/>
          </p:nvSpPr>
          <p:spPr>
            <a:xfrm>
              <a:off x="650112" y="454085"/>
              <a:ext cx="3627815"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58" name="CASE STUDY"/>
            <p:cNvSpPr txBox="1"/>
            <p:nvPr/>
          </p:nvSpPr>
          <p:spPr>
            <a:xfrm>
              <a:off x="942460" y="647397"/>
              <a:ext cx="157479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200" spc="96">
                  <a:solidFill>
                    <a:srgbClr val="002135"/>
                  </a:solidFill>
                </a:defRPr>
              </a:lvl1pPr>
            </a:lstStyle>
            <a:p>
              <a:r>
                <a:rPr lang="gu-IN" b="0" dirty="0" smtClean="0">
                  <a:latin typeface="Arial" panose="020B0604020202020204" pitchFamily="34" charset="0"/>
                  <a:cs typeface="Arial" panose="020B0604020202020204" pitchFamily="34" charset="0"/>
                </a:rPr>
                <a:t>કેસ સ્ટડી</a:t>
              </a:r>
              <a:endParaRPr b="0" dirty="0">
                <a:latin typeface="Arial" panose="020B0604020202020204" pitchFamily="34" charset="0"/>
                <a:cs typeface="Arial" panose="020B0604020202020204" pitchFamily="34" charset="0"/>
              </a:endParaRPr>
            </a:p>
          </p:txBody>
        </p:sp>
      </p:grpSp>
      <p:sp>
        <p:nvSpPr>
          <p:cNvPr id="659" name="The local pujari has organised a Satyanarayana puja  to ward off the evil of Coronavirus. Many of the households have decided to participate. Pujari Tiwari ji has told you that the prayers will keep the evil of the Coronavirus away and all families have asked for a yagna as they find power in prayers."/>
          <p:cNvSpPr txBox="1"/>
          <p:nvPr/>
        </p:nvSpPr>
        <p:spPr>
          <a:xfrm>
            <a:off x="775987" y="3027663"/>
            <a:ext cx="10326500" cy="693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914400">
              <a:spcBef>
                <a:spcPts val="1200"/>
              </a:spcBef>
              <a:defRPr sz="3700" b="0" cap="small">
                <a:solidFill>
                  <a:srgbClr val="FFFFFF"/>
                </a:solidFill>
              </a:defRPr>
            </a:pPr>
            <a:r>
              <a:rPr lang="gu-IN" sz="3700" cap="small" dirty="0" smtClean="0"/>
              <a:t>બાબુલાલ છેલ્લાં ઘણાં વર્ષોથી તેમનું ટ્રેક્ટર ભાડે આપી રહ્યાં છે અને ઘણાં લોકો તેમને સમુદાયમાં ઓળખે છે. હાલમાં લોકોએ બાબુલાલના ટ્રેક્ટરને ભાડે લેવાનું બંધ કરી દીધું છે અને આપને જાણવા મળે છે કે, બાબુલાલને શરદી અને તાવના લક્ષણો જોવા મળ્યાં હોવાથી આમ થયું છે. આપે જ્યારે બાબુલાલ સાથે વાત કરી ત્યારે તેમણે જણાવ્યું કે, જ્યારે તેઓ ચાલતા નીકળે છે ત્યારે લોકો શેરીની અન્ય બાજુએ જતાં રહે છે અને તેમના બાળકો સહિત તેમની કે તેમના પરિવારજનો સાથે લોકો ફોન પર પણ વાત કરતાં નથી. તેમણે તેમના શહેર જતાં રહેવાનો નિર્ણય લીધો છે, જેથી તેમણે આ પ્રકારની વર્તણૂકનો સામનો કરવો પડે નહીં.</a:t>
            </a:r>
            <a:endParaRPr sz="3900"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C4346A9E-6D76-5245-A577-43914F2951C7}"/>
              </a:ext>
            </a:extLst>
          </p:cNvPr>
          <p:cNvGrpSpPr/>
          <p:nvPr/>
        </p:nvGrpSpPr>
        <p:grpSpPr>
          <a:xfrm>
            <a:off x="13099114" y="1798321"/>
            <a:ext cx="8800210" cy="1080758"/>
            <a:chOff x="699409" y="7448315"/>
            <a:chExt cx="8800210" cy="1080758"/>
          </a:xfrm>
        </p:grpSpPr>
        <p:sp>
          <p:nvSpPr>
            <p:cNvPr id="660" name="Rounded Rectangle"/>
            <p:cNvSpPr/>
            <p:nvPr/>
          </p:nvSpPr>
          <p:spPr>
            <a:xfrm>
              <a:off x="699409" y="7448315"/>
              <a:ext cx="8800210" cy="1080758"/>
            </a:xfrm>
            <a:prstGeom prst="roundRect">
              <a:avLst>
                <a:gd name="adj" fmla="val 3355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latin typeface="Arial" panose="020B0604020202020204" pitchFamily="34" charset="0"/>
                <a:cs typeface="Arial" panose="020B0604020202020204" pitchFamily="34" charset="0"/>
              </a:endParaRPr>
            </a:p>
          </p:txBody>
        </p:sp>
        <p:sp>
          <p:nvSpPr>
            <p:cNvPr id="661" name="QUESTION 1: Is this correct?"/>
            <p:cNvSpPr txBox="1"/>
            <p:nvPr/>
          </p:nvSpPr>
          <p:spPr>
            <a:xfrm>
              <a:off x="948648" y="7752732"/>
              <a:ext cx="8282248"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a:pPr>
              <a:r>
                <a:rPr lang="gu-IN" sz="3600" b="0" dirty="0" smtClean="0">
                  <a:latin typeface="Arial" panose="020B0604020202020204" pitchFamily="34" charset="0"/>
                  <a:cs typeface="Arial" panose="020B0604020202020204" pitchFamily="34" charset="0"/>
                </a:rPr>
                <a:t>પ્રશ્ન: ૧ શું આમ કરવુ યોગ્ય છે? </a:t>
              </a:r>
              <a:endParaRPr sz="3600" b="0" cap="all"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xmlns="" id="{F126A4F8-98DD-FD42-925C-830C4E285DCC}"/>
              </a:ext>
            </a:extLst>
          </p:cNvPr>
          <p:cNvGrpSpPr/>
          <p:nvPr/>
        </p:nvGrpSpPr>
        <p:grpSpPr>
          <a:xfrm>
            <a:off x="13879315" y="428684"/>
            <a:ext cx="7239806" cy="1021625"/>
            <a:chOff x="13019912" y="454085"/>
            <a:chExt cx="7239806" cy="1021625"/>
          </a:xfrm>
        </p:grpSpPr>
        <p:sp>
          <p:nvSpPr>
            <p:cNvPr id="662" name="Rounded Rectangle"/>
            <p:cNvSpPr/>
            <p:nvPr/>
          </p:nvSpPr>
          <p:spPr>
            <a:xfrm>
              <a:off x="13019912" y="454085"/>
              <a:ext cx="7239806"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63" name="ROLE OF AN INFLUENCER"/>
            <p:cNvSpPr txBox="1"/>
            <p:nvPr/>
          </p:nvSpPr>
          <p:spPr>
            <a:xfrm>
              <a:off x="13606972" y="672797"/>
              <a:ext cx="494821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3200" spc="96">
                  <a:solidFill>
                    <a:srgbClr val="002135"/>
                  </a:solidFill>
                </a:defRPr>
              </a:lvl1pPr>
            </a:lstStyle>
            <a:p>
              <a:r>
                <a:rPr lang="gu-IN" dirty="0" smtClean="0"/>
                <a:t>પ્રભાવશાળી વ્યક્તિની ભૂમિકા</a:t>
              </a:r>
              <a:endParaRPr b="0" dirty="0">
                <a:latin typeface="Arial" panose="020B0604020202020204" pitchFamily="34" charset="0"/>
                <a:cs typeface="Arial" panose="020B0604020202020204" pitchFamily="34" charset="0"/>
              </a:endParaRPr>
            </a:p>
          </p:txBody>
        </p:sp>
      </p:grpSp>
      <p:sp>
        <p:nvSpPr>
          <p:cNvPr id="664" name="Check who can help in influencing Pujari Tiwari for explaining large events should not be organised.…"/>
          <p:cNvSpPr txBox="1"/>
          <p:nvPr/>
        </p:nvSpPr>
        <p:spPr>
          <a:xfrm>
            <a:off x="12735483" y="4693815"/>
            <a:ext cx="10087572" cy="5273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285750" lvl="0" indent="-285750" algn="l" defTabSz="914400">
              <a:lnSpc>
                <a:spcPct val="150000"/>
              </a:lnSpc>
              <a:buSzPct val="100000"/>
              <a:buFont typeface="Gill Sans"/>
              <a:buChar char="•"/>
              <a:defRPr sz="3200" b="0" cap="all">
                <a:solidFill>
                  <a:srgbClr val="FFFFFF"/>
                </a:solidFill>
              </a:defRPr>
            </a:pPr>
            <a:r>
              <a:rPr lang="gu-IN" sz="3200" b="0" cap="all" dirty="0" smtClean="0"/>
              <a:t>સ્થાનિક જમીનમાલિકોને પ્રભાવિત કરવામાં કોણ મદદ કરી શકે છે તે ચકાસો.</a:t>
            </a:r>
            <a:endParaRPr lang="en-US" sz="3200" b="0" cap="all" dirty="0" smtClean="0"/>
          </a:p>
          <a:p>
            <a:pPr marL="285750" lvl="0" indent="-285750" algn="l" defTabSz="914400">
              <a:lnSpc>
                <a:spcPct val="150000"/>
              </a:lnSpc>
              <a:buSzPct val="100000"/>
              <a:buFont typeface="Gill Sans"/>
              <a:buChar char="•"/>
              <a:defRPr sz="3200" b="0" cap="all">
                <a:solidFill>
                  <a:srgbClr val="FFFFFF"/>
                </a:solidFill>
              </a:defRPr>
            </a:pPr>
            <a:r>
              <a:rPr lang="en-IN" sz="3200" b="0" cap="all" dirty="0" smtClean="0">
                <a:latin typeface="Arial" pitchFamily="34" charset="0"/>
                <a:cs typeface="Arial" pitchFamily="34" charset="0"/>
              </a:rPr>
              <a:t>COVID</a:t>
            </a:r>
            <a:r>
              <a:rPr lang="gu-IN" sz="3200" b="0" cap="all" dirty="0" smtClean="0">
                <a:latin typeface="Arial" pitchFamily="34" charset="0"/>
              </a:rPr>
              <a:t> </a:t>
            </a:r>
            <a:r>
              <a:rPr lang="gu-IN" sz="3200" b="0" cap="all" dirty="0" smtClean="0"/>
              <a:t>શું છે અને તેના લક્ષણો શું છે તે અંગેની જાણકારી પૂરી પાડવામાં આવા મહત્વપૂર્ણ પ્રભાવશાળી લોકોની મદદ લો.</a:t>
            </a:r>
            <a:endParaRPr lang="en-US" sz="3200" b="0" cap="all" dirty="0" smtClean="0"/>
          </a:p>
          <a:p>
            <a:pPr marL="285750" indent="-285750" algn="l" defTabSz="914400">
              <a:lnSpc>
                <a:spcPct val="150000"/>
              </a:lnSpc>
              <a:buSzPct val="100000"/>
              <a:buFont typeface="Gill Sans"/>
              <a:buChar char="•"/>
              <a:defRPr sz="3200" b="0" cap="all">
                <a:solidFill>
                  <a:srgbClr val="FFFFFF"/>
                </a:solidFill>
              </a:defRPr>
            </a:pPr>
            <a:r>
              <a:rPr lang="gu-IN" sz="3200" b="0" cap="all" dirty="0" smtClean="0"/>
              <a:t>બાબુલાલની સાથે </a:t>
            </a:r>
            <a:r>
              <a:rPr lang="en-IN" sz="3200" b="0" cap="all" dirty="0" smtClean="0"/>
              <a:t>COVID</a:t>
            </a:r>
            <a:r>
              <a:rPr lang="gu-IN" sz="3200" b="0" cap="all" dirty="0" smtClean="0"/>
              <a:t>ના લક્ષણો ચર્ચવા અને જો તે કેસના સંપર્કમાં હોય તો તેમને શું સલાહસૂચનો આપવા જોઇએ તે અંગે </a:t>
            </a:r>
            <a:r>
              <a:rPr lang="en-IN" sz="3200" b="0" cap="all" dirty="0" smtClean="0"/>
              <a:t>DHO</a:t>
            </a:r>
            <a:r>
              <a:rPr lang="gu-IN" sz="3200" b="0" cap="all" dirty="0" smtClean="0"/>
              <a:t>/</a:t>
            </a:r>
            <a:r>
              <a:rPr lang="en-IN" sz="3200" b="0" cap="all" dirty="0" smtClean="0"/>
              <a:t>MO</a:t>
            </a:r>
            <a:r>
              <a:rPr lang="gu-IN" sz="3200" b="0" cap="all" dirty="0" smtClean="0"/>
              <a:t> સાથે વાત કરો.</a:t>
            </a:r>
            <a:endParaRPr lang="en-US"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02AC976F-D0D5-474E-8C4D-0307FE8A2F37}"/>
              </a:ext>
            </a:extLst>
          </p:cNvPr>
          <p:cNvGrpSpPr/>
          <p:nvPr/>
        </p:nvGrpSpPr>
        <p:grpSpPr>
          <a:xfrm>
            <a:off x="13099113" y="3222347"/>
            <a:ext cx="8800211" cy="1307033"/>
            <a:chOff x="689667" y="9108423"/>
            <a:chExt cx="8800211" cy="1307033"/>
          </a:xfrm>
          <a:solidFill>
            <a:schemeClr val="accent1">
              <a:lumMod val="20000"/>
              <a:lumOff val="80000"/>
            </a:schemeClr>
          </a:solidFill>
        </p:grpSpPr>
        <p:sp>
          <p:nvSpPr>
            <p:cNvPr id="665" name="Rounded Rectangle"/>
            <p:cNvSpPr/>
            <p:nvPr/>
          </p:nvSpPr>
          <p:spPr>
            <a:xfrm>
              <a:off x="689667" y="9108423"/>
              <a:ext cx="8800211" cy="1251912"/>
            </a:xfrm>
            <a:prstGeom prst="roundRect">
              <a:avLst>
                <a:gd name="adj" fmla="val 255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66" name="QUESTION 2: What will you do as…"/>
            <p:cNvSpPr txBox="1"/>
            <p:nvPr/>
          </p:nvSpPr>
          <p:spPr>
            <a:xfrm>
              <a:off x="958390" y="9327979"/>
              <a:ext cx="8262765" cy="1087477"/>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2400" cap="all">
                  <a:solidFill>
                    <a:srgbClr val="FFFFFF"/>
                  </a:solidFill>
                </a:defRPr>
              </a:pPr>
              <a:r>
                <a:rPr lang="gu-IN" sz="3200" b="0" dirty="0" smtClean="0">
                  <a:solidFill>
                    <a:sysClr val="windowText" lastClr="000000"/>
                  </a:solidFill>
                  <a:latin typeface="Arial" panose="020B0604020202020204" pitchFamily="34" charset="0"/>
                  <a:cs typeface="Arial" panose="020B0604020202020204" pitchFamily="34" charset="0"/>
                </a:rPr>
                <a:t>પ્રશ્ન : ૨ સ્થાનિક આરોગ્ય કાર્યકર તરીકે તમે આ અ પરિસ્થિતીમાં શું કરશો? </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9"/>
                                        </p:tgtEl>
                                        <p:attrNameLst>
                                          <p:attrName>style.visibility</p:attrName>
                                        </p:attrNameLst>
                                      </p:cBhvr>
                                      <p:to>
                                        <p:strVal val="visible"/>
                                      </p:to>
                                    </p:set>
                                    <p:animEffect transition="in" filter="fade">
                                      <p:cBhvr>
                                        <p:cTn id="12" dur="2000"/>
                                        <p:tgtEl>
                                          <p:spTgt spid="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p:tgtEl>
                                          <p:spTgt spid="3"/>
                                        </p:tgtEl>
                                        <p:attrNameLst>
                                          <p:attrName>ppt_y</p:attrName>
                                        </p:attrNameLst>
                                      </p:cBhvr>
                                      <p:tavLst>
                                        <p:tav tm="0">
                                          <p:val>
                                            <p:strVal val="#ppt_y-#ppt_h*1.125000"/>
                                          </p:val>
                                        </p:tav>
                                        <p:tav tm="100000">
                                          <p:val>
                                            <p:strVal val="#ppt_y"/>
                                          </p:val>
                                        </p:tav>
                                      </p:tavLst>
                                    </p:anim>
                                    <p:animEffect transition="in" filter="wipe(down)">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ppt_y</p:attrName>
                                        </p:attrNameLst>
                                      </p:cBhvr>
                                      <p:tavLst>
                                        <p:tav tm="0">
                                          <p:val>
                                            <p:strVal val="#ppt_y+#ppt_h*1.125000"/>
                                          </p:val>
                                        </p:tav>
                                        <p:tav tm="100000">
                                          <p:val>
                                            <p:strVal val="#ppt_y"/>
                                          </p:val>
                                        </p:tav>
                                      </p:tavLst>
                                    </p:anim>
                                    <p:animEffect transition="in" filter="wipe(up)">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6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64">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Rounded Rectangle"/>
          <p:cNvSpPr/>
          <p:nvPr/>
        </p:nvSpPr>
        <p:spPr>
          <a:xfrm>
            <a:off x="12334832" y="2607423"/>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673" name="Group"/>
          <p:cNvGrpSpPr/>
          <p:nvPr/>
        </p:nvGrpSpPr>
        <p:grpSpPr>
          <a:xfrm>
            <a:off x="300010" y="12315300"/>
            <a:ext cx="4601210" cy="995767"/>
            <a:chOff x="0" y="0"/>
            <a:chExt cx="4601208" cy="995765"/>
          </a:xfrm>
        </p:grpSpPr>
        <p:pic>
          <p:nvPicPr>
            <p:cNvPr id="668"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669"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67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7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7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76" name="Group"/>
          <p:cNvGrpSpPr/>
          <p:nvPr/>
        </p:nvGrpSpPr>
        <p:grpSpPr>
          <a:xfrm>
            <a:off x="23097931" y="13055998"/>
            <a:ext cx="2098870" cy="1540535"/>
            <a:chOff x="0" y="2516"/>
            <a:chExt cx="2098868" cy="1540533"/>
          </a:xfrm>
        </p:grpSpPr>
        <p:sp>
          <p:nvSpPr>
            <p:cNvPr id="674" name="21"/>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67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xmlns="" id="{C9BEDE14-B845-9F48-A45E-D0689D56AF67}"/>
              </a:ext>
            </a:extLst>
          </p:cNvPr>
          <p:cNvGrpSpPr/>
          <p:nvPr/>
        </p:nvGrpSpPr>
        <p:grpSpPr>
          <a:xfrm>
            <a:off x="3361511" y="422866"/>
            <a:ext cx="17660978" cy="1297056"/>
            <a:chOff x="3361511" y="476491"/>
            <a:chExt cx="17660978" cy="1297056"/>
          </a:xfrm>
        </p:grpSpPr>
        <p:sp>
          <p:nvSpPr>
            <p:cNvPr id="677" name="Rounded Rectangle"/>
            <p:cNvSpPr/>
            <p:nvPr/>
          </p:nvSpPr>
          <p:spPr>
            <a:xfrm>
              <a:off x="3361511" y="476491"/>
              <a:ext cx="1766097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78" name="HOME QUARANTINE: STAY SAFE FOR PROBABLE INFECTED PERSON…"/>
            <p:cNvSpPr txBox="1"/>
            <p:nvPr/>
          </p:nvSpPr>
          <p:spPr>
            <a:xfrm>
              <a:off x="6928025" y="575270"/>
              <a:ext cx="11007501" cy="1198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r>
                <a:rPr lang="gu-IN" sz="3600" dirty="0" smtClean="0"/>
                <a:t>હૉમ ક્વોરેન્ટાઇન</a:t>
              </a:r>
              <a:r>
                <a:rPr lang="en-IN" sz="3600" dirty="0" smtClean="0"/>
                <a:t>: </a:t>
              </a:r>
              <a:r>
                <a:rPr lang="gu-IN" sz="3600" dirty="0" smtClean="0"/>
                <a:t>સંભવિત ચેપગ્રસ્ત વ્યક્તિથી સલામત રહેવું</a:t>
              </a:r>
              <a:endParaRPr lang="en-US" sz="3600" dirty="0" smtClean="0"/>
            </a:p>
            <a:p>
              <a:pPr>
                <a:lnSpc>
                  <a:spcPct val="110000"/>
                </a:lnSpc>
                <a:defRPr sz="2700" cap="all" spc="81">
                  <a:solidFill>
                    <a:srgbClr val="002135"/>
                  </a:solidFill>
                </a:defRPr>
              </a:pPr>
              <a:r>
                <a:rPr lang="en-IN" sz="3200" cap="all" dirty="0" smtClean="0">
                  <a:latin typeface="Arial" pitchFamily="34" charset="0"/>
                  <a:cs typeface="Arial" pitchFamily="34" charset="0"/>
                </a:rPr>
                <a:t>COVID-19</a:t>
              </a:r>
              <a:r>
                <a:rPr lang="gu-IN" sz="3200" cap="all" dirty="0" smtClean="0"/>
                <a:t>ના શંકાસ્પદોની પ્રતિબંધિત કરવામાં આવેલી ગતિવિધિ</a:t>
              </a:r>
              <a:endParaRPr sz="3200" b="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B51BBA08-C535-A047-8BB1-2CC8A836DBAF}"/>
              </a:ext>
            </a:extLst>
          </p:cNvPr>
          <p:cNvGrpSpPr/>
          <p:nvPr/>
        </p:nvGrpSpPr>
        <p:grpSpPr>
          <a:xfrm>
            <a:off x="2790840" y="2532435"/>
            <a:ext cx="9161384" cy="2537156"/>
            <a:chOff x="2790840" y="2532435"/>
            <a:chExt cx="9161384" cy="2537156"/>
          </a:xfrm>
        </p:grpSpPr>
        <p:sp>
          <p:nvSpPr>
            <p:cNvPr id="679" name="Rounded Rectangle"/>
            <p:cNvSpPr/>
            <p:nvPr/>
          </p:nvSpPr>
          <p:spPr>
            <a:xfrm>
              <a:off x="2790840" y="2532435"/>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0" name="KEEP DISTANCE"/>
            <p:cNvSpPr txBox="1"/>
            <p:nvPr/>
          </p:nvSpPr>
          <p:spPr>
            <a:xfrm>
              <a:off x="3108141" y="2679340"/>
              <a:ext cx="2669898" cy="671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022350">
                <a:lnSpc>
                  <a:spcPct val="90000"/>
                </a:lnSpc>
                <a:spcBef>
                  <a:spcPts val="900"/>
                </a:spcBef>
                <a:defRPr cap="all" spc="-149"/>
              </a:lvl1pPr>
            </a:lstStyle>
            <a:p>
              <a:r>
                <a:rPr lang="gu-IN" sz="4000" dirty="0" smtClean="0"/>
                <a:t>અંતર જાળવો</a:t>
              </a:r>
              <a:endParaRPr lang="en-US" sz="4000" dirty="0"/>
            </a:p>
          </p:txBody>
        </p:sp>
      </p:grpSp>
      <p:sp>
        <p:nvSpPr>
          <p:cNvPr id="681" name="Stay in a well ventilated specific room and away from other people in your home.  Restrict movement…"/>
          <p:cNvSpPr txBox="1"/>
          <p:nvPr/>
        </p:nvSpPr>
        <p:spPr>
          <a:xfrm>
            <a:off x="2899729" y="3351319"/>
            <a:ext cx="8943606" cy="1469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lvl="1"/>
            <a:r>
              <a:rPr lang="gu-IN" dirty="0" smtClean="0"/>
              <a:t>એક ચોક્કસ હવાઉજાસવાળા રૂમમાં રહો અને આપના ઘરના અન્ય લોકોથી દૂર રહો. આપની ગતિવિધિને પ્રતિબંધિત કરો</a:t>
            </a:r>
            <a:endParaRPr lang="en-US" dirty="0" smtClean="0"/>
          </a:p>
          <a:p>
            <a:pPr marL="171450" lvl="1" indent="-171450" algn="l" defTabSz="800100">
              <a:spcBef>
                <a:spcPts val="300"/>
              </a:spcBef>
              <a:buSzPct val="100000"/>
              <a:buChar char="•"/>
              <a:defRPr b="0" cap="small"/>
            </a:pPr>
            <a:r>
              <a:rPr lang="gu-IN" b="0" cap="small" dirty="0" smtClean="0"/>
              <a:t>જો અલગ બાથરૂમ ઉપલબ્ધ હોય તો તેનો ઉપયોગ કરો</a:t>
            </a:r>
            <a:endParaRPr b="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F61EB55B-05AB-E644-9791-21D29092DFF3}"/>
              </a:ext>
            </a:extLst>
          </p:cNvPr>
          <p:cNvGrpSpPr/>
          <p:nvPr/>
        </p:nvGrpSpPr>
        <p:grpSpPr>
          <a:xfrm>
            <a:off x="7573207" y="9127225"/>
            <a:ext cx="9161385" cy="2537156"/>
            <a:chOff x="12431776" y="2532435"/>
            <a:chExt cx="9161385" cy="2537156"/>
          </a:xfrm>
          <a:solidFill>
            <a:schemeClr val="accent1">
              <a:lumMod val="20000"/>
              <a:lumOff val="80000"/>
            </a:schemeClr>
          </a:solidFill>
        </p:grpSpPr>
        <p:sp>
          <p:nvSpPr>
            <p:cNvPr id="682" name="Rounded Rectangle"/>
            <p:cNvSpPr/>
            <p:nvPr/>
          </p:nvSpPr>
          <p:spPr>
            <a:xfrm>
              <a:off x="12431776" y="2532435"/>
              <a:ext cx="9161385" cy="2537156"/>
            </a:xfrm>
            <a:prstGeom prst="roundRect">
              <a:avLst>
                <a:gd name="adj" fmla="val 10559"/>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3" name="KEEP DISTANCE"/>
            <p:cNvSpPr txBox="1"/>
            <p:nvPr/>
          </p:nvSpPr>
          <p:spPr>
            <a:xfrm>
              <a:off x="12866961" y="2679340"/>
              <a:ext cx="2042868" cy="615040"/>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1022350">
                <a:lnSpc>
                  <a:spcPct val="90000"/>
                </a:lnSpc>
                <a:spcBef>
                  <a:spcPts val="900"/>
                </a:spcBef>
                <a:defRPr cap="all" spc="-149">
                  <a:solidFill>
                    <a:srgbClr val="FFFFFF"/>
                  </a:solidFill>
                </a:defRPr>
              </a:lvl1pPr>
            </a:lstStyle>
            <a:p>
              <a:r>
                <a:rPr lang="gu-IN" sz="3600" dirty="0" smtClean="0">
                  <a:solidFill>
                    <a:schemeClr val="tx1"/>
                  </a:solidFill>
                </a:rPr>
                <a:t>માસ્ક પહેરો</a:t>
              </a:r>
              <a:endParaRPr lang="en-US" sz="3600" dirty="0">
                <a:solidFill>
                  <a:schemeClr val="tx1"/>
                </a:solidFill>
              </a:endParaRPr>
            </a:p>
          </p:txBody>
        </p:sp>
      </p:grpSp>
      <p:sp>
        <p:nvSpPr>
          <p:cNvPr id="684" name="Stay in a well ventilated specific room and away from other people in your home.  Restrict movement…"/>
          <p:cNvSpPr txBox="1"/>
          <p:nvPr/>
        </p:nvSpPr>
        <p:spPr>
          <a:xfrm>
            <a:off x="7817140" y="9939126"/>
            <a:ext cx="8749718" cy="1431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a:solidFill>
                  <a:srgbClr val="FFFFFF"/>
                </a:solidFill>
              </a:defRPr>
            </a:pPr>
            <a:r>
              <a:rPr lang="gu-IN" b="0" cap="small" dirty="0" smtClean="0">
                <a:solidFill>
                  <a:schemeClr val="tx1"/>
                </a:solidFill>
              </a:rPr>
              <a:t>આપની આસપાસ જ્યારે અન્ય લોકો હોય અને જ્યારે પણ આપ તબીબી સેવા પૂરી પાડનારા ક્લિનિકમાં જાઓ ત્યારે યોગ્ય રીતે માસ્ક પહેરો</a:t>
            </a:r>
            <a:endParaRPr b="0" dirty="0">
              <a:solidFill>
                <a:schemeClr val="tx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19210198-2778-E34D-BC6A-224A6836DEF9}"/>
              </a:ext>
            </a:extLst>
          </p:cNvPr>
          <p:cNvGrpSpPr/>
          <p:nvPr/>
        </p:nvGrpSpPr>
        <p:grpSpPr>
          <a:xfrm>
            <a:off x="2790840" y="5758947"/>
            <a:ext cx="9161384" cy="2537156"/>
            <a:chOff x="2790840" y="5758947"/>
            <a:chExt cx="9161384" cy="2537156"/>
          </a:xfrm>
        </p:grpSpPr>
        <p:sp>
          <p:nvSpPr>
            <p:cNvPr id="685" name="Rounded Rectangle"/>
            <p:cNvSpPr/>
            <p:nvPr/>
          </p:nvSpPr>
          <p:spPr>
            <a:xfrm>
              <a:off x="2790840" y="5758947"/>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6" name="KEEP DISTANCE"/>
            <p:cNvSpPr txBox="1"/>
            <p:nvPr/>
          </p:nvSpPr>
          <p:spPr>
            <a:xfrm>
              <a:off x="2980627" y="5882769"/>
              <a:ext cx="839425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stStyle>
            <a:p>
              <a:r>
                <a:rPr lang="gu-IN" dirty="0" smtClean="0"/>
                <a:t>તબીબી સારવાર માંગો અને જાણ કરો</a:t>
              </a:r>
              <a:endParaRPr lang="en-US" dirty="0"/>
            </a:p>
          </p:txBody>
        </p:sp>
      </p:grpSp>
      <p:sp>
        <p:nvSpPr>
          <p:cNvPr id="687" name="Stay in a well ventilated specific room and away from other people in your home.  Restrict movement…"/>
          <p:cNvSpPr txBox="1"/>
          <p:nvPr/>
        </p:nvSpPr>
        <p:spPr>
          <a:xfrm>
            <a:off x="2899729" y="6340528"/>
            <a:ext cx="8943606" cy="1892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spc="-90"/>
            </a:pPr>
            <a:r>
              <a:rPr lang="gu-IN" b="0" cap="small" dirty="0" smtClean="0"/>
              <a:t>આપને જો ખાંસી, તાવ અથવા શ્વાસ લેવામાં તકલીફ થતી હોય તો અને આપને સંસર્ગ થયો હોવાની આશંકા હોય તો, માસ્ક પહેરો અને નજીકમાં આવેલી સ્વાસ્થ્ય સુવિધા / આશા / એ એન એમને તાત્કાલિક આ અંગે જાણ કરો.</a:t>
            </a:r>
            <a:endParaRPr b="0" dirty="0">
              <a:latin typeface="Arial" panose="020B0604020202020204" pitchFamily="34" charset="0"/>
              <a:cs typeface="Arial" panose="020B0604020202020204" pitchFamily="34" charset="0"/>
            </a:endParaRPr>
          </a:p>
        </p:txBody>
      </p:sp>
      <p:sp>
        <p:nvSpPr>
          <p:cNvPr id="688" name="Rounded Rectangle"/>
          <p:cNvSpPr/>
          <p:nvPr/>
        </p:nvSpPr>
        <p:spPr>
          <a:xfrm>
            <a:off x="12431776" y="5758947"/>
            <a:ext cx="9161385" cy="2537156"/>
          </a:xfrm>
          <a:prstGeom prst="roundRect">
            <a:avLst>
              <a:gd name="adj" fmla="val 10559"/>
            </a:avLst>
          </a:prstGeom>
          <a:solidFill>
            <a:srgbClr val="FFC000"/>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9" name="Stay in a well ventilated specific room and away from other people in your home.  Restrict movement…"/>
          <p:cNvSpPr txBox="1"/>
          <p:nvPr/>
        </p:nvSpPr>
        <p:spPr>
          <a:xfrm>
            <a:off x="12540665" y="6546709"/>
            <a:ext cx="8943606" cy="1523492"/>
          </a:xfrm>
          <a:prstGeom prst="rect">
            <a:avLst/>
          </a:prstGeom>
          <a:solidFill>
            <a:srgbClr val="FFC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lvl="1" algn="l">
              <a:buFont typeface="Arial" pitchFamily="34" charset="0"/>
              <a:buChar char="•"/>
            </a:pPr>
            <a:r>
              <a:rPr lang="gu-IN" sz="3200" dirty="0" smtClean="0"/>
              <a:t>કામ પર, શાળાએ તથા બજાર, સિનેમા વગેરે જેવા જાહેર સ્થળોએ જશો નહીં.</a:t>
            </a:r>
            <a:endParaRPr lang="en-US" sz="4800" dirty="0" smtClean="0"/>
          </a:p>
          <a:p>
            <a:pPr algn="l">
              <a:buFont typeface="Arial" pitchFamily="34" charset="0"/>
              <a:buChar char="•"/>
            </a:pPr>
            <a:r>
              <a:rPr lang="gu-IN" sz="3200" dirty="0" smtClean="0"/>
              <a:t>જાહેર પરિવહનનો ઉપયોગ કરવાનું ટાળો</a:t>
            </a:r>
            <a:endParaRPr b="0" dirty="0">
              <a:solidFill>
                <a:sysClr val="windowText" lastClr="000000"/>
              </a:solidFill>
              <a:latin typeface="Arial" panose="020B0604020202020204" pitchFamily="34" charset="0"/>
              <a:cs typeface="Arial" panose="020B0604020202020204" pitchFamily="34" charset="0"/>
            </a:endParaRPr>
          </a:p>
        </p:txBody>
      </p:sp>
      <p:sp>
        <p:nvSpPr>
          <p:cNvPr id="693" name="KEEP DISTANCE"/>
          <p:cNvSpPr txBox="1"/>
          <p:nvPr/>
        </p:nvSpPr>
        <p:spPr>
          <a:xfrm>
            <a:off x="13037482" y="5869239"/>
            <a:ext cx="439383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rPr lang="gu-IN" sz="3200" dirty="0" smtClean="0">
                <a:solidFill>
                  <a:schemeClr val="tx1"/>
                </a:solidFill>
              </a:rPr>
              <a:t>જાહેર સ્થળોએ જવાનું ટાળો</a:t>
            </a:r>
            <a:endParaRPr lang="en-US" sz="3200" dirty="0">
              <a:solidFill>
                <a:schemeClr val="tx1"/>
              </a:solidFill>
            </a:endParaRPr>
          </a:p>
        </p:txBody>
      </p:sp>
      <p:sp>
        <p:nvSpPr>
          <p:cNvPr id="691" name="Stay in a well ventilated specific room and away from other people in your home.  Restrict movement…"/>
          <p:cNvSpPr txBox="1"/>
          <p:nvPr/>
        </p:nvSpPr>
        <p:spPr>
          <a:xfrm>
            <a:off x="12718397" y="3544299"/>
            <a:ext cx="8749718" cy="969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nchor="ctr">
            <a:spAutoFit/>
          </a:bodyPr>
          <a:lstStyle/>
          <a:p>
            <a:pPr marL="171450" lvl="1" indent="-171450" algn="l" defTabSz="800100">
              <a:spcBef>
                <a:spcPts val="300"/>
              </a:spcBef>
              <a:buSzPct val="100000"/>
              <a:buChar char="•"/>
              <a:defRPr b="0" cap="small"/>
            </a:pPr>
            <a:r>
              <a:rPr lang="gu-IN" b="0" cap="small" dirty="0" smtClean="0"/>
              <a:t>કારણ કે જો તે આપને ચેપગ્રસ્ત કરશે તો ઘરના અન્ય સભ્યોમાં પણ ચેપ ફેલાશે</a:t>
            </a:r>
            <a:endParaRPr b="0" dirty="0">
              <a:latin typeface="Arial" panose="020B0604020202020204" pitchFamily="34" charset="0"/>
              <a:cs typeface="Arial" panose="020B0604020202020204" pitchFamily="34" charset="0"/>
            </a:endParaRPr>
          </a:p>
        </p:txBody>
      </p:sp>
      <p:sp>
        <p:nvSpPr>
          <p:cNvPr id="34" name="KEEP DISTANCE">
            <a:extLst>
              <a:ext uri="{FF2B5EF4-FFF2-40B4-BE49-F238E27FC236}">
                <a16:creationId xmlns:a16="http://schemas.microsoft.com/office/drawing/2014/main" xmlns="" id="{9ABA24DD-4F00-A541-92BF-5A53AAD7DEAA}"/>
              </a:ext>
            </a:extLst>
          </p:cNvPr>
          <p:cNvSpPr txBox="1"/>
          <p:nvPr/>
        </p:nvSpPr>
        <p:spPr>
          <a:xfrm>
            <a:off x="12718397" y="2878828"/>
            <a:ext cx="839425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stStyle>
          <a:p>
            <a:r>
              <a:rPr lang="gu-IN" sz="3200" dirty="0" smtClean="0"/>
              <a:t>ઘરમાં મુલાકાતીઓને મળવાનું ટાળો</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81"/>
                                        </p:tgtEl>
                                        <p:attrNameLst>
                                          <p:attrName>style.visibility</p:attrName>
                                        </p:attrNameLst>
                                      </p:cBhvr>
                                      <p:to>
                                        <p:strVal val="visible"/>
                                      </p:to>
                                    </p:set>
                                    <p:animEffect transition="in" filter="dissolve">
                                      <p:cBhvr>
                                        <p:cTn id="16" dur="500"/>
                                        <p:tgtEl>
                                          <p:spTgt spid="68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1"/>
                                        </p:tgtEl>
                                        <p:attrNameLst>
                                          <p:attrName>style.visibility</p:attrName>
                                        </p:attrNameLst>
                                      </p:cBhvr>
                                      <p:to>
                                        <p:strVal val="visible"/>
                                      </p:to>
                                    </p:set>
                                    <p:animEffect transition="in" filter="dissolve">
                                      <p:cBhvr>
                                        <p:cTn id="27" dur="500"/>
                                        <p:tgtEl>
                                          <p:spTgt spid="69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dissolve">
                                      <p:cBhvr>
                                        <p:cTn id="36" dur="500"/>
                                        <p:tgtEl>
                                          <p:spTgt spid="68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89"/>
                                        </p:tgtEl>
                                        <p:attrNameLst>
                                          <p:attrName>style.visibility</p:attrName>
                                        </p:attrNameLst>
                                      </p:cBhvr>
                                      <p:to>
                                        <p:strVal val="visible"/>
                                      </p:to>
                                    </p:set>
                                    <p:animEffect transition="in" filter="dissolve">
                                      <p:cBhvr>
                                        <p:cTn id="47" dur="500"/>
                                        <p:tgtEl>
                                          <p:spTgt spid="68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84"/>
                                        </p:tgtEl>
                                        <p:attrNameLst>
                                          <p:attrName>style.visibility</p:attrName>
                                        </p:attrNameLst>
                                      </p:cBhvr>
                                      <p:to>
                                        <p:strVal val="visible"/>
                                      </p:to>
                                    </p:set>
                                    <p:animEffect transition="in" filter="dissolve">
                                      <p:cBhvr>
                                        <p:cTn id="56"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 grpId="0" animBg="1"/>
      <p:bldP spid="681" grpId="0" animBg="1"/>
      <p:bldP spid="684" grpId="0" animBg="1"/>
      <p:bldP spid="687" grpId="0" animBg="1"/>
      <p:bldP spid="688" grpId="0" animBg="1"/>
      <p:bldP spid="689" grpId="0" animBg="1"/>
      <p:bldP spid="693" grpId="0" animBg="1"/>
      <p:bldP spid="691"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695"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696"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69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9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9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9"/>
            <a:ext cx="2098868" cy="1540535"/>
            <a:chOff x="0" y="2515"/>
            <a:chExt cx="2098867" cy="1540534"/>
          </a:xfrm>
        </p:grpSpPr>
        <p:sp>
          <p:nvSpPr>
            <p:cNvPr id="701" name="23"/>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23</a:t>
              </a:r>
              <a:endParaRPr b="0" dirty="0">
                <a:latin typeface="Arial" panose="020B0604020202020204" pitchFamily="34" charset="0"/>
                <a:cs typeface="Arial" panose="020B0604020202020204" pitchFamily="34" charset="0"/>
              </a:endParaRPr>
            </a:p>
          </p:txBody>
        </p:sp>
        <p:pic>
          <p:nvPicPr>
            <p:cNvPr id="702"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707" name="Rounded Rectangle"/>
          <p:cNvSpPr/>
          <p:nvPr/>
        </p:nvSpPr>
        <p:spPr>
          <a:xfrm>
            <a:off x="721548" y="2597076"/>
            <a:ext cx="11087834" cy="9592666"/>
          </a:xfrm>
          <a:prstGeom prst="roundRect">
            <a:avLst>
              <a:gd name="adj" fmla="val 224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8" name="Support: Assigned family member to take care of infected person helping them follow  doctor’s instructions for medication(s) and care.…"/>
          <p:cNvSpPr txBox="1"/>
          <p:nvPr/>
        </p:nvSpPr>
        <p:spPr>
          <a:xfrm>
            <a:off x="944880" y="2311063"/>
            <a:ext cx="10334087" cy="10105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lgn="l" defTabSz="914400">
              <a:lnSpc>
                <a:spcPct val="150000"/>
              </a:lnSpc>
              <a:spcBef>
                <a:spcPts val="1200"/>
              </a:spcBef>
              <a:buClr>
                <a:srgbClr val="000000"/>
              </a:buClr>
              <a:buSzPct val="85000"/>
              <a:buFont typeface="Gill Sans"/>
              <a:buChar char="•"/>
              <a:defRPr sz="2600" b="0" cap="all"/>
            </a:pPr>
            <a:r>
              <a:rPr lang="gu-IN" sz="2800" dirty="0">
                <a:latin typeface="Calibri"/>
                <a:ea typeface="Calibri"/>
                <a:cs typeface="Shruti"/>
              </a:rPr>
              <a:t>સમર્થન પૂરું પાડવું</a:t>
            </a:r>
            <a:r>
              <a:rPr lang="en-IN" sz="2800" dirty="0">
                <a:latin typeface="Calibri"/>
                <a:ea typeface="Calibri"/>
                <a:cs typeface="Mangal"/>
              </a:rPr>
              <a:t>:</a:t>
            </a:r>
            <a:r>
              <a:rPr lang="gu-IN" sz="2800" dirty="0">
                <a:latin typeface="Calibri"/>
                <a:ea typeface="Calibri"/>
                <a:cs typeface="Shruti"/>
              </a:rPr>
              <a:t> ચેપગ્રસ્ત વ્યક્તિને દવા(ઓ) અને સારવાર લેવા માટે ડૉક્ટરના સૂચનોનું પાલન કરવામાં મદદરૂપ થવા કુટુંબના એક સભ્યને </a:t>
            </a:r>
            <a:r>
              <a:rPr lang="gu-IN" sz="2800" dirty="0" smtClean="0">
                <a:latin typeface="Calibri"/>
                <a:ea typeface="Calibri"/>
                <a:cs typeface="Shruti"/>
              </a:rPr>
              <a:t>નિમો</a:t>
            </a:r>
            <a:r>
              <a:rPr lang="gu-IN" sz="2800" dirty="0">
                <a:latin typeface="Calibri"/>
                <a:ea typeface="Calibri"/>
                <a:cs typeface="Shruti"/>
              </a:rPr>
              <a:t> </a:t>
            </a:r>
            <a:endParaRPr lang="gu-IN" sz="2800" dirty="0" smtClean="0">
              <a:latin typeface="Calibri"/>
              <a:ea typeface="Calibri"/>
              <a:cs typeface="Shruti"/>
            </a:endParaRPr>
          </a:p>
          <a:p>
            <a:pPr marL="457200" indent="-457200" algn="just" defTabSz="914400">
              <a:lnSpc>
                <a:spcPct val="150000"/>
              </a:lnSpc>
              <a:spcBef>
                <a:spcPts val="1200"/>
              </a:spcBef>
              <a:buClr>
                <a:srgbClr val="000000"/>
              </a:buClr>
              <a:buSzPct val="85000"/>
              <a:buFont typeface="Gill Sans"/>
              <a:buChar char="•"/>
              <a:defRPr sz="2600" b="0" cap="all"/>
            </a:pPr>
            <a:r>
              <a:rPr lang="gu-IN" sz="2800" dirty="0" smtClean="0">
                <a:latin typeface="Calibri"/>
                <a:ea typeface="Calibri"/>
                <a:cs typeface="Shruti"/>
              </a:rPr>
              <a:t>હાથ </a:t>
            </a:r>
            <a:r>
              <a:rPr lang="gu-IN" sz="2800" dirty="0">
                <a:latin typeface="Calibri"/>
                <a:ea typeface="Calibri"/>
                <a:cs typeface="Shruti"/>
              </a:rPr>
              <a:t>ધોવોઃ સાબુ અને પાણી વડે ઓછામાં ઓછી 40 સેકન્ડ સુધી હાથ ધોવો અને જો સાબુ અને પાણી ઉપલબ્ધ ન હોય તો, આપના હાથને આલ્કોહોલ આધારિત સેનિટાઇઝર (જેમાં ઓછામાં ઓછું 60</a:t>
            </a:r>
            <a:r>
              <a:rPr lang="en-IN" sz="2800" dirty="0">
                <a:latin typeface="Calibri"/>
                <a:ea typeface="Calibri"/>
                <a:cs typeface="Times New Roman"/>
              </a:rPr>
              <a:t>%</a:t>
            </a:r>
            <a:r>
              <a:rPr lang="gu-IN" sz="2800" dirty="0">
                <a:latin typeface="Calibri"/>
                <a:ea typeface="Calibri"/>
                <a:cs typeface="Shruti"/>
              </a:rPr>
              <a:t> આલ્કોહોલ હોય) વડે સાફ કરો. હાથને વારંવાર ધોવો અને ખાસ કરીને કોઇપણ વસ્તુને સ્પર્શ્યા બાદ.</a:t>
            </a:r>
            <a:endParaRPr lang="en-IN" sz="4400" dirty="0">
              <a:latin typeface="Calibri"/>
              <a:ea typeface="Calibri"/>
              <a:cs typeface="Times New Roman"/>
            </a:endParaRPr>
          </a:p>
          <a:p>
            <a:pPr marL="457200" indent="-457200" algn="just" defTabSz="914400">
              <a:lnSpc>
                <a:spcPct val="150000"/>
              </a:lnSpc>
              <a:spcBef>
                <a:spcPts val="1200"/>
              </a:spcBef>
              <a:buClr>
                <a:srgbClr val="000000"/>
              </a:buClr>
              <a:buSzPct val="85000"/>
              <a:buFont typeface="Gill Sans"/>
              <a:buChar char="•"/>
              <a:defRPr sz="2600" b="0" cap="all"/>
            </a:pPr>
            <a:r>
              <a:rPr lang="gu-IN" sz="2800" dirty="0">
                <a:latin typeface="Calibri"/>
                <a:ea typeface="Calibri"/>
                <a:cs typeface="Shruti"/>
              </a:rPr>
              <a:t>સાફ અને જંતુમુક્ત કરોઃ કાઉન્ટર્સ, ટેબલટૉપ, દરવાજાના હાથા, બાથરૂમના ફિક્સચર્સ, શૌચાલયો, ફોન, કીબૉર્ડ, ટેબલેટ્સ અને પલંગની બાજુમાં રહેલ ટેબલો વગેરે જેવી </a:t>
            </a:r>
            <a:r>
              <a:rPr lang="en-IN" sz="2800" dirty="0">
                <a:latin typeface="Calibri"/>
                <a:ea typeface="Calibri"/>
                <a:cs typeface="Mangal"/>
              </a:rPr>
              <a:t>‘</a:t>
            </a:r>
            <a:r>
              <a:rPr lang="gu-IN" sz="2800" dirty="0">
                <a:latin typeface="Calibri"/>
                <a:ea typeface="Calibri"/>
                <a:cs typeface="Shruti"/>
              </a:rPr>
              <a:t>ખૂબ વધુ વખત સ્પર્શવામાં</a:t>
            </a:r>
            <a:r>
              <a:rPr lang="en-IN" sz="2800" dirty="0">
                <a:latin typeface="Calibri"/>
                <a:ea typeface="Calibri"/>
                <a:cs typeface="Shruti"/>
              </a:rPr>
              <a:t>’</a:t>
            </a:r>
            <a:r>
              <a:rPr lang="gu-IN" sz="2800" dirty="0">
                <a:latin typeface="Calibri"/>
                <a:ea typeface="Calibri"/>
                <a:cs typeface="Shruti"/>
              </a:rPr>
              <a:t> આવેલી સપાટીઓને દરરોજ સાફ અને જંતુમુક્ત કરો. તથા રક્ત, મળ કે શરીરમાંથી નીકળેલા કોઈ પ્રવાહી જેની પર રહેલા છે, તેવી કોઇપણ સપાટીને બ્લીચિંગ પાઉડરના દ્રાવણનો ઉપયોગ કરીને સાફ કરો.</a:t>
            </a:r>
            <a:endParaRPr b="0" dirty="0">
              <a:latin typeface="Arial" panose="020B0604020202020204" pitchFamily="34" charset="0"/>
              <a:cs typeface="Arial" panose="020B0604020202020204" pitchFamily="34" charset="0"/>
            </a:endParaRPr>
          </a:p>
        </p:txBody>
      </p:sp>
      <p:sp>
        <p:nvSpPr>
          <p:cNvPr id="706" name="Rounded Rectangle"/>
          <p:cNvSpPr/>
          <p:nvPr/>
        </p:nvSpPr>
        <p:spPr>
          <a:xfrm>
            <a:off x="12493160" y="2471516"/>
            <a:ext cx="11452491" cy="9592666"/>
          </a:xfrm>
          <a:prstGeom prst="roundRect">
            <a:avLst>
              <a:gd name="adj" fmla="val 224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9" name="Wash laundry thoroughly.…"/>
          <p:cNvSpPr txBox="1"/>
          <p:nvPr/>
        </p:nvSpPr>
        <p:spPr>
          <a:xfrm>
            <a:off x="12971120" y="3021956"/>
            <a:ext cx="10955678" cy="7907934"/>
          </a:xfrm>
          <a:prstGeom prst="rect">
            <a:avLst/>
          </a:prstGeom>
          <a:ln>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50800" tIns="50800" rIns="50800" bIns="50800">
            <a:spAutoFit/>
          </a:bodyPr>
          <a:lstStyle/>
          <a:p>
            <a:pPr marL="342900" lvl="0" indent="-342900" algn="just">
              <a:buFont typeface="Apple Color Emoji"/>
              <a:buChar char="▪"/>
            </a:pPr>
            <a:r>
              <a:rPr lang="gu-IN" sz="2900" dirty="0">
                <a:latin typeface="Calibri"/>
                <a:ea typeface="Calibri"/>
                <a:cs typeface="Shruti"/>
              </a:rPr>
              <a:t>કપડાંને સારી રીતે </a:t>
            </a:r>
            <a:r>
              <a:rPr lang="gu-IN" sz="2900" dirty="0" smtClean="0">
                <a:latin typeface="Calibri"/>
                <a:ea typeface="Calibri"/>
                <a:cs typeface="Shruti"/>
              </a:rPr>
              <a:t>ધોવો</a:t>
            </a:r>
            <a:r>
              <a:rPr lang="en-IN" sz="2900" dirty="0" smtClean="0">
                <a:latin typeface="Calibri"/>
                <a:ea typeface="Calibri"/>
                <a:cs typeface="Shruti"/>
              </a:rPr>
              <a:t> </a:t>
            </a:r>
            <a:r>
              <a:rPr lang="gu-IN" sz="2900" dirty="0" smtClean="0">
                <a:latin typeface="Calibri"/>
                <a:ea typeface="Calibri"/>
                <a:cs typeface="Shruti"/>
              </a:rPr>
              <a:t>અને ધૂળ વાળા કપડા જાટકશો નહિ </a:t>
            </a:r>
            <a:endParaRPr lang="en-US" sz="2900" b="0" dirty="0" smtClean="0">
              <a:solidFill>
                <a:sysClr val="windowText" lastClr="000000"/>
              </a:solidFill>
              <a:latin typeface="Arial" panose="020B0604020202020204" pitchFamily="34" charset="0"/>
              <a:cs typeface="Arial" panose="020B0604020202020204" pitchFamily="34" charset="0"/>
            </a:endParaRPr>
          </a:p>
          <a:p>
            <a:pPr marL="742950" lvl="1" indent="-285750" algn="just">
              <a:buFont typeface="Apple Color Emoji"/>
              <a:buChar char="▪"/>
            </a:pPr>
            <a:endParaRPr lang="en-US" sz="2900" b="0" dirty="0">
              <a:solidFill>
                <a:sysClr val="windowText" lastClr="000000"/>
              </a:solidFill>
              <a:latin typeface="Arial" panose="020B0604020202020204" pitchFamily="34" charset="0"/>
              <a:ea typeface="Calibri"/>
              <a:cs typeface="Arial" panose="020B0604020202020204" pitchFamily="34" charset="0"/>
            </a:endParaRPr>
          </a:p>
          <a:p>
            <a:pPr marL="742950" lvl="1" indent="-285750" algn="just">
              <a:buFont typeface="Apple Color Emoji"/>
              <a:buChar char="▪"/>
            </a:pPr>
            <a:r>
              <a:rPr lang="gu-IN" sz="2900" dirty="0" smtClean="0">
                <a:latin typeface="Calibri"/>
                <a:ea typeface="Calibri"/>
                <a:cs typeface="Shruti"/>
              </a:rPr>
              <a:t>જે </a:t>
            </a:r>
            <a:r>
              <a:rPr lang="gu-IN" sz="2900" dirty="0">
                <a:latin typeface="Calibri"/>
                <a:ea typeface="Calibri"/>
                <a:cs typeface="Shruti"/>
              </a:rPr>
              <a:t>કપડાં કે પથારી પર રક્ત, મળ કે શરીરમાંથી નીકળેલું પ્રવાહી પડ્યું હોય તેને તરત કાઢી નાંખો અને સારી રીતે ધોવો. તેને શરીરથી દૂર </a:t>
            </a:r>
            <a:r>
              <a:rPr lang="gu-IN" sz="2900" dirty="0" smtClean="0">
                <a:latin typeface="Calibri"/>
                <a:ea typeface="Calibri"/>
                <a:cs typeface="Shruti"/>
              </a:rPr>
              <a:t>રાખો.</a:t>
            </a:r>
            <a:r>
              <a:rPr lang="gu-IN" sz="2900" dirty="0">
                <a:latin typeface="Calibri"/>
                <a:ea typeface="Calibri"/>
                <a:cs typeface="Shruti"/>
              </a:rPr>
              <a:t> લિનનને હૂંફાળા પાણીમાં અને સાબુ વડે ધોવો અને જંતુમુક્ત કરો તથા તેને તડકામાં સૂકવો.</a:t>
            </a:r>
            <a:endParaRPr lang="en-IN" sz="2900" dirty="0">
              <a:latin typeface="Calibri"/>
              <a:ea typeface="Calibri"/>
              <a:cs typeface="Mangal"/>
            </a:endParaRPr>
          </a:p>
          <a:p>
            <a:pPr marL="742950" lvl="1" indent="-285750" algn="just">
              <a:buFont typeface="Apple Color Emoji"/>
              <a:buChar char="▪"/>
            </a:pPr>
            <a:r>
              <a:rPr lang="gu-IN" sz="2900" dirty="0">
                <a:latin typeface="Calibri"/>
                <a:ea typeface="Calibri"/>
                <a:cs typeface="Shruti"/>
              </a:rPr>
              <a:t>વૉશિંગ મશીનઃ જંતુનાશક, સાબુ, હૂંફાળા પાણીનો ઉપયોગ કરો, તડકામાં સૂકવો</a:t>
            </a:r>
            <a:endParaRPr lang="en-IN" sz="2900" dirty="0">
              <a:latin typeface="Calibri"/>
              <a:ea typeface="Calibri"/>
              <a:cs typeface="Mangal"/>
            </a:endParaRPr>
          </a:p>
          <a:p>
            <a:pPr marL="742950" lvl="1" indent="-285750" algn="just">
              <a:buFont typeface="Apple Color Emoji"/>
              <a:buChar char="▪"/>
            </a:pPr>
            <a:r>
              <a:rPr lang="gu-IN" sz="2900" dirty="0" smtClean="0">
                <a:latin typeface="Calibri"/>
                <a:ea typeface="Calibri"/>
                <a:cs typeface="Shruti"/>
              </a:rPr>
              <a:t>કાપડ ને એક </a:t>
            </a:r>
            <a:r>
              <a:rPr lang="gu-IN" sz="2900" dirty="0">
                <a:latin typeface="Calibri"/>
                <a:ea typeface="Calibri"/>
                <a:cs typeface="Shruti"/>
              </a:rPr>
              <a:t>મોટા ડ્રમમાં ગરમ પાણી અને સાબુમાં પલાળી રાખી શકાય છે, તેને હલાવવા માટે લાકડીનો ઉપયોગ કરો તથા તેમાંથી છાંટા ન ઉડે તેનું ધ્યાન રાખો </a:t>
            </a:r>
            <a:r>
              <a:rPr lang="gu-IN" sz="2900" dirty="0" smtClean="0">
                <a:latin typeface="Calibri"/>
                <a:ea typeface="Calibri"/>
                <a:cs typeface="Shruti"/>
              </a:rPr>
              <a:t>(કાપડને </a:t>
            </a:r>
            <a:r>
              <a:rPr lang="gu-IN" sz="2900" dirty="0">
                <a:latin typeface="Calibri"/>
                <a:ea typeface="Calibri"/>
                <a:cs typeface="Shruti"/>
              </a:rPr>
              <a:t>0.05</a:t>
            </a:r>
            <a:r>
              <a:rPr lang="en-IN" sz="2900" dirty="0">
                <a:latin typeface="Calibri"/>
                <a:ea typeface="Calibri"/>
                <a:cs typeface="Mangal"/>
              </a:rPr>
              <a:t>%</a:t>
            </a:r>
            <a:r>
              <a:rPr lang="gu-IN" sz="2900" dirty="0">
                <a:latin typeface="Calibri"/>
                <a:ea typeface="Calibri"/>
                <a:cs typeface="Shruti"/>
              </a:rPr>
              <a:t> ક્લોરિનમાં લગભગ 30 મિનિટ માટે પલાળો. આખરે તેને ચોખ્ખા પાણીમાં વીંછળો અને તેને તડકામાં સંપૂર્ણપણે સૂકાવા દો.</a:t>
            </a:r>
            <a:endParaRPr lang="en-IN" sz="2900" dirty="0">
              <a:latin typeface="Calibri"/>
              <a:ea typeface="Calibri"/>
              <a:cs typeface="Mangal"/>
            </a:endParaRPr>
          </a:p>
          <a:p>
            <a:pPr marL="742950" lvl="1" indent="-285750" algn="just">
              <a:buFont typeface="Apple Color Emoji"/>
              <a:buChar char="▪"/>
            </a:pPr>
            <a:r>
              <a:rPr lang="gu-IN" sz="2900" dirty="0">
                <a:latin typeface="Calibri"/>
                <a:ea typeface="Calibri"/>
                <a:cs typeface="Shruti"/>
              </a:rPr>
              <a:t>ઉપયોગમાં લીધેલા ડિસ્પોઝેબલ મોજાં, ફેસમાસ્ક અને અન્ય દૂષિત ચીજવસ્તુઓનો ઘરના અન્ય કચરાં સાથે નિકાલ કરતાં પહેલાં તેને લાઇન્ડ કન્ટેનરમાં મૂકો. </a:t>
            </a:r>
            <a:endParaRPr lang="en-IN" sz="2900" dirty="0">
              <a:latin typeface="Calibri"/>
              <a:ea typeface="Calibri"/>
              <a:cs typeface="Mangal"/>
            </a:endParaRPr>
          </a:p>
          <a:p>
            <a:pPr marL="457200" lvl="1" indent="-457200" algn="l" defTabSz="914400">
              <a:lnSpc>
                <a:spcPct val="150000"/>
              </a:lnSpc>
              <a:spcBef>
                <a:spcPts val="400"/>
              </a:spcBef>
              <a:buClr>
                <a:schemeClr val="bg1"/>
              </a:buClr>
              <a:buSzPct val="85000"/>
              <a:buFont typeface="Arial" panose="020B0604020202020204" pitchFamily="34" charset="0"/>
              <a:buChar char="•"/>
              <a:defRPr sz="2600" b="0" cap="all" spc="-100">
                <a:solidFill>
                  <a:srgbClr val="FFFFFF"/>
                </a:solidFill>
              </a:defRPr>
            </a:pPr>
            <a:r>
              <a:rPr lang="gu-IN" sz="2900" i="1" dirty="0">
                <a:solidFill>
                  <a:schemeClr val="tx1"/>
                </a:solidFill>
                <a:latin typeface="Calibri"/>
                <a:ea typeface="Calibri"/>
                <a:cs typeface="Shruti"/>
              </a:rPr>
              <a:t>નોંધઃ દર્દી હરતાંફરતાં અથવા તો પથારીવશ હોઈ શકે છે.</a:t>
            </a:r>
            <a:endParaRPr sz="2900" b="0" dirty="0">
              <a:solidFill>
                <a:schemeClr val="tx1"/>
              </a:solidFill>
              <a:latin typeface="Arial" panose="020B0604020202020204" pitchFamily="34" charset="0"/>
              <a:cs typeface="Arial" panose="020B0604020202020204" pitchFamily="34" charset="0"/>
            </a:endParaRPr>
          </a:p>
        </p:txBody>
      </p:sp>
      <p:pic>
        <p:nvPicPr>
          <p:cNvPr id="710" name="Image" descr="Image"/>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10538335" y="9249499"/>
            <a:ext cx="3397526" cy="4263884"/>
          </a:xfrm>
          <a:prstGeom prst="rect">
            <a:avLst/>
          </a:prstGeom>
          <a:ln w="12700">
            <a:miter lim="400000"/>
          </a:ln>
        </p:spPr>
      </p:pic>
      <p:grpSp>
        <p:nvGrpSpPr>
          <p:cNvPr id="5" name="Group 4">
            <a:extLst>
              <a:ext uri="{FF2B5EF4-FFF2-40B4-BE49-F238E27FC236}">
                <a16:creationId xmlns:a16="http://schemas.microsoft.com/office/drawing/2014/main" xmlns="" id="{25538A93-82AD-8C4B-A054-982AD41BFFF7}"/>
              </a:ext>
            </a:extLst>
          </p:cNvPr>
          <p:cNvGrpSpPr/>
          <p:nvPr/>
        </p:nvGrpSpPr>
        <p:grpSpPr>
          <a:xfrm>
            <a:off x="292412" y="319190"/>
            <a:ext cx="20730077" cy="2060886"/>
            <a:chOff x="292412" y="410632"/>
            <a:chExt cx="20730077" cy="2060886"/>
          </a:xfrm>
        </p:grpSpPr>
        <p:grpSp>
          <p:nvGrpSpPr>
            <p:cNvPr id="7" name="Group 1">
              <a:extLst>
                <a:ext uri="{FF2B5EF4-FFF2-40B4-BE49-F238E27FC236}">
                  <a16:creationId xmlns:a16="http://schemas.microsoft.com/office/drawing/2014/main" xmlns="" id="{775F756A-67A5-8240-94EF-9DB63AFD24DF}"/>
                </a:ext>
              </a:extLst>
            </p:cNvPr>
            <p:cNvGrpSpPr/>
            <p:nvPr/>
          </p:nvGrpSpPr>
          <p:grpSpPr>
            <a:xfrm>
              <a:off x="3361511" y="476491"/>
              <a:ext cx="17660978" cy="1223723"/>
              <a:chOff x="3361511" y="476491"/>
              <a:chExt cx="17660978" cy="1223723"/>
            </a:xfrm>
          </p:grpSpPr>
          <p:sp>
            <p:nvSpPr>
              <p:cNvPr id="704" name="Rounded Rectangle"/>
              <p:cNvSpPr/>
              <p:nvPr/>
            </p:nvSpPr>
            <p:spPr>
              <a:xfrm>
                <a:off x="3361511" y="476491"/>
                <a:ext cx="1766097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05" name="HOME CARE: KEEP ENVIRONMENT SAFE…"/>
              <p:cNvSpPr txBox="1"/>
              <p:nvPr/>
            </p:nvSpPr>
            <p:spPr>
              <a:xfrm>
                <a:off x="12140666" y="575270"/>
                <a:ext cx="102657" cy="1065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nSpc>
                    <a:spcPct val="110000"/>
                  </a:lnSpc>
                  <a:defRPr sz="3200" cap="all" spc="96">
                    <a:solidFill>
                      <a:srgbClr val="002135"/>
                    </a:solidFill>
                  </a:defRPr>
                </a:pPr>
                <a:endParaRPr b="0" dirty="0">
                  <a:latin typeface="Arial" panose="020B0604020202020204" pitchFamily="34" charset="0"/>
                  <a:cs typeface="Arial" panose="020B0604020202020204" pitchFamily="34" charset="0"/>
                </a:endParaRPr>
              </a:p>
              <a:p>
                <a:pPr>
                  <a:lnSpc>
                    <a:spcPct val="110000"/>
                  </a:lnSpc>
                  <a:defRPr sz="2700" cap="all" spc="81">
                    <a:solidFill>
                      <a:srgbClr val="002135"/>
                    </a:solidFill>
                  </a:defRPr>
                </a:pPr>
                <a:endParaRPr b="0" dirty="0">
                  <a:latin typeface="Arial" panose="020B0604020202020204" pitchFamily="34" charset="0"/>
                  <a:cs typeface="Arial" panose="020B0604020202020204" pitchFamily="34" charset="0"/>
                </a:endParaRPr>
              </a:p>
            </p:txBody>
          </p:sp>
        </p:grpSp>
        <p:pic>
          <p:nvPicPr>
            <p:cNvPr id="711" name="Image" descr="Image"/>
            <p:cNvPicPr>
              <a:picLocks noChangeAspect="1"/>
            </p:cNvPicPr>
            <p:nvPr/>
          </p:nvPicPr>
          <p:blipFill>
            <a:blip r:embed="rId8"/>
            <a:stretch>
              <a:fillRect/>
            </a:stretch>
          </p:blipFill>
          <p:spPr>
            <a:xfrm>
              <a:off x="292412" y="410632"/>
              <a:ext cx="3210488" cy="2060886"/>
            </a:xfrm>
            <a:prstGeom prst="rect">
              <a:avLst/>
            </a:prstGeom>
            <a:ln w="12700">
              <a:miter lim="400000"/>
            </a:ln>
          </p:spPr>
        </p:pic>
      </p:grpSp>
      <p:sp>
        <p:nvSpPr>
          <p:cNvPr id="4" name="Rectangle 3"/>
          <p:cNvSpPr/>
          <p:nvPr/>
        </p:nvSpPr>
        <p:spPr>
          <a:xfrm>
            <a:off x="7952699" y="530573"/>
            <a:ext cx="8478603" cy="707886"/>
          </a:xfrm>
          <a:prstGeom prst="rect">
            <a:avLst/>
          </a:prstGeom>
        </p:spPr>
        <p:txBody>
          <a:bodyPr wrap="none">
            <a:spAutoFit/>
          </a:bodyPr>
          <a:lstStyle/>
          <a:p>
            <a:pPr algn="just"/>
            <a:r>
              <a:rPr lang="gu-IN" sz="4000" dirty="0">
                <a:latin typeface="Calibri"/>
                <a:ea typeface="Calibri"/>
                <a:cs typeface="Shruti"/>
              </a:rPr>
              <a:t>ઘરે સારવાર લોઃ માહોલને સુરક્ષિત રાખો</a:t>
            </a:r>
            <a:endParaRPr lang="en-IN" sz="4000" dirty="0">
              <a:latin typeface="Calibri"/>
              <a:ea typeface="Calibri"/>
              <a:cs typeface="Mangal"/>
            </a:endParaRPr>
          </a:p>
        </p:txBody>
      </p:sp>
      <p:sp>
        <p:nvSpPr>
          <p:cNvPr id="6" name="Rectangle 5"/>
          <p:cNvSpPr/>
          <p:nvPr/>
        </p:nvSpPr>
        <p:spPr>
          <a:xfrm>
            <a:off x="8122617" y="1152365"/>
            <a:ext cx="8138766" cy="523220"/>
          </a:xfrm>
          <a:prstGeom prst="rect">
            <a:avLst/>
          </a:prstGeom>
        </p:spPr>
        <p:txBody>
          <a:bodyPr wrap="none">
            <a:spAutoFit/>
          </a:bodyPr>
          <a:lstStyle/>
          <a:p>
            <a:r>
              <a:rPr lang="en-US" sz="2800" dirty="0" smtClean="0">
                <a:latin typeface="Calibri"/>
                <a:ea typeface="Calibri"/>
                <a:cs typeface="Shruti"/>
              </a:rPr>
              <a:t>(</a:t>
            </a:r>
            <a:r>
              <a:rPr lang="gu-IN" sz="2800" dirty="0" smtClean="0">
                <a:latin typeface="Calibri"/>
                <a:ea typeface="Calibri"/>
                <a:cs typeface="Shruti"/>
              </a:rPr>
              <a:t>જે </a:t>
            </a:r>
            <a:r>
              <a:rPr lang="gu-IN" sz="2800" dirty="0">
                <a:latin typeface="Calibri"/>
                <a:ea typeface="Calibri"/>
                <a:cs typeface="Shruti"/>
              </a:rPr>
              <a:t>વિસ્તારમાં શંકાસ્પદ કેસ આવ્યો હોય તે </a:t>
            </a:r>
            <a:r>
              <a:rPr lang="gu-IN" sz="2800" dirty="0" smtClean="0">
                <a:latin typeface="Calibri"/>
                <a:ea typeface="Calibri"/>
                <a:cs typeface="Shruti"/>
              </a:rPr>
              <a:t>વિસ્તારના</a:t>
            </a:r>
            <a:r>
              <a:rPr lang="en-US" sz="2800" dirty="0" smtClean="0">
                <a:latin typeface="Calibri"/>
                <a:ea typeface="Calibri"/>
                <a:cs typeface="Shruti"/>
              </a:rPr>
              <a:t>)</a:t>
            </a:r>
            <a:r>
              <a:rPr lang="gu-IN" sz="2800" dirty="0" smtClean="0">
                <a:latin typeface="Calibri"/>
                <a:ea typeface="Calibri"/>
                <a:cs typeface="Shruti"/>
              </a:rPr>
              <a:t> </a:t>
            </a:r>
            <a:endParaRPr lang="en-IN" sz="2800"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
                                        </p:tgtEl>
                                        <p:attrNameLst>
                                          <p:attrName>style.visibility</p:attrName>
                                        </p:attrNameLst>
                                      </p:cBhvr>
                                      <p:to>
                                        <p:strVal val="visible"/>
                                      </p:to>
                                    </p:set>
                                    <p:animEffect transition="in" filter="fade">
                                      <p:cBhvr>
                                        <p:cTn id="12" dur="500"/>
                                        <p:tgtEl>
                                          <p:spTgt spid="7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8">
                                            <p:bg/>
                                          </p:spTgt>
                                        </p:tgtEl>
                                        <p:attrNameLst>
                                          <p:attrName>style.visibility</p:attrName>
                                        </p:attrNameLst>
                                      </p:cBhvr>
                                      <p:to>
                                        <p:strVal val="visible"/>
                                      </p:to>
                                    </p:set>
                                    <p:animEffect transition="in" filter="fade">
                                      <p:cBhvr>
                                        <p:cTn id="17" dur="1000"/>
                                        <p:tgtEl>
                                          <p:spTgt spid="70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8">
                                            <p:txEl>
                                              <p:pRg st="0" end="0"/>
                                            </p:txEl>
                                          </p:spTgt>
                                        </p:tgtEl>
                                        <p:attrNameLst>
                                          <p:attrName>style.visibility</p:attrName>
                                        </p:attrNameLst>
                                      </p:cBhvr>
                                      <p:to>
                                        <p:strVal val="visible"/>
                                      </p:to>
                                    </p:set>
                                    <p:animEffect transition="in" filter="fade">
                                      <p:cBhvr>
                                        <p:cTn id="22" dur="1000"/>
                                        <p:tgtEl>
                                          <p:spTgt spid="70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8">
                                            <p:txEl>
                                              <p:pRg st="1" end="1"/>
                                            </p:txEl>
                                          </p:spTgt>
                                        </p:tgtEl>
                                        <p:attrNameLst>
                                          <p:attrName>style.visibility</p:attrName>
                                        </p:attrNameLst>
                                      </p:cBhvr>
                                      <p:to>
                                        <p:strVal val="visible"/>
                                      </p:to>
                                    </p:set>
                                    <p:animEffect transition="in" filter="fade">
                                      <p:cBhvr>
                                        <p:cTn id="27" dur="1000"/>
                                        <p:tgtEl>
                                          <p:spTgt spid="708">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10"/>
                                        </p:tgtEl>
                                        <p:attrNameLst>
                                          <p:attrName>style.visibility</p:attrName>
                                        </p:attrNameLst>
                                      </p:cBhvr>
                                      <p:to>
                                        <p:strVal val="visible"/>
                                      </p:to>
                                    </p:set>
                                    <p:animEffect transition="in" filter="fade">
                                      <p:cBhvr>
                                        <p:cTn id="30" dur="500"/>
                                        <p:tgtEl>
                                          <p:spTgt spid="7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6"/>
                                        </p:tgtEl>
                                        <p:attrNameLst>
                                          <p:attrName>style.visibility</p:attrName>
                                        </p:attrNameLst>
                                      </p:cBhvr>
                                      <p:to>
                                        <p:strVal val="visible"/>
                                      </p:to>
                                    </p:set>
                                    <p:animEffect transition="in" filter="fade">
                                      <p:cBhvr>
                                        <p:cTn id="35" dur="500"/>
                                        <p:tgtEl>
                                          <p:spTgt spid="7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9">
                                            <p:bg/>
                                          </p:spTgt>
                                        </p:tgtEl>
                                        <p:attrNameLst>
                                          <p:attrName>style.visibility</p:attrName>
                                        </p:attrNameLst>
                                      </p:cBhvr>
                                      <p:to>
                                        <p:strVal val="visible"/>
                                      </p:to>
                                    </p:set>
                                    <p:animEffect transition="in" filter="fade">
                                      <p:cBhvr>
                                        <p:cTn id="40" dur="500"/>
                                        <p:tgtEl>
                                          <p:spTgt spid="709">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9">
                                            <p:txEl>
                                              <p:pRg st="0" end="0"/>
                                            </p:txEl>
                                          </p:spTgt>
                                        </p:tgtEl>
                                        <p:attrNameLst>
                                          <p:attrName>style.visibility</p:attrName>
                                        </p:attrNameLst>
                                      </p:cBhvr>
                                      <p:to>
                                        <p:strVal val="visible"/>
                                      </p:to>
                                    </p:set>
                                    <p:animEffect transition="in" filter="fade">
                                      <p:cBhvr>
                                        <p:cTn id="45" dur="500"/>
                                        <p:tgtEl>
                                          <p:spTgt spid="70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09">
                                            <p:txEl>
                                              <p:pRg st="2" end="2"/>
                                            </p:txEl>
                                          </p:spTgt>
                                        </p:tgtEl>
                                        <p:attrNameLst>
                                          <p:attrName>style.visibility</p:attrName>
                                        </p:attrNameLst>
                                      </p:cBhvr>
                                      <p:to>
                                        <p:strVal val="visible"/>
                                      </p:to>
                                    </p:set>
                                    <p:animEffect transition="in" filter="fade">
                                      <p:cBhvr>
                                        <p:cTn id="50" dur="500"/>
                                        <p:tgtEl>
                                          <p:spTgt spid="70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09">
                                            <p:txEl>
                                              <p:pRg st="3" end="3"/>
                                            </p:txEl>
                                          </p:spTgt>
                                        </p:tgtEl>
                                        <p:attrNameLst>
                                          <p:attrName>style.visibility</p:attrName>
                                        </p:attrNameLst>
                                      </p:cBhvr>
                                      <p:to>
                                        <p:strVal val="visible"/>
                                      </p:to>
                                    </p:set>
                                    <p:animEffect transition="in" filter="fade">
                                      <p:cBhvr>
                                        <p:cTn id="55" dur="500"/>
                                        <p:tgtEl>
                                          <p:spTgt spid="709">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9">
                                            <p:txEl>
                                              <p:pRg st="4" end="4"/>
                                            </p:txEl>
                                          </p:spTgt>
                                        </p:tgtEl>
                                        <p:attrNameLst>
                                          <p:attrName>style.visibility</p:attrName>
                                        </p:attrNameLst>
                                      </p:cBhvr>
                                      <p:to>
                                        <p:strVal val="visible"/>
                                      </p:to>
                                    </p:set>
                                    <p:animEffect transition="in" filter="fade">
                                      <p:cBhvr>
                                        <p:cTn id="60" dur="500"/>
                                        <p:tgtEl>
                                          <p:spTgt spid="709">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09">
                                            <p:txEl>
                                              <p:pRg st="5" end="5"/>
                                            </p:txEl>
                                          </p:spTgt>
                                        </p:tgtEl>
                                        <p:attrNameLst>
                                          <p:attrName>style.visibility</p:attrName>
                                        </p:attrNameLst>
                                      </p:cBhvr>
                                      <p:to>
                                        <p:strVal val="visible"/>
                                      </p:to>
                                    </p:set>
                                    <p:animEffect transition="in" filter="fade">
                                      <p:cBhvr>
                                        <p:cTn id="65" dur="500"/>
                                        <p:tgtEl>
                                          <p:spTgt spid="7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animBg="1"/>
      <p:bldP spid="708" grpId="0" build="p" animBg="1"/>
      <p:bldP spid="706" grpId="0" animBg="1"/>
      <p:bldP spid="709" grpId="0" build="p" bldLvl="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715"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716"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71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1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1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9"/>
            <a:ext cx="2098870" cy="1540537"/>
            <a:chOff x="0" y="2515"/>
            <a:chExt cx="2098868" cy="1540536"/>
          </a:xfrm>
        </p:grpSpPr>
        <p:sp>
          <p:nvSpPr>
            <p:cNvPr id="723" name="22"/>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24</a:t>
              </a:r>
            </a:p>
            <a:p>
              <a:pPr>
                <a:defRPr b="0">
                  <a:solidFill>
                    <a:srgbClr val="FFFFFF"/>
                  </a:solidFill>
                </a:defRPr>
              </a:pPr>
              <a:endParaRPr b="0" dirty="0">
                <a:latin typeface="Arial" panose="020B0604020202020204" pitchFamily="34" charset="0"/>
                <a:cs typeface="Arial" panose="020B0604020202020204" pitchFamily="34" charset="0"/>
              </a:endParaRPr>
            </a:p>
          </p:txBody>
        </p:sp>
        <p:pic>
          <p:nvPicPr>
            <p:cNvPr id="724"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714" name="Rounded Rectangle"/>
          <p:cNvSpPr/>
          <p:nvPr/>
        </p:nvSpPr>
        <p:spPr>
          <a:xfrm>
            <a:off x="3570889" y="2210135"/>
            <a:ext cx="17144600" cy="9816195"/>
          </a:xfrm>
          <a:prstGeom prst="roundRect">
            <a:avLst>
              <a:gd name="adj" fmla="val 219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latin typeface="Arial" panose="020B0604020202020204" pitchFamily="34" charset="0"/>
              <a:cs typeface="Arial" panose="020B0604020202020204" pitchFamily="34" charset="0"/>
            </a:endParaRPr>
          </a:p>
        </p:txBody>
      </p:sp>
      <p:sp>
        <p:nvSpPr>
          <p:cNvPr id="726" name="Household members should stay in another room or be separated from the patient as much as possible.…"/>
          <p:cNvSpPr txBox="1"/>
          <p:nvPr/>
        </p:nvSpPr>
        <p:spPr>
          <a:xfrm>
            <a:off x="3887562" y="3819880"/>
            <a:ext cx="16608875" cy="6504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lvl="0" indent="-342900" algn="just">
              <a:buFont typeface="Apple Color Emoji"/>
              <a:buChar char="▪"/>
              <a:tabLst>
                <a:tab pos="457200" algn="l"/>
              </a:tabLst>
            </a:pPr>
            <a:r>
              <a:rPr lang="gu-IN" sz="3200" dirty="0">
                <a:latin typeface="Calibri"/>
                <a:ea typeface="Calibri"/>
                <a:cs typeface="Shruti"/>
              </a:rPr>
              <a:t>ઘરના સભ્યોએ અલગ રૂમમાં રહેવું જોઇએ અથવા તો દર્દીથી શક્ય એટલા દૂર રહેવાનો પ્રયત્ન કરવો જોઇએ.</a:t>
            </a:r>
            <a:endParaRPr lang="en-IN" sz="3200" dirty="0">
              <a:latin typeface="Calibri"/>
              <a:ea typeface="Calibri"/>
              <a:cs typeface="Mangal"/>
            </a:endParaRPr>
          </a:p>
          <a:p>
            <a:pPr marL="342900" lvl="0" indent="-342900" algn="just">
              <a:buFont typeface="Apple Color Emoji"/>
              <a:buChar char="▪"/>
              <a:tabLst>
                <a:tab pos="457200" algn="l"/>
              </a:tabLst>
            </a:pPr>
            <a:r>
              <a:rPr lang="gu-IN" sz="3200" dirty="0">
                <a:latin typeface="Calibri"/>
                <a:ea typeface="Calibri"/>
                <a:cs typeface="Shruti"/>
              </a:rPr>
              <a:t>ઘરના સભ્યોએ જો અલગ બેડરૂમ કે બાથરૂમ ઉપલબ્ધ હોય તો તેનો જ ઉપયોગ કરવો જોઇએ.</a:t>
            </a:r>
            <a:endParaRPr lang="en-IN" sz="3200" dirty="0">
              <a:latin typeface="Calibri"/>
              <a:ea typeface="Calibri"/>
              <a:cs typeface="Mangal"/>
            </a:endParaRPr>
          </a:p>
          <a:p>
            <a:pPr marL="342900" lvl="0" indent="-342900" algn="just">
              <a:buFont typeface="Apple Color Emoji"/>
              <a:buChar char="▪"/>
              <a:tabLst>
                <a:tab pos="457200" algn="l"/>
              </a:tabLst>
            </a:pPr>
            <a:r>
              <a:rPr lang="gu-IN" sz="3200" dirty="0">
                <a:latin typeface="Calibri"/>
                <a:ea typeface="Calibri"/>
                <a:cs typeface="Shruti"/>
              </a:rPr>
              <a:t>થાળી, વાટકા, ગ્લાસ, કપ, ભોજનના વાસણો, ટુવાલ, પથારી અથવા તો ઘરમાં અન્ય લોકો દ્વારા ઉપયોગમાં લેવાતી ચીજવસ્તુઓ જેવી ઘરગથ્થુ ચીજોનું આદાનપ્રદાન કરવાનું ટાળવું જોઇએ.</a:t>
            </a:r>
            <a:endParaRPr lang="en-IN" sz="3200" dirty="0">
              <a:latin typeface="Calibri"/>
              <a:ea typeface="Calibri"/>
              <a:cs typeface="Mangal"/>
            </a:endParaRPr>
          </a:p>
          <a:p>
            <a:pPr marL="342900" lvl="0" indent="-342900" algn="just">
              <a:buFont typeface="Apple Color Emoji"/>
              <a:buChar char="▪"/>
              <a:tabLst>
                <a:tab pos="457200" algn="l"/>
              </a:tabLst>
            </a:pPr>
            <a:r>
              <a:rPr lang="gu-IN" sz="3200" dirty="0">
                <a:latin typeface="Calibri"/>
                <a:ea typeface="Calibri"/>
                <a:cs typeface="Shruti"/>
              </a:rPr>
              <a:t>સાબુ અને પાણી વડે અથવા તો 70</a:t>
            </a:r>
            <a:r>
              <a:rPr lang="en-IN" sz="3200" dirty="0">
                <a:latin typeface="Calibri"/>
                <a:ea typeface="Calibri"/>
                <a:cs typeface="Mangal"/>
              </a:rPr>
              <a:t>%</a:t>
            </a:r>
            <a:r>
              <a:rPr lang="gu-IN" sz="3200" dirty="0">
                <a:latin typeface="Calibri"/>
                <a:ea typeface="Calibri"/>
                <a:cs typeface="Shruti"/>
              </a:rPr>
              <a:t> આલ્કોહોલ ધરાવતા હેન્ડ સેનિટાઇઝર વડે વારંવાર હાથ ધોતા રહેવું (40 સેકન્ડ સુધી) જોઇએ.</a:t>
            </a:r>
            <a:endParaRPr lang="en-IN" sz="3200" dirty="0">
              <a:latin typeface="Calibri"/>
              <a:ea typeface="Calibri"/>
              <a:cs typeface="Mangal"/>
            </a:endParaRPr>
          </a:p>
          <a:p>
            <a:pPr marL="342900" lvl="0" indent="-342900" algn="just">
              <a:buFont typeface="Apple Color Emoji"/>
              <a:buChar char="▪"/>
              <a:tabLst>
                <a:tab pos="457200" algn="l"/>
              </a:tabLst>
            </a:pPr>
            <a:r>
              <a:rPr lang="gu-IN" sz="3200" dirty="0">
                <a:latin typeface="Calibri"/>
                <a:ea typeface="Calibri"/>
                <a:cs typeface="Shruti"/>
              </a:rPr>
              <a:t>જ્યારે આઇએન (</a:t>
            </a:r>
            <a:r>
              <a:rPr lang="en-IN" sz="3200" dirty="0">
                <a:latin typeface="Calibri"/>
                <a:ea typeface="Calibri"/>
                <a:cs typeface="Shruti"/>
              </a:rPr>
              <a:t>IN</a:t>
            </a:r>
            <a:r>
              <a:rPr lang="gu-IN" sz="3200" dirty="0">
                <a:latin typeface="Calibri"/>
                <a:ea typeface="Calibri"/>
                <a:cs typeface="Shruti"/>
              </a:rPr>
              <a:t>) ક્વૉરેન્ટાઇનમાં રખાયેલી વ્યક્તિ સાથે સંપર્ક કરે ત્યારે પરિવારના સભ્યોએ આ સંપૂર્ણ સમય માટે ત્રણ લેયર ધરાવતું માસ્ક પહેરવું જોઇએ. ડિસ્પોઝેબલ માસ્કનો ઉપયોગ ફરી ક્યારેય કરવો જોઇએ નહીં.</a:t>
            </a:r>
            <a:endParaRPr lang="en-IN" sz="3200" dirty="0">
              <a:latin typeface="Calibri"/>
              <a:ea typeface="Calibri"/>
              <a:cs typeface="Mangal"/>
            </a:endParaRPr>
          </a:p>
          <a:p>
            <a:pPr marL="342900" lvl="0" indent="-342900" algn="just">
              <a:buFont typeface="Apple Color Emoji"/>
              <a:buChar char="▪"/>
              <a:tabLst>
                <a:tab pos="457200" algn="l"/>
              </a:tabLst>
            </a:pPr>
            <a:r>
              <a:rPr lang="gu-IN" sz="3200" dirty="0">
                <a:latin typeface="Calibri"/>
                <a:ea typeface="Calibri"/>
                <a:cs typeface="Shruti"/>
              </a:rPr>
              <a:t>ઉપયોગમાં લીધેલું માસ્ક સંભવિતપણે ચેપગ્રસ્ત હોવાનું માનવું જોઇએ. આવા માસ્કનો નિકાલ હૉમ બ્લીચના દ્રાવણમાં પલાડીને અને ત્યારબાદ તેને કચરાંપેટીમાં ફેંકીને કરવો જોઇએ.</a:t>
            </a:r>
            <a:endParaRPr lang="en-IN" sz="3200" dirty="0">
              <a:latin typeface="Calibri"/>
              <a:ea typeface="Calibri"/>
              <a:cs typeface="Mangal"/>
            </a:endParaRPr>
          </a:p>
          <a:p>
            <a:pPr marL="342900" lvl="0" indent="-342900" algn="just">
              <a:buFont typeface="Apple Color Emoji"/>
              <a:buChar char="▪"/>
              <a:tabLst>
                <a:tab pos="457200" algn="l"/>
              </a:tabLst>
            </a:pPr>
            <a:r>
              <a:rPr lang="gu-IN" sz="3200" dirty="0">
                <a:latin typeface="Calibri"/>
                <a:ea typeface="Calibri"/>
                <a:cs typeface="Shruti"/>
              </a:rPr>
              <a:t>બાળકોને માસ્ક સાથે રમવા દેશો નહીં.</a:t>
            </a:r>
            <a:endParaRPr lang="en-IN" sz="3200" dirty="0">
              <a:latin typeface="Calibri"/>
              <a:ea typeface="Calibri"/>
              <a:cs typeface="Mangal"/>
            </a:endParaRPr>
          </a:p>
        </p:txBody>
      </p:sp>
      <p:pic>
        <p:nvPicPr>
          <p:cNvPr id="727" name="Image" descr="Image"/>
          <p:cNvPicPr>
            <a:picLocks noChangeAspect="1"/>
          </p:cNvPicPr>
          <p:nvPr/>
        </p:nvPicPr>
        <p:blipFill>
          <a:blip r:embed="rId7"/>
          <a:stretch>
            <a:fillRect/>
          </a:stretch>
        </p:blipFill>
        <p:spPr>
          <a:xfrm>
            <a:off x="14151" y="9144000"/>
            <a:ext cx="3145571" cy="2747360"/>
          </a:xfrm>
          <a:prstGeom prst="rect">
            <a:avLst/>
          </a:prstGeom>
          <a:ln w="12700">
            <a:miter lim="400000"/>
          </a:ln>
        </p:spPr>
      </p:pic>
      <p:grpSp>
        <p:nvGrpSpPr>
          <p:cNvPr id="5" name="Group 2">
            <a:extLst>
              <a:ext uri="{FF2B5EF4-FFF2-40B4-BE49-F238E27FC236}">
                <a16:creationId xmlns:a16="http://schemas.microsoft.com/office/drawing/2014/main" xmlns="" id="{D9B61B84-876A-4941-82AC-8481B607D747}"/>
              </a:ext>
            </a:extLst>
          </p:cNvPr>
          <p:cNvGrpSpPr/>
          <p:nvPr/>
        </p:nvGrpSpPr>
        <p:grpSpPr>
          <a:xfrm>
            <a:off x="4720885" y="-68394"/>
            <a:ext cx="19663996" cy="3888817"/>
            <a:chOff x="4720885" y="4758"/>
            <a:chExt cx="19663996" cy="3888817"/>
          </a:xfrm>
        </p:grpSpPr>
        <p:grpSp>
          <p:nvGrpSpPr>
            <p:cNvPr id="6" name="Group 1">
              <a:extLst>
                <a:ext uri="{FF2B5EF4-FFF2-40B4-BE49-F238E27FC236}">
                  <a16:creationId xmlns:a16="http://schemas.microsoft.com/office/drawing/2014/main" xmlns="" id="{B9CA9C52-DCAA-454D-B30C-40C51A48B0F8}"/>
                </a:ext>
              </a:extLst>
            </p:cNvPr>
            <p:cNvGrpSpPr/>
            <p:nvPr/>
          </p:nvGrpSpPr>
          <p:grpSpPr>
            <a:xfrm>
              <a:off x="4720885" y="476490"/>
              <a:ext cx="14844608" cy="1352310"/>
              <a:chOff x="4720885" y="476490"/>
              <a:chExt cx="14844608" cy="1352310"/>
            </a:xfrm>
          </p:grpSpPr>
          <p:sp>
            <p:nvSpPr>
              <p:cNvPr id="721" name="Rounded Rectangle"/>
              <p:cNvSpPr/>
              <p:nvPr/>
            </p:nvSpPr>
            <p:spPr>
              <a:xfrm>
                <a:off x="4720885" y="476490"/>
                <a:ext cx="14844608" cy="1352310"/>
              </a:xfrm>
              <a:prstGeom prst="roundRect">
                <a:avLst>
                  <a:gd name="adj" fmla="val 24368"/>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22" name="HOME QUARANTINE: STAY SAFE FOR FAMILY MEMBERS"/>
              <p:cNvSpPr txBox="1"/>
              <p:nvPr/>
            </p:nvSpPr>
            <p:spPr>
              <a:xfrm>
                <a:off x="12140664" y="841494"/>
                <a:ext cx="102656" cy="664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nSpc>
                    <a:spcPct val="110000"/>
                  </a:lnSpc>
                  <a:defRPr sz="3600" cap="all" spc="96">
                    <a:solidFill>
                      <a:srgbClr val="002135"/>
                    </a:solidFill>
                  </a:defRPr>
                </a:lvl1pPr>
              </a:lstStyle>
              <a:p>
                <a:endParaRPr b="0" dirty="0">
                  <a:latin typeface="Arial" panose="020B0604020202020204" pitchFamily="34" charset="0"/>
                  <a:cs typeface="Arial" panose="020B0604020202020204" pitchFamily="34" charset="0"/>
                </a:endParaRPr>
              </a:p>
            </p:txBody>
          </p:sp>
        </p:grpSp>
        <p:pic>
          <p:nvPicPr>
            <p:cNvPr id="728" name="Image" descr="Image"/>
            <p:cNvPicPr>
              <a:picLocks noChangeAspect="1"/>
            </p:cNvPicPr>
            <p:nvPr/>
          </p:nvPicPr>
          <p:blipFill>
            <a:blip r:embed="rId8"/>
            <a:stretch>
              <a:fillRect/>
            </a:stretch>
          </p:blipFill>
          <p:spPr>
            <a:xfrm>
              <a:off x="20037838" y="4758"/>
              <a:ext cx="4347043" cy="3888817"/>
            </a:xfrm>
            <a:prstGeom prst="rect">
              <a:avLst/>
            </a:prstGeom>
            <a:ln w="12700">
              <a:miter lim="400000"/>
            </a:ln>
          </p:spPr>
        </p:pic>
      </p:grpSp>
      <p:sp>
        <p:nvSpPr>
          <p:cNvPr id="4" name="Rectangle 3"/>
          <p:cNvSpPr/>
          <p:nvPr/>
        </p:nvSpPr>
        <p:spPr>
          <a:xfrm>
            <a:off x="5669280" y="759839"/>
            <a:ext cx="12838176" cy="584775"/>
          </a:xfrm>
          <a:prstGeom prst="rect">
            <a:avLst/>
          </a:prstGeom>
        </p:spPr>
        <p:txBody>
          <a:bodyPr wrap="square">
            <a:spAutoFit/>
          </a:bodyPr>
          <a:lstStyle/>
          <a:p>
            <a:pPr algn="just"/>
            <a:r>
              <a:rPr lang="gu-IN" sz="3200" dirty="0">
                <a:latin typeface="Calibri"/>
                <a:ea typeface="Calibri"/>
                <a:cs typeface="Shruti"/>
              </a:rPr>
              <a:t>હૉમ ક્વોરેન્ટાઇન (ઘરમાં અળગા </a:t>
            </a:r>
            <a:r>
              <a:rPr lang="gu-IN" sz="3200" dirty="0" smtClean="0">
                <a:latin typeface="Calibri"/>
                <a:ea typeface="Calibri"/>
                <a:cs typeface="Shruti"/>
              </a:rPr>
              <a:t>રહેવું)</a:t>
            </a:r>
            <a:r>
              <a:rPr lang="en-IN" sz="3200" dirty="0" smtClean="0">
                <a:latin typeface="Calibri"/>
                <a:ea typeface="Calibri"/>
                <a:cs typeface="Mangal"/>
              </a:rPr>
              <a:t>: </a:t>
            </a:r>
            <a:r>
              <a:rPr lang="gu-IN" sz="3200" dirty="0">
                <a:latin typeface="Calibri"/>
                <a:ea typeface="Calibri"/>
                <a:cs typeface="Shruti"/>
              </a:rPr>
              <a:t>પરિવારના </a:t>
            </a:r>
            <a:r>
              <a:rPr lang="gu-IN" sz="3200" dirty="0" smtClean="0">
                <a:latin typeface="Calibri"/>
                <a:ea typeface="Calibri"/>
                <a:cs typeface="Shruti"/>
              </a:rPr>
              <a:t>સભ્યોની સલામતી માટે </a:t>
            </a:r>
            <a:endParaRPr lang="en-IN" sz="4800" dirty="0">
              <a:latin typeface="Calibri"/>
              <a:ea typeface="Calibri"/>
              <a:cs typeface="Mang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
                                        </p:tgtEl>
                                        <p:attrNameLst>
                                          <p:attrName>style.visibility</p:attrName>
                                        </p:attrNameLst>
                                      </p:cBhvr>
                                      <p:to>
                                        <p:strVal val="visible"/>
                                      </p:to>
                                    </p:set>
                                    <p:animEffect transition="in" filter="fade">
                                      <p:cBhvr>
                                        <p:cTn id="12" dur="500"/>
                                        <p:tgtEl>
                                          <p:spTgt spid="7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6">
                                            <p:bg/>
                                          </p:spTgt>
                                        </p:tgtEl>
                                        <p:attrNameLst>
                                          <p:attrName>style.visibility</p:attrName>
                                        </p:attrNameLst>
                                      </p:cBhvr>
                                      <p:to>
                                        <p:strVal val="visible"/>
                                      </p:to>
                                    </p:set>
                                    <p:animEffect transition="in" filter="fade">
                                      <p:cBhvr>
                                        <p:cTn id="17" dur="500"/>
                                        <p:tgtEl>
                                          <p:spTgt spid="72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6">
                                            <p:txEl>
                                              <p:pRg st="0" end="0"/>
                                            </p:txEl>
                                          </p:spTgt>
                                        </p:tgtEl>
                                        <p:attrNameLst>
                                          <p:attrName>style.visibility</p:attrName>
                                        </p:attrNameLst>
                                      </p:cBhvr>
                                      <p:to>
                                        <p:strVal val="visible"/>
                                      </p:to>
                                    </p:set>
                                    <p:animEffect transition="in" filter="fade">
                                      <p:cBhvr>
                                        <p:cTn id="22" dur="500"/>
                                        <p:tgtEl>
                                          <p:spTgt spid="7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6">
                                            <p:txEl>
                                              <p:pRg st="1" end="1"/>
                                            </p:txEl>
                                          </p:spTgt>
                                        </p:tgtEl>
                                        <p:attrNameLst>
                                          <p:attrName>style.visibility</p:attrName>
                                        </p:attrNameLst>
                                      </p:cBhvr>
                                      <p:to>
                                        <p:strVal val="visible"/>
                                      </p:to>
                                    </p:set>
                                    <p:animEffect transition="in" filter="fade">
                                      <p:cBhvr>
                                        <p:cTn id="27" dur="500"/>
                                        <p:tgtEl>
                                          <p:spTgt spid="7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6">
                                            <p:txEl>
                                              <p:pRg st="2" end="2"/>
                                            </p:txEl>
                                          </p:spTgt>
                                        </p:tgtEl>
                                        <p:attrNameLst>
                                          <p:attrName>style.visibility</p:attrName>
                                        </p:attrNameLst>
                                      </p:cBhvr>
                                      <p:to>
                                        <p:strVal val="visible"/>
                                      </p:to>
                                    </p:set>
                                    <p:animEffect transition="in" filter="fade">
                                      <p:cBhvr>
                                        <p:cTn id="32" dur="500"/>
                                        <p:tgtEl>
                                          <p:spTgt spid="7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6">
                                            <p:txEl>
                                              <p:pRg st="3" end="3"/>
                                            </p:txEl>
                                          </p:spTgt>
                                        </p:tgtEl>
                                        <p:attrNameLst>
                                          <p:attrName>style.visibility</p:attrName>
                                        </p:attrNameLst>
                                      </p:cBhvr>
                                      <p:to>
                                        <p:strVal val="visible"/>
                                      </p:to>
                                    </p:set>
                                    <p:animEffect transition="in" filter="fade">
                                      <p:cBhvr>
                                        <p:cTn id="37" dur="500"/>
                                        <p:tgtEl>
                                          <p:spTgt spid="72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6">
                                            <p:txEl>
                                              <p:pRg st="4" end="4"/>
                                            </p:txEl>
                                          </p:spTgt>
                                        </p:tgtEl>
                                        <p:attrNameLst>
                                          <p:attrName>style.visibility</p:attrName>
                                        </p:attrNameLst>
                                      </p:cBhvr>
                                      <p:to>
                                        <p:strVal val="visible"/>
                                      </p:to>
                                    </p:set>
                                    <p:animEffect transition="in" filter="fade">
                                      <p:cBhvr>
                                        <p:cTn id="42" dur="500"/>
                                        <p:tgtEl>
                                          <p:spTgt spid="726">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27"/>
                                        </p:tgtEl>
                                        <p:attrNameLst>
                                          <p:attrName>style.visibility</p:attrName>
                                        </p:attrNameLst>
                                      </p:cBhvr>
                                      <p:to>
                                        <p:strVal val="visible"/>
                                      </p:to>
                                    </p:set>
                                    <p:animEffect transition="in" filter="fade">
                                      <p:cBhvr>
                                        <p:cTn id="45" dur="500"/>
                                        <p:tgtEl>
                                          <p:spTgt spid="7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26">
                                            <p:txEl>
                                              <p:pRg st="5" end="5"/>
                                            </p:txEl>
                                          </p:spTgt>
                                        </p:tgtEl>
                                        <p:attrNameLst>
                                          <p:attrName>style.visibility</p:attrName>
                                        </p:attrNameLst>
                                      </p:cBhvr>
                                      <p:to>
                                        <p:strVal val="visible"/>
                                      </p:to>
                                    </p:set>
                                    <p:animEffect transition="in" filter="fade">
                                      <p:cBhvr>
                                        <p:cTn id="50" dur="500"/>
                                        <p:tgtEl>
                                          <p:spTgt spid="7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26" grpId="0"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738"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739"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74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4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4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8"/>
            <a:ext cx="2098870" cy="1540535"/>
            <a:chOff x="0" y="2516"/>
            <a:chExt cx="2098868" cy="1540533"/>
          </a:xfrm>
        </p:grpSpPr>
        <p:sp>
          <p:nvSpPr>
            <p:cNvPr id="744" name="2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25</a:t>
              </a:r>
              <a:endParaRPr dirty="0">
                <a:latin typeface="Arial" panose="020B0604020202020204" pitchFamily="34" charset="0"/>
                <a:cs typeface="Arial" panose="020B0604020202020204" pitchFamily="34" charset="0"/>
              </a:endParaRPr>
            </a:p>
          </p:txBody>
        </p:sp>
        <p:pic>
          <p:nvPicPr>
            <p:cNvPr id="74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 name="Group 1">
            <a:extLst>
              <a:ext uri="{FF2B5EF4-FFF2-40B4-BE49-F238E27FC236}">
                <a16:creationId xmlns:a16="http://schemas.microsoft.com/office/drawing/2014/main" xmlns="" id="{E263B65D-E38F-9C45-8E6A-AFFF7B1CC8F6}"/>
              </a:ext>
            </a:extLst>
          </p:cNvPr>
          <p:cNvGrpSpPr/>
          <p:nvPr/>
        </p:nvGrpSpPr>
        <p:grpSpPr>
          <a:xfrm>
            <a:off x="-25400" y="1227391"/>
            <a:ext cx="24434800" cy="4245174"/>
            <a:chOff x="-25400" y="1227391"/>
            <a:chExt cx="24434800" cy="4245174"/>
          </a:xfrm>
        </p:grpSpPr>
        <p:sp>
          <p:nvSpPr>
            <p:cNvPr id="747"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48" name="SESSION 5"/>
            <p:cNvSpPr txBox="1"/>
            <p:nvPr/>
          </p:nvSpPr>
          <p:spPr>
            <a:xfrm>
              <a:off x="12140669" y="2185282"/>
              <a:ext cx="10265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12750">
                <a:defRPr sz="10000">
                  <a:solidFill>
                    <a:srgbClr val="002135"/>
                  </a:solidFill>
                </a:defRPr>
              </a:lvl1pPr>
            </a:lstStyle>
            <a:p>
              <a:endParaRPr b="0" dirty="0">
                <a:latin typeface="Arial" panose="020B0604020202020204" pitchFamily="34" charset="0"/>
                <a:cs typeface="Arial" panose="020B0604020202020204" pitchFamily="34" charset="0"/>
              </a:endParaRPr>
            </a:p>
          </p:txBody>
        </p:sp>
        <p:sp>
          <p:nvSpPr>
            <p:cNvPr id="749" name="STIGMA AND DISCRIMINATION"/>
            <p:cNvSpPr txBox="1"/>
            <p:nvPr/>
          </p:nvSpPr>
          <p:spPr>
            <a:xfrm>
              <a:off x="12140667" y="3951558"/>
              <a:ext cx="10265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2135"/>
                  </a:solidFill>
                </a:defRPr>
              </a:lvl1pPr>
            </a:lstStyle>
            <a:p>
              <a:endParaRPr b="0" dirty="0">
                <a:latin typeface="Arial" panose="020B0604020202020204" pitchFamily="34" charset="0"/>
                <a:cs typeface="Arial" panose="020B0604020202020204" pitchFamily="34" charset="0"/>
              </a:endParaRPr>
            </a:p>
          </p:txBody>
        </p:sp>
        <p:sp>
          <p:nvSpPr>
            <p:cNvPr id="750"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5" name="Group 3">
            <a:extLst>
              <a:ext uri="{FF2B5EF4-FFF2-40B4-BE49-F238E27FC236}">
                <a16:creationId xmlns:a16="http://schemas.microsoft.com/office/drawing/2014/main" xmlns="" id="{3354EB87-A818-D648-9737-7F7CE3BA7FA3}"/>
              </a:ext>
            </a:extLst>
          </p:cNvPr>
          <p:cNvGrpSpPr/>
          <p:nvPr/>
        </p:nvGrpSpPr>
        <p:grpSpPr>
          <a:xfrm>
            <a:off x="6210377" y="5625528"/>
            <a:ext cx="5855086" cy="6249567"/>
            <a:chOff x="6210377" y="5625528"/>
            <a:chExt cx="5855086" cy="6249567"/>
          </a:xfrm>
          <a:solidFill>
            <a:schemeClr val="accent1">
              <a:lumMod val="20000"/>
              <a:lumOff val="80000"/>
            </a:schemeClr>
          </a:solidFill>
        </p:grpSpPr>
        <p:sp>
          <p:nvSpPr>
            <p:cNvPr id="731"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5"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2" name="WHY IS THERE…"/>
            <p:cNvSpPr txBox="1"/>
            <p:nvPr/>
          </p:nvSpPr>
          <p:spPr>
            <a:xfrm>
              <a:off x="9228776" y="10462672"/>
              <a:ext cx="102656" cy="718145"/>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755" name="Image" descr="Image"/>
            <p:cNvPicPr>
              <a:picLocks noChangeAspect="1"/>
            </p:cNvPicPr>
            <p:nvPr/>
          </p:nvPicPr>
          <p:blipFill>
            <a:blip r:embed="rId7"/>
            <a:stretch>
              <a:fillRect/>
            </a:stretch>
          </p:blipFill>
          <p:spPr>
            <a:xfrm>
              <a:off x="7800120" y="5625528"/>
              <a:ext cx="3892969" cy="2778850"/>
            </a:xfrm>
            <a:prstGeom prst="rect">
              <a:avLst/>
            </a:prstGeom>
            <a:grpFill/>
            <a:ln w="12700">
              <a:miter lim="400000"/>
            </a:ln>
          </p:spPr>
        </p:pic>
      </p:grpSp>
      <p:grpSp>
        <p:nvGrpSpPr>
          <p:cNvPr id="6" name="Group 2">
            <a:extLst>
              <a:ext uri="{FF2B5EF4-FFF2-40B4-BE49-F238E27FC236}">
                <a16:creationId xmlns:a16="http://schemas.microsoft.com/office/drawing/2014/main" xmlns="" id="{9682BE3B-E73E-C048-A62C-48D376905964}"/>
              </a:ext>
            </a:extLst>
          </p:cNvPr>
          <p:cNvGrpSpPr/>
          <p:nvPr/>
        </p:nvGrpSpPr>
        <p:grpSpPr>
          <a:xfrm>
            <a:off x="102217" y="5452553"/>
            <a:ext cx="5896490" cy="6438733"/>
            <a:chOff x="102217" y="5452553"/>
            <a:chExt cx="5896490" cy="6438733"/>
          </a:xfrm>
        </p:grpSpPr>
        <p:sp>
          <p:nvSpPr>
            <p:cNvPr id="730"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4"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1" name="WHAT IS…"/>
            <p:cNvSpPr txBox="1"/>
            <p:nvPr/>
          </p:nvSpPr>
          <p:spPr>
            <a:xfrm>
              <a:off x="2978428" y="10462672"/>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endParaRPr b="0" dirty="0">
                <a:latin typeface="Arial" panose="020B0604020202020204" pitchFamily="34" charset="0"/>
                <a:cs typeface="Arial" panose="020B0604020202020204" pitchFamily="34" charset="0"/>
              </a:endParaRPr>
            </a:p>
          </p:txBody>
        </p:sp>
        <p:pic>
          <p:nvPicPr>
            <p:cNvPr id="756" name="Image" descr="Image"/>
            <p:cNvPicPr>
              <a:picLocks noChangeAspect="1"/>
            </p:cNvPicPr>
            <p:nvPr/>
          </p:nvPicPr>
          <p:blipFill>
            <a:blip r:embed="rId8"/>
            <a:stretch>
              <a:fillRect/>
            </a:stretch>
          </p:blipFill>
          <p:spPr>
            <a:xfrm>
              <a:off x="508149" y="5452553"/>
              <a:ext cx="5490558" cy="2810894"/>
            </a:xfrm>
            <a:prstGeom prst="rect">
              <a:avLst/>
            </a:prstGeom>
            <a:ln w="12700">
              <a:miter lim="400000"/>
            </a:ln>
          </p:spPr>
        </p:pic>
      </p:grpSp>
      <p:grpSp>
        <p:nvGrpSpPr>
          <p:cNvPr id="7" name="Group 4">
            <a:extLst>
              <a:ext uri="{FF2B5EF4-FFF2-40B4-BE49-F238E27FC236}">
                <a16:creationId xmlns:a16="http://schemas.microsoft.com/office/drawing/2014/main" xmlns="" id="{66571D0B-935E-0145-AC5E-71BD24EF6DB0}"/>
              </a:ext>
            </a:extLst>
          </p:cNvPr>
          <p:cNvGrpSpPr/>
          <p:nvPr/>
        </p:nvGrpSpPr>
        <p:grpSpPr>
          <a:xfrm>
            <a:off x="12318536" y="5192707"/>
            <a:ext cx="5855086" cy="6698579"/>
            <a:chOff x="12318536" y="5192707"/>
            <a:chExt cx="5855086" cy="6698579"/>
          </a:xfrm>
        </p:grpSpPr>
        <p:sp>
          <p:nvSpPr>
            <p:cNvPr id="732"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6"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4" name="WHAT DOES…"/>
            <p:cNvSpPr txBox="1"/>
            <p:nvPr/>
          </p:nvSpPr>
          <p:spPr>
            <a:xfrm>
              <a:off x="15052562" y="10478863"/>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endParaRPr b="0" dirty="0">
                <a:latin typeface="Arial" panose="020B0604020202020204" pitchFamily="34" charset="0"/>
                <a:cs typeface="Arial" panose="020B0604020202020204" pitchFamily="34" charset="0"/>
              </a:endParaRPr>
            </a:p>
          </p:txBody>
        </p:sp>
        <p:pic>
          <p:nvPicPr>
            <p:cNvPr id="757" name="Image" descr="Image"/>
            <p:cNvPicPr>
              <a:picLocks noChangeAspect="1"/>
            </p:cNvPicPr>
            <p:nvPr/>
          </p:nvPicPr>
          <p:blipFill>
            <a:blip r:embed="rId9"/>
            <a:stretch>
              <a:fillRect/>
            </a:stretch>
          </p:blipFill>
          <p:spPr>
            <a:xfrm>
              <a:off x="14425648" y="5192707"/>
              <a:ext cx="1640864" cy="3330586"/>
            </a:xfrm>
            <a:prstGeom prst="rect">
              <a:avLst/>
            </a:prstGeom>
            <a:ln w="12700">
              <a:miter lim="400000"/>
            </a:ln>
          </p:spPr>
        </p:pic>
      </p:grpSp>
      <p:grpSp>
        <p:nvGrpSpPr>
          <p:cNvPr id="14" name="Group 5">
            <a:extLst>
              <a:ext uri="{FF2B5EF4-FFF2-40B4-BE49-F238E27FC236}">
                <a16:creationId xmlns:a16="http://schemas.microsoft.com/office/drawing/2014/main" xmlns="" id="{3B5602CE-2565-0843-A788-7FA3D24337B4}"/>
              </a:ext>
            </a:extLst>
          </p:cNvPr>
          <p:cNvGrpSpPr/>
          <p:nvPr/>
        </p:nvGrpSpPr>
        <p:grpSpPr>
          <a:xfrm>
            <a:off x="18426696" y="5623101"/>
            <a:ext cx="5855087" cy="6251994"/>
            <a:chOff x="18426696" y="5623101"/>
            <a:chExt cx="5855087" cy="6251994"/>
          </a:xfrm>
          <a:solidFill>
            <a:schemeClr val="accent1">
              <a:lumMod val="20000"/>
              <a:lumOff val="80000"/>
            </a:schemeClr>
          </a:solidFill>
        </p:grpSpPr>
        <p:sp>
          <p:nvSpPr>
            <p:cNvPr id="733"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7"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3" name="WHAT CAN…"/>
            <p:cNvSpPr txBox="1"/>
            <p:nvPr/>
          </p:nvSpPr>
          <p:spPr>
            <a:xfrm>
              <a:off x="21302909" y="10462672"/>
              <a:ext cx="102657" cy="718145"/>
            </a:xfrm>
            <a:prstGeom prst="rect">
              <a:avLst/>
            </a:prstGeom>
            <a:gr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spc="-360">
                  <a:solidFill>
                    <a:srgbClr val="FFFFFF"/>
                  </a:solidFill>
                </a:defRPr>
              </a:pPr>
              <a:endParaRPr b="0" dirty="0" smtClean="0">
                <a:solidFill>
                  <a:sysClr val="windowText" lastClr="000000"/>
                </a:solidFill>
                <a:latin typeface="Arial" panose="020B0604020202020204" pitchFamily="34" charset="0"/>
                <a:cs typeface="Arial" panose="020B0604020202020204" pitchFamily="34" charset="0"/>
              </a:endParaRPr>
            </a:p>
          </p:txBody>
        </p:sp>
        <p:pic>
          <p:nvPicPr>
            <p:cNvPr id="758" name="Image" descr="Image"/>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20120030" y="5623101"/>
              <a:ext cx="2528482" cy="2964388"/>
            </a:xfrm>
            <a:prstGeom prst="rect">
              <a:avLst/>
            </a:prstGeom>
            <a:grpFill/>
            <a:ln w="12700">
              <a:miter lim="400000"/>
            </a:ln>
          </p:spPr>
        </p:pic>
      </p:grpSp>
      <p:sp>
        <p:nvSpPr>
          <p:cNvPr id="8" name="Rectangle 7"/>
          <p:cNvSpPr/>
          <p:nvPr/>
        </p:nvSpPr>
        <p:spPr>
          <a:xfrm>
            <a:off x="11167520" y="2798285"/>
            <a:ext cx="2048959" cy="1015663"/>
          </a:xfrm>
          <a:prstGeom prst="rect">
            <a:avLst/>
          </a:prstGeom>
        </p:spPr>
        <p:txBody>
          <a:bodyPr wrap="none">
            <a:spAutoFit/>
          </a:bodyPr>
          <a:lstStyle/>
          <a:p>
            <a:pPr algn="just"/>
            <a:r>
              <a:rPr lang="gu-IN" sz="6000" dirty="0">
                <a:latin typeface="Calibri"/>
                <a:ea typeface="Calibri"/>
                <a:cs typeface="Shruti"/>
              </a:rPr>
              <a:t>સત્ર 5</a:t>
            </a:r>
            <a:endParaRPr lang="en-IN" sz="6000" dirty="0">
              <a:latin typeface="Calibri"/>
              <a:ea typeface="Calibri"/>
              <a:cs typeface="Mangal"/>
            </a:endParaRPr>
          </a:p>
        </p:txBody>
      </p:sp>
      <p:sp>
        <p:nvSpPr>
          <p:cNvPr id="9" name="Rectangle 8"/>
          <p:cNvSpPr/>
          <p:nvPr/>
        </p:nvSpPr>
        <p:spPr>
          <a:xfrm>
            <a:off x="10395675" y="3968717"/>
            <a:ext cx="3592650" cy="584775"/>
          </a:xfrm>
          <a:prstGeom prst="rect">
            <a:avLst/>
          </a:prstGeom>
        </p:spPr>
        <p:txBody>
          <a:bodyPr wrap="none">
            <a:spAutoFit/>
          </a:bodyPr>
          <a:lstStyle/>
          <a:p>
            <a:pPr algn="just"/>
            <a:r>
              <a:rPr lang="gu-IN" sz="3200" dirty="0">
                <a:latin typeface="Calibri"/>
                <a:ea typeface="Calibri"/>
                <a:cs typeface="Shruti"/>
              </a:rPr>
              <a:t>લાંછન અને ભેદભાવ</a:t>
            </a:r>
            <a:endParaRPr lang="en-IN" sz="4800" dirty="0">
              <a:latin typeface="Calibri"/>
              <a:ea typeface="Calibri"/>
              <a:cs typeface="Mangal"/>
            </a:endParaRPr>
          </a:p>
        </p:txBody>
      </p:sp>
      <p:sp>
        <p:nvSpPr>
          <p:cNvPr id="10" name="Rectangle 9"/>
          <p:cNvSpPr/>
          <p:nvPr/>
        </p:nvSpPr>
        <p:spPr>
          <a:xfrm>
            <a:off x="1787664" y="10552397"/>
            <a:ext cx="2374368" cy="584775"/>
          </a:xfrm>
          <a:prstGeom prst="rect">
            <a:avLst/>
          </a:prstGeom>
        </p:spPr>
        <p:txBody>
          <a:bodyPr wrap="none">
            <a:spAutoFit/>
          </a:bodyPr>
          <a:lstStyle/>
          <a:p>
            <a:pPr algn="just"/>
            <a:r>
              <a:rPr lang="gu-IN" sz="3200" dirty="0">
                <a:latin typeface="Calibri"/>
                <a:ea typeface="Calibri"/>
                <a:cs typeface="Shruti"/>
              </a:rPr>
              <a:t>લાંછન શું છે</a:t>
            </a:r>
            <a:r>
              <a:rPr lang="en-IN" sz="3200" dirty="0">
                <a:latin typeface="Calibri"/>
                <a:ea typeface="Calibri"/>
                <a:cs typeface="Mangal"/>
              </a:rPr>
              <a:t>?</a:t>
            </a:r>
            <a:endParaRPr lang="en-IN" sz="4800" dirty="0">
              <a:latin typeface="Calibri"/>
              <a:ea typeface="Calibri"/>
              <a:cs typeface="Mangal"/>
            </a:endParaRPr>
          </a:p>
        </p:txBody>
      </p:sp>
      <p:sp>
        <p:nvSpPr>
          <p:cNvPr id="11" name="Rectangle 10"/>
          <p:cNvSpPr/>
          <p:nvPr/>
        </p:nvSpPr>
        <p:spPr>
          <a:xfrm>
            <a:off x="6332863" y="10189596"/>
            <a:ext cx="5360226" cy="1077218"/>
          </a:xfrm>
          <a:prstGeom prst="rect">
            <a:avLst/>
          </a:prstGeom>
        </p:spPr>
        <p:txBody>
          <a:bodyPr wrap="square">
            <a:spAutoFit/>
          </a:bodyPr>
          <a:lstStyle/>
          <a:p>
            <a:r>
              <a:rPr lang="gu-IN" sz="3200" dirty="0">
                <a:latin typeface="Calibri"/>
                <a:ea typeface="Calibri"/>
                <a:cs typeface="Shruti"/>
              </a:rPr>
              <a:t>તેની સાથે લાંછન શા માટે સંકળાયેલ છે</a:t>
            </a:r>
            <a:r>
              <a:rPr lang="en-IN" sz="3200" dirty="0">
                <a:latin typeface="Calibri"/>
                <a:ea typeface="Calibri"/>
                <a:cs typeface="Mangal"/>
              </a:rPr>
              <a:t>?</a:t>
            </a:r>
            <a:endParaRPr lang="en-IN" sz="4800" dirty="0">
              <a:latin typeface="Calibri"/>
              <a:ea typeface="Calibri"/>
              <a:cs typeface="Mangal"/>
            </a:endParaRPr>
          </a:p>
        </p:txBody>
      </p:sp>
      <p:sp>
        <p:nvSpPr>
          <p:cNvPr id="12" name="Rectangle 11"/>
          <p:cNvSpPr/>
          <p:nvPr/>
        </p:nvSpPr>
        <p:spPr>
          <a:xfrm>
            <a:off x="13052665" y="10515821"/>
            <a:ext cx="4277133" cy="584775"/>
          </a:xfrm>
          <a:prstGeom prst="rect">
            <a:avLst/>
          </a:prstGeom>
        </p:spPr>
        <p:txBody>
          <a:bodyPr wrap="none">
            <a:spAutoFit/>
          </a:bodyPr>
          <a:lstStyle/>
          <a:p>
            <a:pPr algn="just"/>
            <a:r>
              <a:rPr lang="gu-IN" sz="3200" dirty="0">
                <a:latin typeface="Calibri"/>
                <a:ea typeface="Calibri"/>
                <a:cs typeface="Shruti"/>
              </a:rPr>
              <a:t>લાંછનથી શું થઈ શકે છે</a:t>
            </a:r>
            <a:r>
              <a:rPr lang="en-IN" sz="3200" dirty="0">
                <a:latin typeface="Calibri"/>
                <a:ea typeface="Calibri"/>
                <a:cs typeface="Mangal"/>
              </a:rPr>
              <a:t>?</a:t>
            </a:r>
            <a:endParaRPr lang="en-IN" sz="4800" dirty="0">
              <a:latin typeface="Calibri"/>
              <a:ea typeface="Calibri"/>
              <a:cs typeface="Mangal"/>
            </a:endParaRPr>
          </a:p>
        </p:txBody>
      </p:sp>
      <p:sp>
        <p:nvSpPr>
          <p:cNvPr id="13" name="Rectangle 12"/>
          <p:cNvSpPr/>
          <p:nvPr/>
        </p:nvSpPr>
        <p:spPr>
          <a:xfrm>
            <a:off x="18426697" y="10265587"/>
            <a:ext cx="5925040" cy="1138773"/>
          </a:xfrm>
          <a:prstGeom prst="rect">
            <a:avLst/>
          </a:prstGeom>
        </p:spPr>
        <p:txBody>
          <a:bodyPr wrap="square">
            <a:spAutoFit/>
          </a:bodyPr>
          <a:lstStyle/>
          <a:p>
            <a:r>
              <a:rPr lang="gu-IN" sz="3200" dirty="0">
                <a:latin typeface="Calibri"/>
                <a:ea typeface="Calibri"/>
                <a:cs typeface="Shruti"/>
              </a:rPr>
              <a:t>એફએલડબ્લ્યુ (</a:t>
            </a:r>
            <a:r>
              <a:rPr lang="en-IN" sz="3600" dirty="0">
                <a:latin typeface="Calibri"/>
                <a:ea typeface="Calibri"/>
                <a:cs typeface="Mangal"/>
              </a:rPr>
              <a:t>FLW</a:t>
            </a:r>
            <a:r>
              <a:rPr lang="gu-IN" sz="3200" dirty="0">
                <a:latin typeface="Calibri"/>
                <a:ea typeface="Calibri"/>
                <a:cs typeface="Shruti"/>
              </a:rPr>
              <a:t>) આ માટે શું કરી શકે છે</a:t>
            </a:r>
            <a:r>
              <a:rPr lang="en-IN" sz="3200" dirty="0">
                <a:latin typeface="Calibri"/>
                <a:ea typeface="Calibri"/>
                <a:cs typeface="Mangal"/>
              </a:rPr>
              <a:t>?</a:t>
            </a:r>
            <a:endParaRPr lang="en-IN"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762"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763"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76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6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6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5" name="Group"/>
          <p:cNvGrpSpPr/>
          <p:nvPr/>
        </p:nvGrpSpPr>
        <p:grpSpPr>
          <a:xfrm>
            <a:off x="23097931" y="13055998"/>
            <a:ext cx="2098870" cy="1540535"/>
            <a:chOff x="0" y="2516"/>
            <a:chExt cx="2098868" cy="1540533"/>
          </a:xfrm>
        </p:grpSpPr>
        <p:sp>
          <p:nvSpPr>
            <p:cNvPr id="768" name="2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26</a:t>
              </a:r>
              <a:endParaRPr dirty="0">
                <a:latin typeface="Arial" panose="020B0604020202020204" pitchFamily="34" charset="0"/>
                <a:cs typeface="Arial" panose="020B0604020202020204" pitchFamily="34" charset="0"/>
              </a:endParaRPr>
            </a:p>
          </p:txBody>
        </p:sp>
        <p:pic>
          <p:nvPicPr>
            <p:cNvPr id="76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760" name="Rounded Rectangle"/>
          <p:cNvSpPr/>
          <p:nvPr/>
        </p:nvSpPr>
        <p:spPr>
          <a:xfrm>
            <a:off x="5461888" y="3299107"/>
            <a:ext cx="14142218" cy="9395656"/>
          </a:xfrm>
          <a:prstGeom prst="roundRect">
            <a:avLst>
              <a:gd name="adj" fmla="val 2170"/>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72" name="Falling ill and dying…"/>
          <p:cNvSpPr txBox="1"/>
          <p:nvPr/>
        </p:nvSpPr>
        <p:spPr>
          <a:xfrm>
            <a:off x="5518981" y="4486206"/>
            <a:ext cx="14028032" cy="6996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lvl="0" indent="-342900" algn="just">
              <a:buFont typeface="Apple Color Emoji"/>
              <a:buChar char="▪"/>
            </a:pPr>
            <a:r>
              <a:rPr lang="gu-IN" sz="3200" b="0" dirty="0">
                <a:latin typeface="Calibri"/>
                <a:ea typeface="Calibri"/>
                <a:cs typeface="Shruti"/>
              </a:rPr>
              <a:t>તેઓ બીમાર પડી રહ્યાં છે અને મૃત્યુ પામી રહ્યાં છે</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સારવાર લેતી વખતે ચેપગ્રસ્ત થઈ જવાની બીકે તેઓ સ્વાસ્થ્ય સુવિધાની મુલાકાત લેવાનું ટાળે છે</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આજીવિકા ગુમાવી દેવાનો, અળગા રહેવાના સમયગાળા દરમિયાન કામ નહીં કરી શકવાનો અને કામેથી હાંકી કાઢવાનો ભય</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બીમારી સાથે સંકળાયેલા હોવાને કારણે સમાજિક બહિષ્કાર થવાનો/સૌ કોઈથી અળગા પાડી દેવાનો ભય</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પ્રિયજનોની સુરક્ષા કરવામાં શક્તિહિનતાનો અનુભવ કરવો તથા વાઇરસને કારણે પ્રિયજનોને ગુમાવી દેવાનો અને ક્વૉરેન્ટાઇન દરમિયાન તેમનાથી અલગ થઈ જવાનો ડર</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અલગ પાડી દેવાને કારણે અને પોતાના નિર્ભર લોકોની કાળજી નહીં લઈ શકવાને કારણે નિઃસહાયતા, કંટાળો, એકલતા અને હતાશાની લાગણીઓ </a:t>
            </a:r>
            <a:r>
              <a:rPr lang="gu-IN" sz="3200" b="0" dirty="0" smtClean="0">
                <a:latin typeface="Calibri"/>
                <a:ea typeface="Calibri"/>
                <a:cs typeface="Shruti"/>
              </a:rPr>
              <a:t>અનુભવવી</a:t>
            </a:r>
          </a:p>
          <a:p>
            <a:pPr marL="342900" lvl="0" indent="-342900" algn="just">
              <a:buFont typeface="Apple Color Emoji"/>
              <a:buChar char="▪"/>
            </a:pPr>
            <a:r>
              <a:rPr lang="gu-IN" sz="3200" b="0" dirty="0" smtClean="0">
                <a:solidFill>
                  <a:schemeClr val="tx1"/>
                </a:solidFill>
                <a:latin typeface="Calibri"/>
                <a:ea typeface="Calibri"/>
                <a:cs typeface="Shruti"/>
              </a:rPr>
              <a:t>ઉપરોક્ત </a:t>
            </a:r>
            <a:r>
              <a:rPr lang="gu-IN" sz="3200" b="0" dirty="0">
                <a:solidFill>
                  <a:schemeClr val="tx1"/>
                </a:solidFill>
                <a:latin typeface="Calibri"/>
                <a:ea typeface="Calibri"/>
                <a:cs typeface="Shruti"/>
              </a:rPr>
              <a:t>ભયને કારણે અને સામાજિક બહિષ્કાર થવાને કે રોગને ફેલાવવા માટે દોષિત ઠેરવવાને કારણે તણાવ અનુભવાય છે</a:t>
            </a:r>
            <a:endParaRPr sz="3200" b="0" dirty="0">
              <a:solidFill>
                <a:schemeClr val="tx1"/>
              </a:solidFill>
              <a:latin typeface="Arial" panose="020B0604020202020204" pitchFamily="34" charset="0"/>
              <a:cs typeface="Arial" panose="020B0604020202020204" pitchFamily="34" charset="0"/>
            </a:endParaRPr>
          </a:p>
        </p:txBody>
      </p:sp>
      <p:pic>
        <p:nvPicPr>
          <p:cNvPr id="774" name="Image" descr="Image"/>
          <p:cNvPicPr>
            <a:picLocks noChangeAspect="1"/>
          </p:cNvPicPr>
          <p:nvPr/>
        </p:nvPicPr>
        <p:blipFill>
          <a:blip r:embed="rId6"/>
          <a:stretch>
            <a:fillRect/>
          </a:stretch>
        </p:blipFill>
        <p:spPr>
          <a:xfrm>
            <a:off x="19604106" y="6220281"/>
            <a:ext cx="4479884" cy="5279516"/>
          </a:xfrm>
          <a:prstGeom prst="rect">
            <a:avLst/>
          </a:prstGeom>
          <a:ln w="12700">
            <a:miter lim="400000"/>
          </a:ln>
        </p:spPr>
      </p:pic>
      <p:grpSp>
        <p:nvGrpSpPr>
          <p:cNvPr id="6" name="Group 5">
            <a:extLst>
              <a:ext uri="{FF2B5EF4-FFF2-40B4-BE49-F238E27FC236}">
                <a16:creationId xmlns:a16="http://schemas.microsoft.com/office/drawing/2014/main" xmlns="" id="{02312498-3EB7-6048-9EC2-0159380F1962}"/>
              </a:ext>
            </a:extLst>
          </p:cNvPr>
          <p:cNvGrpSpPr/>
          <p:nvPr/>
        </p:nvGrpSpPr>
        <p:grpSpPr>
          <a:xfrm>
            <a:off x="300010" y="476491"/>
            <a:ext cx="17646398" cy="11023306"/>
            <a:chOff x="300010" y="476491"/>
            <a:chExt cx="17646398" cy="11023306"/>
          </a:xfrm>
        </p:grpSpPr>
        <p:grpSp>
          <p:nvGrpSpPr>
            <p:cNvPr id="7" name="Group 1">
              <a:extLst>
                <a:ext uri="{FF2B5EF4-FFF2-40B4-BE49-F238E27FC236}">
                  <a16:creationId xmlns:a16="http://schemas.microsoft.com/office/drawing/2014/main" xmlns="" id="{6979F90C-5457-C64C-AB0E-444B2DBDF6FE}"/>
                </a:ext>
              </a:extLst>
            </p:cNvPr>
            <p:cNvGrpSpPr/>
            <p:nvPr/>
          </p:nvGrpSpPr>
          <p:grpSpPr>
            <a:xfrm>
              <a:off x="6513792" y="476491"/>
              <a:ext cx="11432616" cy="2325977"/>
              <a:chOff x="6513792" y="476491"/>
              <a:chExt cx="11432616" cy="2325977"/>
            </a:xfrm>
          </p:grpSpPr>
          <p:sp>
            <p:nvSpPr>
              <p:cNvPr id="761" name="Rounded Rectangle"/>
              <p:cNvSpPr/>
              <p:nvPr/>
            </p:nvSpPr>
            <p:spPr>
              <a:xfrm>
                <a:off x="7258704" y="476491"/>
                <a:ext cx="9997430"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71" name="In any epidemic,…"/>
              <p:cNvSpPr txBox="1"/>
              <p:nvPr/>
            </p:nvSpPr>
            <p:spPr>
              <a:xfrm>
                <a:off x="6513792" y="2196853"/>
                <a:ext cx="11432616" cy="605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120000"/>
                  </a:lnSpc>
                  <a:defRPr b="0" cap="all">
                    <a:solidFill>
                      <a:srgbClr val="FFFFFF"/>
                    </a:solidFill>
                  </a:defRPr>
                </a:pPr>
                <a:r>
                  <a:rPr b="0" dirty="0" smtClean="0">
                    <a:latin typeface="Arial" panose="020B0604020202020204" pitchFamily="34" charset="0"/>
                    <a:cs typeface="Arial" panose="020B0604020202020204" pitchFamily="34" charset="0"/>
                  </a:rPr>
                  <a:t>: </a:t>
                </a:r>
                <a:endParaRPr b="0" dirty="0">
                  <a:latin typeface="Arial" panose="020B0604020202020204" pitchFamily="34" charset="0"/>
                  <a:cs typeface="Arial" panose="020B0604020202020204" pitchFamily="34" charset="0"/>
                </a:endParaRPr>
              </a:p>
            </p:txBody>
          </p:sp>
          <p:sp>
            <p:nvSpPr>
              <p:cNvPr id="773" name="WHAT IS STIGMA"/>
              <p:cNvSpPr txBox="1"/>
              <p:nvPr/>
            </p:nvSpPr>
            <p:spPr>
              <a:xfrm>
                <a:off x="7676351" y="498448"/>
                <a:ext cx="916213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endParaRPr b="0" dirty="0">
                  <a:latin typeface="Arial" panose="020B0604020202020204" pitchFamily="34" charset="0"/>
                  <a:cs typeface="Arial" panose="020B0604020202020204" pitchFamily="34" charset="0"/>
                </a:endParaRPr>
              </a:p>
            </p:txBody>
          </p:sp>
        </p:grpSp>
        <p:pic>
          <p:nvPicPr>
            <p:cNvPr id="775" name="Image" descr="Image"/>
            <p:cNvPicPr>
              <a:picLocks noChangeAspect="1"/>
            </p:cNvPicPr>
            <p:nvPr/>
          </p:nvPicPr>
          <p:blipFill>
            <a:blip r:embed="rId7"/>
            <a:stretch>
              <a:fillRect/>
            </a:stretch>
          </p:blipFill>
          <p:spPr>
            <a:xfrm>
              <a:off x="300010" y="5527254"/>
              <a:ext cx="4476481" cy="5972543"/>
            </a:xfrm>
            <a:prstGeom prst="rect">
              <a:avLst/>
            </a:prstGeom>
            <a:ln w="12700">
              <a:miter lim="400000"/>
            </a:ln>
          </p:spPr>
        </p:pic>
      </p:grpSp>
      <p:sp>
        <p:nvSpPr>
          <p:cNvPr id="3" name="Rectangle 2"/>
          <p:cNvSpPr/>
          <p:nvPr/>
        </p:nvSpPr>
        <p:spPr>
          <a:xfrm>
            <a:off x="9656064" y="750029"/>
            <a:ext cx="3759696" cy="769441"/>
          </a:xfrm>
          <a:prstGeom prst="rect">
            <a:avLst/>
          </a:prstGeom>
        </p:spPr>
        <p:txBody>
          <a:bodyPr wrap="square">
            <a:spAutoFit/>
          </a:bodyPr>
          <a:lstStyle/>
          <a:p>
            <a:r>
              <a:rPr lang="gu-IN" sz="4400" dirty="0">
                <a:latin typeface="Calibri"/>
                <a:ea typeface="Calibri"/>
                <a:cs typeface="Shruti"/>
              </a:rPr>
              <a:t>લાંછન શું છે</a:t>
            </a:r>
            <a:r>
              <a:rPr lang="en-IN" sz="4400" dirty="0">
                <a:latin typeface="Calibri"/>
                <a:ea typeface="Calibri"/>
                <a:cs typeface="Mangal"/>
              </a:rPr>
              <a:t>?</a:t>
            </a:r>
          </a:p>
        </p:txBody>
      </p:sp>
      <p:sp>
        <p:nvSpPr>
          <p:cNvPr id="4" name="Rectangle 3"/>
          <p:cNvSpPr/>
          <p:nvPr/>
        </p:nvSpPr>
        <p:spPr>
          <a:xfrm>
            <a:off x="6096000" y="2039999"/>
            <a:ext cx="12192000" cy="1077218"/>
          </a:xfrm>
          <a:prstGeom prst="rect">
            <a:avLst/>
          </a:prstGeom>
        </p:spPr>
        <p:txBody>
          <a:bodyPr>
            <a:spAutoFit/>
          </a:bodyPr>
          <a:lstStyle/>
          <a:p>
            <a:r>
              <a:rPr lang="gu-IN" sz="3200" dirty="0">
                <a:solidFill>
                  <a:schemeClr val="bg1"/>
                </a:solidFill>
                <a:latin typeface="Calibri"/>
                <a:ea typeface="Calibri"/>
                <a:cs typeface="Shruti"/>
              </a:rPr>
              <a:t>કોઇપણ રોગચાળામાં વ્યક્તિ તણાવ અનુભવે અને ચિંતાતુર થઈ જાય તે સ્વાભાવિક છે, કારણ કે તેમને ડર હોય છે કેઃ</a:t>
            </a:r>
            <a:endParaRPr lang="en-IN"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0"/>
                                        </p:tgtEl>
                                        <p:attrNameLst>
                                          <p:attrName>style.visibility</p:attrName>
                                        </p:attrNameLst>
                                      </p:cBhvr>
                                      <p:to>
                                        <p:strVal val="visible"/>
                                      </p:to>
                                    </p:set>
                                    <p:animEffect transition="in" filter="fade">
                                      <p:cBhvr>
                                        <p:cTn id="12" dur="500"/>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2">
                                            <p:bg/>
                                          </p:spTgt>
                                        </p:tgtEl>
                                        <p:attrNameLst>
                                          <p:attrName>style.visibility</p:attrName>
                                        </p:attrNameLst>
                                      </p:cBhvr>
                                      <p:to>
                                        <p:strVal val="visible"/>
                                      </p:to>
                                    </p:set>
                                    <p:animEffect transition="in" filter="fade">
                                      <p:cBhvr>
                                        <p:cTn id="17" dur="500"/>
                                        <p:tgtEl>
                                          <p:spTgt spid="77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2">
                                            <p:txEl>
                                              <p:pRg st="0" end="0"/>
                                            </p:txEl>
                                          </p:spTgt>
                                        </p:tgtEl>
                                        <p:attrNameLst>
                                          <p:attrName>style.visibility</p:attrName>
                                        </p:attrNameLst>
                                      </p:cBhvr>
                                      <p:to>
                                        <p:strVal val="visible"/>
                                      </p:to>
                                    </p:set>
                                    <p:animEffect transition="in" filter="fade">
                                      <p:cBhvr>
                                        <p:cTn id="22" dur="500"/>
                                        <p:tgtEl>
                                          <p:spTgt spid="7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2">
                                            <p:txEl>
                                              <p:pRg st="1" end="1"/>
                                            </p:txEl>
                                          </p:spTgt>
                                        </p:tgtEl>
                                        <p:attrNameLst>
                                          <p:attrName>style.visibility</p:attrName>
                                        </p:attrNameLst>
                                      </p:cBhvr>
                                      <p:to>
                                        <p:strVal val="visible"/>
                                      </p:to>
                                    </p:set>
                                    <p:animEffect transition="in" filter="fade">
                                      <p:cBhvr>
                                        <p:cTn id="27" dur="500"/>
                                        <p:tgtEl>
                                          <p:spTgt spid="7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2">
                                            <p:txEl>
                                              <p:pRg st="2" end="2"/>
                                            </p:txEl>
                                          </p:spTgt>
                                        </p:tgtEl>
                                        <p:attrNameLst>
                                          <p:attrName>style.visibility</p:attrName>
                                        </p:attrNameLst>
                                      </p:cBhvr>
                                      <p:to>
                                        <p:strVal val="visible"/>
                                      </p:to>
                                    </p:set>
                                    <p:animEffect transition="in" filter="fade">
                                      <p:cBhvr>
                                        <p:cTn id="32" dur="500"/>
                                        <p:tgtEl>
                                          <p:spTgt spid="77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2">
                                            <p:txEl>
                                              <p:pRg st="3" end="3"/>
                                            </p:txEl>
                                          </p:spTgt>
                                        </p:tgtEl>
                                        <p:attrNameLst>
                                          <p:attrName>style.visibility</p:attrName>
                                        </p:attrNameLst>
                                      </p:cBhvr>
                                      <p:to>
                                        <p:strVal val="visible"/>
                                      </p:to>
                                    </p:set>
                                    <p:animEffect transition="in" filter="fade">
                                      <p:cBhvr>
                                        <p:cTn id="37" dur="500"/>
                                        <p:tgtEl>
                                          <p:spTgt spid="77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2">
                                            <p:txEl>
                                              <p:pRg st="4" end="4"/>
                                            </p:txEl>
                                          </p:spTgt>
                                        </p:tgtEl>
                                        <p:attrNameLst>
                                          <p:attrName>style.visibility</p:attrName>
                                        </p:attrNameLst>
                                      </p:cBhvr>
                                      <p:to>
                                        <p:strVal val="visible"/>
                                      </p:to>
                                    </p:set>
                                    <p:animEffect transition="in" filter="fade">
                                      <p:cBhvr>
                                        <p:cTn id="42" dur="500"/>
                                        <p:tgtEl>
                                          <p:spTgt spid="77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2">
                                            <p:txEl>
                                              <p:pRg st="5" end="5"/>
                                            </p:txEl>
                                          </p:spTgt>
                                        </p:tgtEl>
                                        <p:attrNameLst>
                                          <p:attrName>style.visibility</p:attrName>
                                        </p:attrNameLst>
                                      </p:cBhvr>
                                      <p:to>
                                        <p:strVal val="visible"/>
                                      </p:to>
                                    </p:set>
                                    <p:animEffect transition="in" filter="fade">
                                      <p:cBhvr>
                                        <p:cTn id="47" dur="500"/>
                                        <p:tgtEl>
                                          <p:spTgt spid="77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2">
                                            <p:txEl>
                                              <p:pRg st="6" end="6"/>
                                            </p:txEl>
                                          </p:spTgt>
                                        </p:tgtEl>
                                        <p:attrNameLst>
                                          <p:attrName>style.visibility</p:attrName>
                                        </p:attrNameLst>
                                      </p:cBhvr>
                                      <p:to>
                                        <p:strVal val="visible"/>
                                      </p:to>
                                    </p:set>
                                    <p:animEffect transition="in" filter="fade">
                                      <p:cBhvr>
                                        <p:cTn id="52" dur="500"/>
                                        <p:tgtEl>
                                          <p:spTgt spid="772">
                                            <p:txEl>
                                              <p:pRg st="6" end="6"/>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774"/>
                                        </p:tgtEl>
                                        <p:attrNameLst>
                                          <p:attrName>style.visibility</p:attrName>
                                        </p:attrNameLst>
                                      </p:cBhvr>
                                      <p:to>
                                        <p:strVal val="visible"/>
                                      </p:to>
                                    </p:set>
                                    <p:animEffect transition="in" filter="fade">
                                      <p:cBhvr>
                                        <p:cTn id="56"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0" animBg="1"/>
      <p:bldP spid="772" grpId="0" build="p" bldLvl="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777"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778"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779"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80"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81"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 name="Group"/>
          <p:cNvGrpSpPr/>
          <p:nvPr/>
        </p:nvGrpSpPr>
        <p:grpSpPr>
          <a:xfrm>
            <a:off x="23097931" y="13055998"/>
            <a:ext cx="2098870" cy="1540535"/>
            <a:chOff x="0" y="2516"/>
            <a:chExt cx="2098868" cy="1540533"/>
          </a:xfrm>
        </p:grpSpPr>
        <p:sp>
          <p:nvSpPr>
            <p:cNvPr id="784" name="2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27</a:t>
              </a:r>
              <a:endParaRPr dirty="0">
                <a:latin typeface="Arial" panose="020B0604020202020204" pitchFamily="34" charset="0"/>
                <a:cs typeface="Arial" panose="020B0604020202020204" pitchFamily="34" charset="0"/>
              </a:endParaRPr>
            </a:p>
          </p:txBody>
        </p:sp>
        <p:pic>
          <p:nvPicPr>
            <p:cNvPr id="7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783" name="Rounded Rectangle"/>
          <p:cNvSpPr/>
          <p:nvPr/>
        </p:nvSpPr>
        <p:spPr>
          <a:xfrm>
            <a:off x="1428416" y="2900117"/>
            <a:ext cx="21431575" cy="7915766"/>
          </a:xfrm>
          <a:prstGeom prst="roundRect">
            <a:avLst>
              <a:gd name="adj" fmla="val 2407"/>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87" name="All the above make people treat those with similar symptoms as COVID-12 as outcasts and excluded. This behaviour, which is stigmatising may manifest as:…"/>
          <p:cNvSpPr txBox="1"/>
          <p:nvPr/>
        </p:nvSpPr>
        <p:spPr>
          <a:xfrm>
            <a:off x="2092631" y="4436824"/>
            <a:ext cx="20274937" cy="4842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lvl="0" indent="-342900" algn="just">
              <a:buFont typeface="Apple Color Emoji"/>
              <a:buChar char="▪"/>
            </a:pPr>
            <a:r>
              <a:rPr lang="gu-IN" sz="4400" dirty="0">
                <a:latin typeface="Calibri"/>
                <a:ea typeface="Calibri"/>
                <a:cs typeface="Shruti"/>
              </a:rPr>
              <a:t>કોવિડ-19 (</a:t>
            </a:r>
            <a:r>
              <a:rPr lang="en-IN" sz="4400" dirty="0">
                <a:latin typeface="Calibri"/>
                <a:ea typeface="Calibri"/>
                <a:cs typeface="Mangal"/>
              </a:rPr>
              <a:t>COVID-19</a:t>
            </a:r>
            <a:r>
              <a:rPr lang="gu-IN" sz="4400" dirty="0">
                <a:latin typeface="Calibri"/>
                <a:ea typeface="Calibri"/>
                <a:cs typeface="Shruti"/>
              </a:rPr>
              <a:t>) સાથે સંકલાયેલ લાંછનના સ્તરનો આધાર અહીં જણાવેલ ત્રણ મુખ્ય પરિબળ પર રહેલો છેઃ</a:t>
            </a:r>
            <a:endParaRPr lang="en-IN" sz="4400" dirty="0">
              <a:latin typeface="Calibri"/>
              <a:ea typeface="Calibri"/>
              <a:cs typeface="Mangal"/>
            </a:endParaRPr>
          </a:p>
          <a:p>
            <a:pPr marL="342900" lvl="0" indent="-342900" algn="just">
              <a:buFont typeface="Apple Color Emoji"/>
              <a:buChar char="▪"/>
            </a:pPr>
            <a:r>
              <a:rPr lang="gu-IN" sz="4400" dirty="0">
                <a:latin typeface="Calibri"/>
                <a:ea typeface="Calibri"/>
                <a:cs typeface="Shruti"/>
              </a:rPr>
              <a:t>કોવિડ-19 (</a:t>
            </a:r>
            <a:r>
              <a:rPr lang="en-IN" sz="4400" dirty="0">
                <a:latin typeface="Calibri"/>
                <a:ea typeface="Calibri"/>
                <a:cs typeface="Mangal"/>
              </a:rPr>
              <a:t>COVID-19</a:t>
            </a:r>
            <a:r>
              <a:rPr lang="gu-IN" sz="4400" dirty="0">
                <a:latin typeface="Calibri"/>
                <a:ea typeface="Calibri"/>
                <a:cs typeface="Shruti"/>
              </a:rPr>
              <a:t>) એ એક નવો રોગચાળો છે અને તેના વિશે હજુ ઘણી બધી બાબતો શોધાવાની બાકી છે.</a:t>
            </a:r>
            <a:endParaRPr lang="en-IN" sz="4400" dirty="0">
              <a:latin typeface="Calibri"/>
              <a:ea typeface="Calibri"/>
              <a:cs typeface="Mangal"/>
            </a:endParaRPr>
          </a:p>
          <a:p>
            <a:pPr marL="342900" lvl="0" indent="-342900" algn="just">
              <a:buFont typeface="Apple Color Emoji"/>
              <a:buChar char="▪"/>
            </a:pPr>
            <a:r>
              <a:rPr lang="gu-IN" sz="4400" dirty="0">
                <a:latin typeface="Calibri"/>
                <a:ea typeface="Calibri"/>
                <a:cs typeface="Shruti"/>
              </a:rPr>
              <a:t>જ્યારે કોઈ બાબત અજ્ઞાત હોય છે ત્યારે લોકોનું ચિંતાતુર થવું સ્વાભાવિક છે, જે ભય તરફ દોરી જાય </a:t>
            </a:r>
            <a:r>
              <a:rPr lang="gu-IN" sz="4400" dirty="0" smtClean="0">
                <a:latin typeface="Calibri"/>
                <a:ea typeface="Calibri"/>
                <a:cs typeface="Shruti"/>
              </a:rPr>
              <a:t>છે</a:t>
            </a:r>
            <a:endParaRPr lang="en-IN" sz="4400" dirty="0" smtClean="0">
              <a:latin typeface="Calibri"/>
              <a:ea typeface="Calibri"/>
              <a:cs typeface="Mangal"/>
            </a:endParaRPr>
          </a:p>
          <a:p>
            <a:pPr marL="342900" lvl="0" indent="-342900" algn="just">
              <a:buFont typeface="Apple Color Emoji"/>
              <a:buChar char="▪"/>
            </a:pPr>
            <a:r>
              <a:rPr lang="gu-IN" sz="4400" dirty="0" smtClean="0">
                <a:solidFill>
                  <a:schemeClr val="tx1"/>
                </a:solidFill>
                <a:latin typeface="Calibri"/>
                <a:ea typeface="Calibri"/>
                <a:cs typeface="Shruti"/>
              </a:rPr>
              <a:t>અફવાઓ </a:t>
            </a:r>
            <a:r>
              <a:rPr lang="gu-IN" sz="4400" dirty="0">
                <a:solidFill>
                  <a:schemeClr val="tx1"/>
                </a:solidFill>
                <a:latin typeface="Calibri"/>
                <a:ea typeface="Calibri"/>
                <a:cs typeface="Shruti"/>
              </a:rPr>
              <a:t>અને ખોટા સમાચારો ખોટી માહિતી પૂરી પાડે છે અને ભય ફેલાવે છે.</a:t>
            </a:r>
            <a:endParaRPr sz="4400" b="0" dirty="0">
              <a:solidFill>
                <a:schemeClr val="tx1"/>
              </a:solidFill>
              <a:latin typeface="Arial" panose="020B0604020202020204" pitchFamily="34" charset="0"/>
              <a:cs typeface="Arial" panose="020B0604020202020204" pitchFamily="34" charset="0"/>
            </a:endParaRPr>
          </a:p>
        </p:txBody>
      </p:sp>
      <p:grpSp>
        <p:nvGrpSpPr>
          <p:cNvPr id="5" name="Group 1">
            <a:extLst>
              <a:ext uri="{FF2B5EF4-FFF2-40B4-BE49-F238E27FC236}">
                <a16:creationId xmlns:a16="http://schemas.microsoft.com/office/drawing/2014/main" xmlns="" id="{83B66226-5CF9-9F4C-8C48-BFB3D66D04B5}"/>
              </a:ext>
            </a:extLst>
          </p:cNvPr>
          <p:cNvGrpSpPr/>
          <p:nvPr/>
        </p:nvGrpSpPr>
        <p:grpSpPr>
          <a:xfrm>
            <a:off x="5980576" y="405682"/>
            <a:ext cx="12422848" cy="1223723"/>
            <a:chOff x="5980576" y="405682"/>
            <a:chExt cx="12422848" cy="1223723"/>
          </a:xfrm>
        </p:grpSpPr>
        <p:sp>
          <p:nvSpPr>
            <p:cNvPr id="788"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89" name="WHAT IS STIGMA"/>
            <p:cNvSpPr txBox="1"/>
            <p:nvPr/>
          </p:nvSpPr>
          <p:spPr>
            <a:xfrm>
              <a:off x="6235191" y="427639"/>
              <a:ext cx="1191361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3" name="Rectangle 2"/>
          <p:cNvSpPr/>
          <p:nvPr/>
        </p:nvSpPr>
        <p:spPr>
          <a:xfrm>
            <a:off x="10596051" y="786605"/>
            <a:ext cx="3191899" cy="769441"/>
          </a:xfrm>
          <a:prstGeom prst="rect">
            <a:avLst/>
          </a:prstGeom>
        </p:spPr>
        <p:txBody>
          <a:bodyPr wrap="none">
            <a:spAutoFit/>
          </a:bodyPr>
          <a:lstStyle/>
          <a:p>
            <a:pPr algn="just"/>
            <a:r>
              <a:rPr lang="gu-IN" sz="4400" dirty="0">
                <a:latin typeface="Calibri"/>
                <a:ea typeface="Calibri"/>
                <a:cs typeface="Shruti"/>
              </a:rPr>
              <a:t>લાંછન શું છે</a:t>
            </a:r>
            <a:r>
              <a:rPr lang="en-IN" sz="4400" dirty="0">
                <a:latin typeface="Calibri"/>
                <a:ea typeface="Calibri"/>
                <a:cs typeface="Manga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3"/>
                                        </p:tgtEl>
                                        <p:attrNameLst>
                                          <p:attrName>style.visibility</p:attrName>
                                        </p:attrNameLst>
                                      </p:cBhvr>
                                      <p:to>
                                        <p:strVal val="visible"/>
                                      </p:to>
                                    </p:set>
                                    <p:animEffect transition="in" filter="fade">
                                      <p:cBhvr>
                                        <p:cTn id="12" dur="500"/>
                                        <p:tgtEl>
                                          <p:spTgt spid="7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7">
                                            <p:bg/>
                                          </p:spTgt>
                                        </p:tgtEl>
                                        <p:attrNameLst>
                                          <p:attrName>style.visibility</p:attrName>
                                        </p:attrNameLst>
                                      </p:cBhvr>
                                      <p:to>
                                        <p:strVal val="visible"/>
                                      </p:to>
                                    </p:set>
                                    <p:animEffect transition="in" filter="fade">
                                      <p:cBhvr>
                                        <p:cTn id="17" dur="500"/>
                                        <p:tgtEl>
                                          <p:spTgt spid="78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7">
                                            <p:txEl>
                                              <p:pRg st="0" end="0"/>
                                            </p:txEl>
                                          </p:spTgt>
                                        </p:tgtEl>
                                        <p:attrNameLst>
                                          <p:attrName>style.visibility</p:attrName>
                                        </p:attrNameLst>
                                      </p:cBhvr>
                                      <p:to>
                                        <p:strVal val="visible"/>
                                      </p:to>
                                    </p:set>
                                    <p:animEffect transition="in" filter="fade">
                                      <p:cBhvr>
                                        <p:cTn id="22" dur="500"/>
                                        <p:tgtEl>
                                          <p:spTgt spid="7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7">
                                            <p:txEl>
                                              <p:pRg st="1" end="1"/>
                                            </p:txEl>
                                          </p:spTgt>
                                        </p:tgtEl>
                                        <p:attrNameLst>
                                          <p:attrName>style.visibility</p:attrName>
                                        </p:attrNameLst>
                                      </p:cBhvr>
                                      <p:to>
                                        <p:strVal val="visible"/>
                                      </p:to>
                                    </p:set>
                                    <p:animEffect transition="in" filter="fade">
                                      <p:cBhvr>
                                        <p:cTn id="27" dur="500"/>
                                        <p:tgtEl>
                                          <p:spTgt spid="7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7">
                                            <p:txEl>
                                              <p:pRg st="2" end="2"/>
                                            </p:txEl>
                                          </p:spTgt>
                                        </p:tgtEl>
                                        <p:attrNameLst>
                                          <p:attrName>style.visibility</p:attrName>
                                        </p:attrNameLst>
                                      </p:cBhvr>
                                      <p:to>
                                        <p:strVal val="visible"/>
                                      </p:to>
                                    </p:set>
                                    <p:animEffect transition="in" filter="fade">
                                      <p:cBhvr>
                                        <p:cTn id="32" dur="500"/>
                                        <p:tgtEl>
                                          <p:spTgt spid="78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7">
                                            <p:txEl>
                                              <p:pRg st="3" end="3"/>
                                            </p:txEl>
                                          </p:spTgt>
                                        </p:tgtEl>
                                        <p:attrNameLst>
                                          <p:attrName>style.visibility</p:attrName>
                                        </p:attrNameLst>
                                      </p:cBhvr>
                                      <p:to>
                                        <p:strVal val="visible"/>
                                      </p:to>
                                    </p:set>
                                    <p:animEffect transition="in" filter="fade">
                                      <p:cBhvr>
                                        <p:cTn id="37" dur="500"/>
                                        <p:tgtEl>
                                          <p:spTgt spid="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7" grpId="0" build="p" bldLvl="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791"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792"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79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9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9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 name="Group"/>
          <p:cNvGrpSpPr/>
          <p:nvPr/>
        </p:nvGrpSpPr>
        <p:grpSpPr>
          <a:xfrm>
            <a:off x="23097931" y="13055998"/>
            <a:ext cx="2098870" cy="1540535"/>
            <a:chOff x="0" y="2516"/>
            <a:chExt cx="2098868" cy="1540533"/>
          </a:xfrm>
        </p:grpSpPr>
        <p:sp>
          <p:nvSpPr>
            <p:cNvPr id="798" name="27"/>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28</a:t>
              </a:r>
              <a:endParaRPr dirty="0">
                <a:latin typeface="Arial" panose="020B0604020202020204" pitchFamily="34" charset="0"/>
                <a:cs typeface="Arial" panose="020B0604020202020204" pitchFamily="34" charset="0"/>
              </a:endParaRPr>
            </a:p>
          </p:txBody>
        </p:sp>
        <p:pic>
          <p:nvPicPr>
            <p:cNvPr id="799"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7" name="Group 3">
            <a:extLst>
              <a:ext uri="{FF2B5EF4-FFF2-40B4-BE49-F238E27FC236}">
                <a16:creationId xmlns:a16="http://schemas.microsoft.com/office/drawing/2014/main" xmlns="" id="{3D8D80E7-A705-D745-9FBF-ABBBC6F87C90}"/>
              </a:ext>
            </a:extLst>
          </p:cNvPr>
          <p:cNvGrpSpPr/>
          <p:nvPr/>
        </p:nvGrpSpPr>
        <p:grpSpPr>
          <a:xfrm>
            <a:off x="13796004" y="1963276"/>
            <a:ext cx="8274708" cy="1345144"/>
            <a:chOff x="13796004" y="1963276"/>
            <a:chExt cx="8274708" cy="1345144"/>
          </a:xfrm>
        </p:grpSpPr>
        <p:sp>
          <p:nvSpPr>
            <p:cNvPr id="802" name="Rounded Rectangle"/>
            <p:cNvSpPr/>
            <p:nvPr/>
          </p:nvSpPr>
          <p:spPr>
            <a:xfrm>
              <a:off x="13796004" y="1963276"/>
              <a:ext cx="8274708" cy="1345144"/>
            </a:xfrm>
            <a:prstGeom prst="roundRect">
              <a:avLst>
                <a:gd name="adj" fmla="val 1416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3" name="WHAT WILL YOU FEEL LIKE IF YOU WERE…"/>
            <p:cNvSpPr txBox="1"/>
            <p:nvPr/>
          </p:nvSpPr>
          <p:spPr>
            <a:xfrm>
              <a:off x="13796004" y="2374911"/>
              <a:ext cx="7975709" cy="521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lnSpc>
                  <a:spcPct val="120000"/>
                </a:lnSpc>
                <a:defRPr sz="2500"/>
              </a:pPr>
              <a:r>
                <a:rPr b="0" dirty="0" smtClean="0">
                  <a:latin typeface="Arial" panose="020B0604020202020204" pitchFamily="34" charset="0"/>
                  <a:cs typeface="Arial" panose="020B0604020202020204" pitchFamily="34" charset="0"/>
                </a:rPr>
                <a:t> </a:t>
              </a:r>
              <a:endParaRPr b="0" dirty="0">
                <a:latin typeface="Arial" panose="020B0604020202020204" pitchFamily="34" charset="0"/>
                <a:cs typeface="Arial" panose="020B0604020202020204" pitchFamily="34" charset="0"/>
              </a:endParaRPr>
            </a:p>
          </p:txBody>
        </p:sp>
      </p:grpSp>
      <p:sp>
        <p:nvSpPr>
          <p:cNvPr id="797" name="Rounded Rectangle"/>
          <p:cNvSpPr/>
          <p:nvPr/>
        </p:nvSpPr>
        <p:spPr>
          <a:xfrm>
            <a:off x="214026" y="1940202"/>
            <a:ext cx="11208265" cy="10245791"/>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1" name="You are in the grocery shop. There are several people who are wearing a mask. You see Babulal the store owner going red in his face as he tries to suppress a cough.…"/>
          <p:cNvSpPr txBox="1"/>
          <p:nvPr/>
        </p:nvSpPr>
        <p:spPr>
          <a:xfrm>
            <a:off x="300010" y="2697889"/>
            <a:ext cx="10423408" cy="8320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457200" indent="-457200" algn="just" defTabSz="914400">
              <a:lnSpc>
                <a:spcPct val="150000"/>
              </a:lnSpc>
              <a:spcBef>
                <a:spcPts val="1200"/>
              </a:spcBef>
              <a:buClr>
                <a:schemeClr val="tx1"/>
              </a:buClr>
              <a:buSzPct val="85000"/>
              <a:buAutoNum type="arabicPeriod"/>
              <a:defRPr sz="2000" b="0" cap="all"/>
            </a:pPr>
            <a:r>
              <a:rPr lang="gu-IN" sz="2400" dirty="0" smtClean="0">
                <a:latin typeface="Calibri"/>
                <a:ea typeface="Calibri"/>
                <a:cs typeface="Shruti"/>
              </a:rPr>
              <a:t>આપ </a:t>
            </a:r>
            <a:r>
              <a:rPr lang="gu-IN" sz="2400" dirty="0">
                <a:latin typeface="Calibri"/>
                <a:ea typeface="Calibri"/>
                <a:cs typeface="Shruti"/>
              </a:rPr>
              <a:t>કરિયાણાની દુકાનમાં છો. ત્યાં ઘણાં બધાં એવા લોકો છે, જેમણે માસ્ક પહેરેલું છે. આપ જુઓ છો કે, દુકાનના માલિક બાબુલાલ ખાંસીને રોકવા માટે પ્રયત્ન કરે છે, જેથી તેમનો ચહેરો લાલ થઈ ગયો છે. </a:t>
            </a:r>
            <a:endParaRPr lang="en-US" sz="2400" dirty="0" smtClean="0">
              <a:latin typeface="Calibri"/>
              <a:ea typeface="Calibri"/>
              <a:cs typeface="Shruti"/>
            </a:endParaRPr>
          </a:p>
          <a:p>
            <a:pPr marL="457200" indent="-457200" algn="just" defTabSz="914400">
              <a:lnSpc>
                <a:spcPct val="150000"/>
              </a:lnSpc>
              <a:spcBef>
                <a:spcPts val="1200"/>
              </a:spcBef>
              <a:buClr>
                <a:schemeClr val="tx1"/>
              </a:buClr>
              <a:buSzPct val="85000"/>
              <a:buAutoNum type="arabicPeriod"/>
              <a:defRPr sz="2000" b="0" cap="all"/>
            </a:pPr>
            <a:r>
              <a:rPr lang="gu-IN" sz="2400" dirty="0" smtClean="0">
                <a:latin typeface="Calibri"/>
                <a:ea typeface="Calibri"/>
                <a:cs typeface="Shruti"/>
              </a:rPr>
              <a:t>સુખરામ </a:t>
            </a:r>
            <a:r>
              <a:rPr lang="gu-IN" sz="2400" dirty="0">
                <a:latin typeface="Calibri"/>
                <a:ea typeface="Calibri"/>
                <a:cs typeface="Shruti"/>
              </a:rPr>
              <a:t>પૂણેથી પરત ફર્યો છે, જે ત્યાં ટેક્સી ડ્રાઇવર તરીકે કામ કરે છે. તે સંયુક્ત પરિવારમાં રહે છે અને આપે આપના સુપરવાઇઝરના જણાવ્યાં મુજબ તેની સંપર્કની વિગતો નોંધી લીધી છે. આપને જાણમાં આવે છે કે, સુખરામના કુટુંબીજનોએ તેને ઘર છોડી દેવા માટે જણાવ્યું છે. </a:t>
            </a:r>
            <a:endParaRPr lang="en-US" sz="2400" dirty="0" smtClean="0">
              <a:latin typeface="Calibri"/>
              <a:ea typeface="Calibri"/>
              <a:cs typeface="Shruti"/>
            </a:endParaRPr>
          </a:p>
          <a:p>
            <a:pPr marL="457200" indent="-457200" algn="just" defTabSz="914400">
              <a:lnSpc>
                <a:spcPct val="150000"/>
              </a:lnSpc>
              <a:spcBef>
                <a:spcPts val="1200"/>
              </a:spcBef>
              <a:buClr>
                <a:schemeClr val="tx1"/>
              </a:buClr>
              <a:buSzPct val="85000"/>
              <a:buAutoNum type="arabicPeriod"/>
              <a:defRPr sz="2000" b="0" cap="all"/>
            </a:pPr>
            <a:r>
              <a:rPr lang="gu-IN" sz="2400" dirty="0">
                <a:latin typeface="Calibri"/>
                <a:ea typeface="Calibri"/>
                <a:cs typeface="Shruti"/>
              </a:rPr>
              <a:t>બ્યુટી દિલ્હીમાં ઘરકામ કરે છે. તે હાલમાં જ પરત ફરી છે અને આપને જણાવવામાં આવ્યું છે કે, તેને શરદી હોવાથી તેને નોકરીએ રાખનારા લોકોએ તેને જતાં રહેવા માટે કહ્યું હતું. </a:t>
            </a:r>
            <a:endParaRPr lang="en-US" sz="2400" dirty="0" smtClean="0">
              <a:latin typeface="Calibri"/>
              <a:ea typeface="Calibri"/>
              <a:cs typeface="Shruti"/>
            </a:endParaRPr>
          </a:p>
          <a:p>
            <a:pPr marL="457200" indent="-457200" algn="l" defTabSz="914400">
              <a:lnSpc>
                <a:spcPct val="150000"/>
              </a:lnSpc>
              <a:spcBef>
                <a:spcPts val="1200"/>
              </a:spcBef>
              <a:buClr>
                <a:schemeClr val="tx1"/>
              </a:buClr>
              <a:buSzPct val="85000"/>
              <a:buAutoNum type="arabicPeriod"/>
              <a:defRPr sz="2000" b="0" cap="all"/>
            </a:pPr>
            <a:r>
              <a:rPr lang="gu-IN" sz="2400" dirty="0">
                <a:latin typeface="Calibri"/>
                <a:ea typeface="Calibri"/>
                <a:cs typeface="Shruti"/>
              </a:rPr>
              <a:t>સુરાલી 11 વર્ષની છોકરી છે. તેના માતાપિતાને સૌ કોઈથી અળગા થઈ જવાનું કહેવામાં આવતા તે તેના 8 વર્ષના ભાઈ સાથે તેની કાકીને ત્યાં રહે છે. સુરાલીની કાકી તેની સમક્ષ સતત ફરિયાદ કરતા રહે છે કે, બાળકો એ કુટુંબના સંસાધનો પર મોટું ભારણ થઈ પડ્યાં છે.</a:t>
            </a:r>
            <a:endParaRPr sz="2400" b="0" dirty="0">
              <a:ln w="3175">
                <a:noFill/>
              </a:ln>
              <a:latin typeface="Arial" panose="020B0604020202020204" pitchFamily="34" charset="0"/>
              <a:cs typeface="Arial" panose="020B0604020202020204" pitchFamily="34" charset="0"/>
            </a:endParaRPr>
          </a:p>
        </p:txBody>
      </p:sp>
      <p:pic>
        <p:nvPicPr>
          <p:cNvPr id="807" name="Image" descr="Image"/>
          <p:cNvPicPr>
            <a:picLocks noChangeAspect="1"/>
          </p:cNvPicPr>
          <p:nvPr/>
        </p:nvPicPr>
        <p:blipFill>
          <a:blip r:embed="rId7"/>
          <a:stretch>
            <a:fillRect/>
          </a:stretch>
        </p:blipFill>
        <p:spPr>
          <a:xfrm>
            <a:off x="10539217" y="8403252"/>
            <a:ext cx="2558812" cy="5193816"/>
          </a:xfrm>
          <a:prstGeom prst="rect">
            <a:avLst/>
          </a:prstGeom>
          <a:ln w="12700">
            <a:miter lim="400000"/>
          </a:ln>
        </p:spPr>
      </p:pic>
      <p:sp>
        <p:nvSpPr>
          <p:cNvPr id="804" name="Rounded Rectangle"/>
          <p:cNvSpPr/>
          <p:nvPr/>
        </p:nvSpPr>
        <p:spPr>
          <a:xfrm>
            <a:off x="12932404" y="3581856"/>
            <a:ext cx="10428976" cy="7863594"/>
          </a:xfrm>
          <a:prstGeom prst="roundRect">
            <a:avLst>
              <a:gd name="adj" fmla="val 251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solidFill>
                <a:sysClr val="windowText" lastClr="000000"/>
              </a:solidFill>
              <a:latin typeface="Arial" panose="020B0604020202020204" pitchFamily="34" charset="0"/>
              <a:cs typeface="Arial" panose="020B0604020202020204" pitchFamily="34" charset="0"/>
            </a:endParaRPr>
          </a:p>
        </p:txBody>
      </p:sp>
      <p:sp>
        <p:nvSpPr>
          <p:cNvPr id="805" name="THE STIGMA"/>
          <p:cNvSpPr txBox="1"/>
          <p:nvPr/>
        </p:nvSpPr>
        <p:spPr>
          <a:xfrm>
            <a:off x="13311032" y="3693618"/>
            <a:ext cx="3582594" cy="76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120000"/>
              </a:lnSpc>
              <a:defRPr sz="3500">
                <a:solidFill>
                  <a:srgbClr val="FFFFFF"/>
                </a:solidFill>
              </a:defRPr>
            </a:lvl1pPr>
          </a:lstStyle>
          <a:p>
            <a:pPr algn="just"/>
            <a:r>
              <a:rPr lang="gu-IN" sz="3600" dirty="0">
                <a:solidFill>
                  <a:schemeClr val="tx1"/>
                </a:solidFill>
                <a:latin typeface="Calibri"/>
                <a:ea typeface="Calibri"/>
                <a:cs typeface="Shruti"/>
              </a:rPr>
              <a:t>લાંછન</a:t>
            </a:r>
            <a:endParaRPr lang="en-IN" sz="5400" dirty="0">
              <a:solidFill>
                <a:schemeClr val="tx1"/>
              </a:solidFill>
              <a:latin typeface="Calibri"/>
              <a:ea typeface="Calibri"/>
              <a:cs typeface="Mangal"/>
            </a:endParaRPr>
          </a:p>
        </p:txBody>
      </p:sp>
      <p:sp>
        <p:nvSpPr>
          <p:cNvPr id="806" name="Rani has a seasonal cold, but her friend is scared that she may have the  coronavirus and is scared and asked her to stay away…"/>
          <p:cNvSpPr txBox="1"/>
          <p:nvPr/>
        </p:nvSpPr>
        <p:spPr>
          <a:xfrm>
            <a:off x="13172116" y="4550326"/>
            <a:ext cx="9949550" cy="5242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r>
              <a:rPr lang="gu-IN" sz="2800" dirty="0">
                <a:latin typeface="Calibri"/>
                <a:ea typeface="Calibri"/>
                <a:cs typeface="Shruti"/>
              </a:rPr>
              <a:t>બાબુલાલને સામાન્ય ખાંસી છે. પરંતુ ગ્રાહક ગુમાવી દેવાના ડરે તે લોકોની સમક્ષ ખાંસતા ખૂબ જ ડરે છે.</a:t>
            </a:r>
            <a:endParaRPr lang="en-IN" sz="2800" dirty="0">
              <a:latin typeface="Calibri"/>
              <a:ea typeface="Calibri"/>
              <a:cs typeface="Mangal"/>
            </a:endParaRPr>
          </a:p>
          <a:p>
            <a:pPr marL="342900" indent="-342900" algn="just" defTabSz="914400">
              <a:spcBef>
                <a:spcPts val="1200"/>
              </a:spcBef>
              <a:buSzPct val="100000"/>
              <a:buFont typeface="Arial" panose="020B0604020202020204" pitchFamily="34" charset="0"/>
              <a:buChar char="•"/>
              <a:defRPr sz="2500" b="0" cap="small">
                <a:solidFill>
                  <a:srgbClr val="FFFFFF"/>
                </a:solidFill>
              </a:defRPr>
            </a:pPr>
            <a:r>
              <a:rPr lang="gu-IN" sz="2800" dirty="0">
                <a:solidFill>
                  <a:schemeClr val="tx1"/>
                </a:solidFill>
                <a:latin typeface="Calibri"/>
                <a:ea typeface="Calibri"/>
                <a:cs typeface="Shruti"/>
              </a:rPr>
              <a:t>સુખરામને સૌ કોઈથી અળગા રહેવા માટે કુટુંબીજનોની મદદની જરૂર છે. જો સૌ કોઈ યોગ્ય સાવચેતી રાખે તો ચેપ ફેલાશે નહીં. બ્યુટીને સીઝનલ શરદી છે પરંતુ તેને નોકરીએ રાખનારા લોકોએ તેને જતાં રહેવા માટે જણાવી </a:t>
            </a:r>
            <a:r>
              <a:rPr lang="gu-IN" sz="2800" dirty="0" smtClean="0">
                <a:solidFill>
                  <a:schemeClr val="tx1"/>
                </a:solidFill>
                <a:latin typeface="Calibri"/>
                <a:ea typeface="Calibri"/>
                <a:cs typeface="Shruti"/>
              </a:rPr>
              <a:t>દીધું</a:t>
            </a:r>
            <a:endParaRPr lang="en-US" sz="2800" b="0" dirty="0">
              <a:ln w="3175">
                <a:noFill/>
              </a:ln>
              <a:solidFill>
                <a:schemeClr val="tx1"/>
              </a:solidFill>
              <a:latin typeface="Arial" panose="020B0604020202020204" pitchFamily="34" charset="0"/>
              <a:ea typeface="Calibri"/>
              <a:cs typeface="Arial" panose="020B0604020202020204" pitchFamily="34" charset="0"/>
            </a:endParaRPr>
          </a:p>
          <a:p>
            <a:pPr marL="342900" indent="-342900" algn="just" defTabSz="914400">
              <a:spcBef>
                <a:spcPts val="1200"/>
              </a:spcBef>
              <a:buSzPct val="100000"/>
              <a:buFont typeface="Arial" panose="020B0604020202020204" pitchFamily="34" charset="0"/>
              <a:buChar char="•"/>
              <a:defRPr sz="2500" b="0" cap="small">
                <a:solidFill>
                  <a:srgbClr val="FFFFFF"/>
                </a:solidFill>
              </a:defRPr>
            </a:pPr>
            <a:r>
              <a:rPr lang="gu-IN" sz="2800" dirty="0" smtClean="0">
                <a:solidFill>
                  <a:schemeClr val="tx1"/>
                </a:solidFill>
                <a:latin typeface="Calibri"/>
                <a:ea typeface="Calibri"/>
                <a:cs typeface="Shruti"/>
              </a:rPr>
              <a:t>સુરાલી </a:t>
            </a:r>
            <a:r>
              <a:rPr lang="gu-IN" sz="2800" dirty="0">
                <a:solidFill>
                  <a:schemeClr val="tx1"/>
                </a:solidFill>
                <a:latin typeface="Calibri"/>
                <a:ea typeface="Calibri"/>
                <a:cs typeface="Shruti"/>
              </a:rPr>
              <a:t>અને તેનો </a:t>
            </a:r>
            <a:r>
              <a:rPr lang="gu-IN" sz="2800" dirty="0" smtClean="0">
                <a:solidFill>
                  <a:schemeClr val="tx1"/>
                </a:solidFill>
                <a:latin typeface="Calibri"/>
                <a:ea typeface="Calibri"/>
                <a:cs typeface="Shruti"/>
              </a:rPr>
              <a:t>ભાઈ </a:t>
            </a:r>
            <a:r>
              <a:rPr lang="gu-IN" sz="2800" dirty="0">
                <a:solidFill>
                  <a:schemeClr val="tx1"/>
                </a:solidFill>
                <a:latin typeface="Calibri"/>
                <a:ea typeface="Calibri"/>
                <a:cs typeface="Shruti"/>
              </a:rPr>
              <a:t>બે નાના બાળકો છે, જેમને ટેકો પૂરો પાડવાની </a:t>
            </a:r>
            <a:r>
              <a:rPr lang="gu-IN" sz="2800" dirty="0" smtClean="0">
                <a:solidFill>
                  <a:schemeClr val="tx1"/>
                </a:solidFill>
                <a:latin typeface="Calibri"/>
                <a:ea typeface="Calibri"/>
                <a:cs typeface="Shruti"/>
              </a:rPr>
              <a:t>જરૂર છે </a:t>
            </a:r>
            <a:r>
              <a:rPr lang="gu-IN" sz="2800" dirty="0">
                <a:solidFill>
                  <a:schemeClr val="tx1"/>
                </a:solidFill>
                <a:latin typeface="Calibri"/>
                <a:ea typeface="Calibri"/>
                <a:cs typeface="Shruti"/>
              </a:rPr>
              <a:t>તથા આ પ્રકારની ઘટના ભવિષ્યમાં પણ તેમને માનસિક તાણ પેદા કરી શકે છે. આ મુશ્કેલ પરિસ્થિતિમાં મદદરૂપ થવાના યોગ્ય પગલાં લેવા માટે </a:t>
            </a:r>
            <a:r>
              <a:rPr lang="gu-IN" sz="2800" dirty="0" smtClean="0">
                <a:solidFill>
                  <a:schemeClr val="tx1"/>
                </a:solidFill>
                <a:latin typeface="Calibri"/>
                <a:ea typeface="Calibri"/>
                <a:cs typeface="Shruti"/>
              </a:rPr>
              <a:t>બાળ સુરક્ષા સમિતિ નો  </a:t>
            </a:r>
            <a:r>
              <a:rPr lang="gu-IN" sz="2800" dirty="0">
                <a:solidFill>
                  <a:schemeClr val="tx1"/>
                </a:solidFill>
                <a:latin typeface="Calibri"/>
                <a:ea typeface="Calibri"/>
                <a:cs typeface="Shruti"/>
              </a:rPr>
              <a:t>તેમનો સંપર્ક કરવો જોઇએ</a:t>
            </a:r>
            <a:r>
              <a:rPr lang="gu-IN" sz="3400" dirty="0">
                <a:solidFill>
                  <a:schemeClr val="tx1"/>
                </a:solidFill>
                <a:latin typeface="Calibri"/>
                <a:ea typeface="Calibri"/>
                <a:cs typeface="Shruti"/>
              </a:rPr>
              <a:t>.</a:t>
            </a:r>
            <a:endParaRPr sz="3400" b="0" dirty="0">
              <a:ln w="3175">
                <a:noFill/>
              </a:ln>
              <a:solidFill>
                <a:schemeClr val="tx1"/>
              </a:solidFill>
              <a:latin typeface="Arial" panose="020B0604020202020204" pitchFamily="34" charset="0"/>
              <a:cs typeface="Arial" panose="020B0604020202020204" pitchFamily="34" charset="0"/>
            </a:endParaRPr>
          </a:p>
        </p:txBody>
      </p:sp>
      <p:pic>
        <p:nvPicPr>
          <p:cNvPr id="808" name="Image" descr="Image"/>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19976048" y="9640665"/>
            <a:ext cx="3385330" cy="3723431"/>
          </a:xfrm>
          <a:prstGeom prst="rect">
            <a:avLst/>
          </a:prstGeom>
          <a:ln w="12700">
            <a:miter lim="400000"/>
          </a:ln>
        </p:spPr>
      </p:pic>
      <p:grpSp>
        <p:nvGrpSpPr>
          <p:cNvPr id="8" name="Group 1">
            <a:extLst>
              <a:ext uri="{FF2B5EF4-FFF2-40B4-BE49-F238E27FC236}">
                <a16:creationId xmlns:a16="http://schemas.microsoft.com/office/drawing/2014/main" xmlns="" id="{9CA27C0F-5762-1845-A491-FD22551115AA}"/>
              </a:ext>
            </a:extLst>
          </p:cNvPr>
          <p:cNvGrpSpPr/>
          <p:nvPr/>
        </p:nvGrpSpPr>
        <p:grpSpPr>
          <a:xfrm>
            <a:off x="5980576" y="405682"/>
            <a:ext cx="12422848" cy="1223723"/>
            <a:chOff x="5980576" y="405682"/>
            <a:chExt cx="12422848" cy="1223723"/>
          </a:xfrm>
        </p:grpSpPr>
        <p:sp>
          <p:nvSpPr>
            <p:cNvPr id="809"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10" name="WHAT IS STIGMA"/>
            <p:cNvSpPr txBox="1"/>
            <p:nvPr/>
          </p:nvSpPr>
          <p:spPr>
            <a:xfrm>
              <a:off x="6450642" y="427639"/>
              <a:ext cx="1148271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xmlns="" id="{96EF4B5D-C141-D54E-A2BA-FB203DA0CED8}"/>
              </a:ext>
            </a:extLst>
          </p:cNvPr>
          <p:cNvSpPr txBox="1"/>
          <p:nvPr/>
        </p:nvSpPr>
        <p:spPr>
          <a:xfrm>
            <a:off x="19444986" y="-2176242"/>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sp>
        <p:nvSpPr>
          <p:cNvPr id="3" name="Rectangle 2"/>
          <p:cNvSpPr/>
          <p:nvPr/>
        </p:nvSpPr>
        <p:spPr>
          <a:xfrm>
            <a:off x="9070848" y="823181"/>
            <a:ext cx="5742432" cy="707886"/>
          </a:xfrm>
          <a:prstGeom prst="rect">
            <a:avLst/>
          </a:prstGeom>
        </p:spPr>
        <p:txBody>
          <a:bodyPr wrap="square">
            <a:spAutoFit/>
          </a:bodyPr>
          <a:lstStyle/>
          <a:p>
            <a:r>
              <a:rPr lang="gu-IN" sz="4000" dirty="0">
                <a:latin typeface="Calibri"/>
                <a:ea typeface="Calibri"/>
                <a:cs typeface="Shruti"/>
              </a:rPr>
              <a:t>લાંછનને ઓળખી કાઢવું</a:t>
            </a:r>
            <a:endParaRPr lang="en-IN" sz="4000" dirty="0">
              <a:latin typeface="Calibri"/>
              <a:ea typeface="Calibri"/>
              <a:cs typeface="Mangal"/>
            </a:endParaRPr>
          </a:p>
        </p:txBody>
      </p:sp>
      <p:sp>
        <p:nvSpPr>
          <p:cNvPr id="5" name="Rectangle 4"/>
          <p:cNvSpPr/>
          <p:nvPr/>
        </p:nvSpPr>
        <p:spPr>
          <a:xfrm>
            <a:off x="13796004" y="2149727"/>
            <a:ext cx="8274708" cy="1077218"/>
          </a:xfrm>
          <a:prstGeom prst="rect">
            <a:avLst/>
          </a:prstGeom>
        </p:spPr>
        <p:txBody>
          <a:bodyPr wrap="square">
            <a:spAutoFit/>
          </a:bodyPr>
          <a:lstStyle/>
          <a:p>
            <a:r>
              <a:rPr lang="gu-IN" sz="3200" dirty="0">
                <a:latin typeface="Calibri"/>
                <a:ea typeface="Calibri"/>
                <a:cs typeface="Shruti"/>
              </a:rPr>
              <a:t>આપ જો બાબુલાલ, રાની, સુખરામ, બ્યુટી અને સુરાલી હો તો આપને કેવું અનુભવાય</a:t>
            </a:r>
            <a:r>
              <a:rPr lang="en-IN" sz="3200" dirty="0">
                <a:latin typeface="Calibri"/>
                <a:ea typeface="Calibri"/>
                <a:cs typeface="Mangal"/>
              </a:rPr>
              <a:t>?</a:t>
            </a:r>
            <a:endParaRPr lang="en-IN"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7"/>
                                        </p:tgtEl>
                                        <p:attrNameLst>
                                          <p:attrName>style.visibility</p:attrName>
                                        </p:attrNameLst>
                                      </p:cBhvr>
                                      <p:to>
                                        <p:strVal val="visible"/>
                                      </p:to>
                                    </p:set>
                                    <p:animEffect transition="in" filter="fade">
                                      <p:cBhvr>
                                        <p:cTn id="12" dur="500"/>
                                        <p:tgtEl>
                                          <p:spTgt spid="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1">
                                            <p:bg/>
                                          </p:spTgt>
                                        </p:tgtEl>
                                        <p:attrNameLst>
                                          <p:attrName>style.visibility</p:attrName>
                                        </p:attrNameLst>
                                      </p:cBhvr>
                                      <p:to>
                                        <p:strVal val="visible"/>
                                      </p:to>
                                    </p:set>
                                    <p:animEffect transition="in" filter="fade">
                                      <p:cBhvr>
                                        <p:cTn id="17" dur="500"/>
                                        <p:tgtEl>
                                          <p:spTgt spid="80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
                                            <p:txEl>
                                              <p:pRg st="0" end="0"/>
                                            </p:txEl>
                                          </p:spTgt>
                                        </p:tgtEl>
                                        <p:attrNameLst>
                                          <p:attrName>style.visibility</p:attrName>
                                        </p:attrNameLst>
                                      </p:cBhvr>
                                      <p:to>
                                        <p:strVal val="visible"/>
                                      </p:to>
                                    </p:set>
                                    <p:animEffect transition="in" filter="fade">
                                      <p:cBhvr>
                                        <p:cTn id="22" dur="500"/>
                                        <p:tgtEl>
                                          <p:spTgt spid="8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1">
                                            <p:txEl>
                                              <p:pRg st="1" end="1"/>
                                            </p:txEl>
                                          </p:spTgt>
                                        </p:tgtEl>
                                        <p:attrNameLst>
                                          <p:attrName>style.visibility</p:attrName>
                                        </p:attrNameLst>
                                      </p:cBhvr>
                                      <p:to>
                                        <p:strVal val="visible"/>
                                      </p:to>
                                    </p:set>
                                    <p:animEffect transition="in" filter="fade">
                                      <p:cBhvr>
                                        <p:cTn id="27" dur="500"/>
                                        <p:tgtEl>
                                          <p:spTgt spid="8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1">
                                            <p:txEl>
                                              <p:pRg st="2" end="2"/>
                                            </p:txEl>
                                          </p:spTgt>
                                        </p:tgtEl>
                                        <p:attrNameLst>
                                          <p:attrName>style.visibility</p:attrName>
                                        </p:attrNameLst>
                                      </p:cBhvr>
                                      <p:to>
                                        <p:strVal val="visible"/>
                                      </p:to>
                                    </p:set>
                                    <p:animEffect transition="in" filter="fade">
                                      <p:cBhvr>
                                        <p:cTn id="32" dur="500"/>
                                        <p:tgtEl>
                                          <p:spTgt spid="801">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07"/>
                                        </p:tgtEl>
                                        <p:attrNameLst>
                                          <p:attrName>style.visibility</p:attrName>
                                        </p:attrNameLst>
                                      </p:cBhvr>
                                      <p:to>
                                        <p:strVal val="visible"/>
                                      </p:to>
                                    </p:set>
                                    <p:animEffect transition="in" filter="fade">
                                      <p:cBhvr>
                                        <p:cTn id="35" dur="500"/>
                                        <p:tgtEl>
                                          <p:spTgt spid="80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04"/>
                                        </p:tgtEl>
                                        <p:attrNameLst>
                                          <p:attrName>style.visibility</p:attrName>
                                        </p:attrNameLst>
                                      </p:cBhvr>
                                      <p:to>
                                        <p:strVal val="visible"/>
                                      </p:to>
                                    </p:set>
                                    <p:animEffect transition="in" filter="fade">
                                      <p:cBhvr>
                                        <p:cTn id="45" dur="500"/>
                                        <p:tgtEl>
                                          <p:spTgt spid="80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5"/>
                                        </p:tgtEl>
                                        <p:attrNameLst>
                                          <p:attrName>style.visibility</p:attrName>
                                        </p:attrNameLst>
                                      </p:cBhvr>
                                      <p:to>
                                        <p:strVal val="visible"/>
                                      </p:to>
                                    </p:set>
                                    <p:animEffect transition="in" filter="fade">
                                      <p:cBhvr>
                                        <p:cTn id="48" dur="500"/>
                                        <p:tgtEl>
                                          <p:spTgt spid="80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06">
                                            <p:bg/>
                                          </p:spTgt>
                                        </p:tgtEl>
                                        <p:attrNameLst>
                                          <p:attrName>style.visibility</p:attrName>
                                        </p:attrNameLst>
                                      </p:cBhvr>
                                      <p:to>
                                        <p:strVal val="visible"/>
                                      </p:to>
                                    </p:set>
                                    <p:animEffect transition="in" filter="fade">
                                      <p:cBhvr>
                                        <p:cTn id="53" dur="500"/>
                                        <p:tgtEl>
                                          <p:spTgt spid="806">
                                            <p:bg/>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06">
                                            <p:txEl>
                                              <p:pRg st="0" end="0"/>
                                            </p:txEl>
                                          </p:spTgt>
                                        </p:tgtEl>
                                        <p:attrNameLst>
                                          <p:attrName>style.visibility</p:attrName>
                                        </p:attrNameLst>
                                      </p:cBhvr>
                                      <p:to>
                                        <p:strVal val="visible"/>
                                      </p:to>
                                    </p:set>
                                    <p:animEffect transition="in" filter="fade">
                                      <p:cBhvr>
                                        <p:cTn id="58" dur="500"/>
                                        <p:tgtEl>
                                          <p:spTgt spid="80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6">
                                            <p:txEl>
                                              <p:pRg st="1" end="1"/>
                                            </p:txEl>
                                          </p:spTgt>
                                        </p:tgtEl>
                                        <p:attrNameLst>
                                          <p:attrName>style.visibility</p:attrName>
                                        </p:attrNameLst>
                                      </p:cBhvr>
                                      <p:to>
                                        <p:strVal val="visible"/>
                                      </p:to>
                                    </p:set>
                                    <p:animEffect transition="in" filter="fade">
                                      <p:cBhvr>
                                        <p:cTn id="63" dur="500"/>
                                        <p:tgtEl>
                                          <p:spTgt spid="806">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06">
                                            <p:txEl>
                                              <p:pRg st="2" end="2"/>
                                            </p:txEl>
                                          </p:spTgt>
                                        </p:tgtEl>
                                        <p:attrNameLst>
                                          <p:attrName>style.visibility</p:attrName>
                                        </p:attrNameLst>
                                      </p:cBhvr>
                                      <p:to>
                                        <p:strVal val="visible"/>
                                      </p:to>
                                    </p:set>
                                    <p:animEffect transition="in" filter="fade">
                                      <p:cBhvr>
                                        <p:cTn id="68" dur="500"/>
                                        <p:tgtEl>
                                          <p:spTgt spid="806">
                                            <p:txEl>
                                              <p:pRg st="2" end="2"/>
                                            </p:txEl>
                                          </p:spTgt>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808"/>
                                        </p:tgtEl>
                                        <p:attrNameLst>
                                          <p:attrName>style.visibility</p:attrName>
                                        </p:attrNameLst>
                                      </p:cBhvr>
                                      <p:to>
                                        <p:strVal val="visible"/>
                                      </p:to>
                                    </p:set>
                                    <p:animEffect transition="in" filter="fade">
                                      <p:cBhvr>
                                        <p:cTn id="72"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animBg="1"/>
      <p:bldP spid="801" grpId="0" build="p" bldLvl="2" animBg="1"/>
      <p:bldP spid="804" grpId="0" animBg="1"/>
      <p:bldP spid="805" grpId="0" animBg="1"/>
      <p:bldP spid="80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816"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817"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8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8"/>
            <a:ext cx="2098870" cy="1540535"/>
            <a:chOff x="0" y="2516"/>
            <a:chExt cx="2098868" cy="1540533"/>
          </a:xfrm>
        </p:grpSpPr>
        <p:sp>
          <p:nvSpPr>
            <p:cNvPr id="822" name="2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8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 name="Group 2">
            <a:extLst>
              <a:ext uri="{FF2B5EF4-FFF2-40B4-BE49-F238E27FC236}">
                <a16:creationId xmlns:a16="http://schemas.microsoft.com/office/drawing/2014/main" xmlns="" id="{951A6CD0-CF4F-F749-83E1-9094EA5D3B20}"/>
              </a:ext>
            </a:extLst>
          </p:cNvPr>
          <p:cNvGrpSpPr/>
          <p:nvPr/>
        </p:nvGrpSpPr>
        <p:grpSpPr>
          <a:xfrm>
            <a:off x="1227893" y="3237480"/>
            <a:ext cx="5855086" cy="6764096"/>
            <a:chOff x="1227893" y="3237480"/>
            <a:chExt cx="5855086" cy="6764096"/>
          </a:xfrm>
        </p:grpSpPr>
        <p:pic>
          <p:nvPicPr>
            <p:cNvPr id="812" name="Image" descr="Image"/>
            <p:cNvPicPr>
              <a:picLocks noChangeAspect="1"/>
            </p:cNvPicPr>
            <p:nvPr/>
          </p:nvPicPr>
          <p:blipFill>
            <a:blip r:embed="rId7"/>
            <a:stretch>
              <a:fillRect/>
            </a:stretch>
          </p:blipFill>
          <p:spPr>
            <a:xfrm>
              <a:off x="1812372" y="3237480"/>
              <a:ext cx="4686129" cy="5117829"/>
            </a:xfrm>
            <a:prstGeom prst="rect">
              <a:avLst/>
            </a:prstGeom>
            <a:ln w="12700">
              <a:miter lim="400000"/>
            </a:ln>
          </p:spPr>
        </p:pic>
        <p:sp>
          <p:nvSpPr>
            <p:cNvPr id="813" name="Rounded Rectangle"/>
            <p:cNvSpPr/>
            <p:nvPr/>
          </p:nvSpPr>
          <p:spPr>
            <a:xfrm>
              <a:off x="1227893" y="7894873"/>
              <a:ext cx="5855086"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5" name="Makes people hide…"/>
            <p:cNvSpPr txBox="1"/>
            <p:nvPr/>
          </p:nvSpPr>
          <p:spPr>
            <a:xfrm>
              <a:off x="4104102" y="8681485"/>
              <a:ext cx="10265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cap="all"/>
              </a:pPr>
              <a:endParaRPr b="0" dirty="0">
                <a:latin typeface="Arial" panose="020B0604020202020204" pitchFamily="34" charset="0"/>
                <a:cs typeface="Arial" panose="020B0604020202020204" pitchFamily="34" charset="0"/>
              </a:endParaRPr>
            </a:p>
          </p:txBody>
        </p:sp>
      </p:grpSp>
      <p:grpSp>
        <p:nvGrpSpPr>
          <p:cNvPr id="5" name="Group 3">
            <a:extLst>
              <a:ext uri="{FF2B5EF4-FFF2-40B4-BE49-F238E27FC236}">
                <a16:creationId xmlns:a16="http://schemas.microsoft.com/office/drawing/2014/main" xmlns="" id="{00032E6D-4934-574B-9BCD-14BAC59AB2E0}"/>
              </a:ext>
            </a:extLst>
          </p:cNvPr>
          <p:cNvGrpSpPr/>
          <p:nvPr/>
        </p:nvGrpSpPr>
        <p:grpSpPr>
          <a:xfrm>
            <a:off x="9170925" y="3857247"/>
            <a:ext cx="5905708" cy="8304754"/>
            <a:chOff x="9170925" y="3857247"/>
            <a:chExt cx="5905708" cy="8304754"/>
          </a:xfrm>
        </p:grpSpPr>
        <p:sp>
          <p:nvSpPr>
            <p:cNvPr id="814" name="Rounded Rectangle"/>
            <p:cNvSpPr/>
            <p:nvPr/>
          </p:nvSpPr>
          <p:spPr>
            <a:xfrm>
              <a:off x="9170925" y="10055298"/>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26" name="Keeps people away…"/>
            <p:cNvSpPr txBox="1"/>
            <p:nvPr/>
          </p:nvSpPr>
          <p:spPr>
            <a:xfrm>
              <a:off x="9221547" y="10884998"/>
              <a:ext cx="5855086" cy="447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914400">
                <a:lnSpc>
                  <a:spcPct val="80000"/>
                </a:lnSpc>
                <a:spcBef>
                  <a:spcPts val="1200"/>
                </a:spcBef>
                <a:defRPr sz="2800" cap="all">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828" name="Image" descr="Image"/>
            <p:cNvPicPr>
              <a:picLocks noChangeAspect="1"/>
            </p:cNvPicPr>
            <p:nvPr/>
          </p:nvPicPr>
          <p:blipFill>
            <a:blip r:embed="rId8"/>
            <a:stretch>
              <a:fillRect/>
            </a:stretch>
          </p:blipFill>
          <p:spPr>
            <a:xfrm>
              <a:off x="9858112" y="3857247"/>
              <a:ext cx="4480712" cy="5524562"/>
            </a:xfrm>
            <a:prstGeom prst="rect">
              <a:avLst/>
            </a:prstGeom>
            <a:ln w="12700">
              <a:miter lim="400000"/>
            </a:ln>
          </p:spPr>
        </p:pic>
      </p:grpSp>
      <p:grpSp>
        <p:nvGrpSpPr>
          <p:cNvPr id="10" name="Group 4">
            <a:extLst>
              <a:ext uri="{FF2B5EF4-FFF2-40B4-BE49-F238E27FC236}">
                <a16:creationId xmlns:a16="http://schemas.microsoft.com/office/drawing/2014/main" xmlns="" id="{9AB75D79-7BE1-0340-A439-7B1C0B276057}"/>
              </a:ext>
            </a:extLst>
          </p:cNvPr>
          <p:cNvGrpSpPr/>
          <p:nvPr/>
        </p:nvGrpSpPr>
        <p:grpSpPr>
          <a:xfrm>
            <a:off x="17113956" y="7894873"/>
            <a:ext cx="5855087" cy="2106703"/>
            <a:chOff x="17113956" y="7894873"/>
            <a:chExt cx="5855087" cy="2106703"/>
          </a:xfrm>
        </p:grpSpPr>
        <p:sp>
          <p:nvSpPr>
            <p:cNvPr id="815" name="Rounded Rectangle"/>
            <p:cNvSpPr/>
            <p:nvPr/>
          </p:nvSpPr>
          <p:spPr>
            <a:xfrm>
              <a:off x="17113956" y="7894873"/>
              <a:ext cx="5855087"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7" name="Discourages them &amp;…"/>
            <p:cNvSpPr txBox="1"/>
            <p:nvPr/>
          </p:nvSpPr>
          <p:spPr>
            <a:xfrm>
              <a:off x="19990170" y="8681485"/>
              <a:ext cx="10265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cap="all"/>
              </a:pPr>
              <a:endParaRPr b="0" dirty="0">
                <a:latin typeface="Arial" panose="020B0604020202020204" pitchFamily="34" charset="0"/>
                <a:cs typeface="Arial" panose="020B0604020202020204" pitchFamily="34" charset="0"/>
              </a:endParaRPr>
            </a:p>
          </p:txBody>
        </p:sp>
      </p:grpSp>
      <p:grpSp>
        <p:nvGrpSpPr>
          <p:cNvPr id="11" name="Group 1">
            <a:extLst>
              <a:ext uri="{FF2B5EF4-FFF2-40B4-BE49-F238E27FC236}">
                <a16:creationId xmlns:a16="http://schemas.microsoft.com/office/drawing/2014/main" xmlns="" id="{891C3797-DDE4-7549-9BF2-99A7E4B07E77}"/>
              </a:ext>
            </a:extLst>
          </p:cNvPr>
          <p:cNvGrpSpPr/>
          <p:nvPr/>
        </p:nvGrpSpPr>
        <p:grpSpPr>
          <a:xfrm>
            <a:off x="5589686" y="405045"/>
            <a:ext cx="13204628" cy="1223723"/>
            <a:chOff x="5589686" y="405045"/>
            <a:chExt cx="13204628" cy="1223723"/>
          </a:xfrm>
        </p:grpSpPr>
        <p:sp>
          <p:nvSpPr>
            <p:cNvPr id="830"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31" name="WHAT IS STIGMA"/>
            <p:cNvSpPr txBox="1"/>
            <p:nvPr/>
          </p:nvSpPr>
          <p:spPr>
            <a:xfrm>
              <a:off x="5918969" y="427002"/>
              <a:ext cx="1254606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a:solidFill>
                    <a:srgbClr val="002135"/>
                  </a:solidFill>
                </a:defRPr>
              </a:lvl1pPr>
            </a:lstStyle>
            <a:p>
              <a:endParaRPr b="0" dirty="0">
                <a:latin typeface="Arial" panose="020B0604020202020204" pitchFamily="34" charset="0"/>
                <a:cs typeface="Arial" panose="020B0604020202020204" pitchFamily="34" charset="0"/>
              </a:endParaRPr>
            </a:p>
          </p:txBody>
        </p:sp>
      </p:grpSp>
      <p:pic>
        <p:nvPicPr>
          <p:cNvPr id="26" name="Image" descr="Image">
            <a:extLst>
              <a:ext uri="{FF2B5EF4-FFF2-40B4-BE49-F238E27FC236}">
                <a16:creationId xmlns:a16="http://schemas.microsoft.com/office/drawing/2014/main" xmlns="" id="{BFCAFEE3-132C-A444-A0EC-8E526FCE69FE}"/>
              </a:ext>
            </a:extLst>
          </p:cNvPr>
          <p:cNvPicPr>
            <a:picLocks noChangeAspect="1"/>
          </p:cNvPicPr>
          <p:nvPr/>
        </p:nvPicPr>
        <p:blipFill>
          <a:blip r:embed="rId9"/>
          <a:stretch>
            <a:fillRect/>
          </a:stretch>
        </p:blipFill>
        <p:spPr>
          <a:xfrm>
            <a:off x="18238741" y="4360929"/>
            <a:ext cx="2959544" cy="2920395"/>
          </a:xfrm>
          <a:prstGeom prst="rect">
            <a:avLst/>
          </a:prstGeom>
          <a:ln w="12700" cap="flat">
            <a:noFill/>
            <a:miter lim="400000"/>
          </a:ln>
          <a:effectLst/>
        </p:spPr>
      </p:pic>
      <p:sp>
        <p:nvSpPr>
          <p:cNvPr id="6" name="Rectangle 5"/>
          <p:cNvSpPr/>
          <p:nvPr/>
        </p:nvSpPr>
        <p:spPr>
          <a:xfrm>
            <a:off x="10053432" y="786605"/>
            <a:ext cx="5783975" cy="707886"/>
          </a:xfrm>
          <a:prstGeom prst="rect">
            <a:avLst/>
          </a:prstGeom>
        </p:spPr>
        <p:txBody>
          <a:bodyPr wrap="square">
            <a:spAutoFit/>
          </a:bodyPr>
          <a:lstStyle/>
          <a:p>
            <a:pPr algn="just"/>
            <a:r>
              <a:rPr lang="gu-IN" sz="4000" dirty="0">
                <a:latin typeface="Calibri"/>
                <a:ea typeface="Calibri"/>
                <a:cs typeface="Shruti"/>
              </a:rPr>
              <a:t>લાંછનથી શું થઈ શકે છે</a:t>
            </a:r>
            <a:r>
              <a:rPr lang="en-IN" sz="4000" dirty="0">
                <a:latin typeface="Calibri"/>
                <a:ea typeface="Calibri"/>
                <a:cs typeface="Mangal"/>
              </a:rPr>
              <a:t>?</a:t>
            </a:r>
          </a:p>
        </p:txBody>
      </p:sp>
      <p:sp>
        <p:nvSpPr>
          <p:cNvPr id="7" name="Rectangle 6"/>
          <p:cNvSpPr/>
          <p:nvPr/>
        </p:nvSpPr>
        <p:spPr>
          <a:xfrm>
            <a:off x="1447349" y="8467565"/>
            <a:ext cx="5270608" cy="1077218"/>
          </a:xfrm>
          <a:prstGeom prst="rect">
            <a:avLst/>
          </a:prstGeom>
        </p:spPr>
        <p:txBody>
          <a:bodyPr wrap="square">
            <a:spAutoFit/>
          </a:bodyPr>
          <a:lstStyle/>
          <a:p>
            <a:pPr algn="just"/>
            <a:r>
              <a:rPr lang="gu-IN" sz="3200" dirty="0">
                <a:latin typeface="Calibri"/>
                <a:ea typeface="Calibri"/>
                <a:cs typeface="Shruti"/>
              </a:rPr>
              <a:t>લોકો પોતાની સમસ્યા છુપાવા લાગે છે</a:t>
            </a:r>
            <a:endParaRPr lang="en-IN" sz="4800" dirty="0">
              <a:latin typeface="Calibri"/>
              <a:ea typeface="Calibri"/>
              <a:cs typeface="Mangal"/>
            </a:endParaRPr>
          </a:p>
        </p:txBody>
      </p:sp>
      <p:sp>
        <p:nvSpPr>
          <p:cNvPr id="8" name="Rectangle 7"/>
          <p:cNvSpPr/>
          <p:nvPr/>
        </p:nvSpPr>
        <p:spPr>
          <a:xfrm>
            <a:off x="9221547" y="10406093"/>
            <a:ext cx="5804464" cy="1569660"/>
          </a:xfrm>
          <a:prstGeom prst="rect">
            <a:avLst/>
          </a:prstGeom>
        </p:spPr>
        <p:txBody>
          <a:bodyPr wrap="square">
            <a:spAutoFit/>
          </a:bodyPr>
          <a:lstStyle/>
          <a:p>
            <a:pPr algn="just"/>
            <a:r>
              <a:rPr lang="gu-IN" sz="3200" dirty="0">
                <a:latin typeface="Calibri"/>
                <a:ea typeface="Calibri"/>
                <a:cs typeface="Shruti"/>
              </a:rPr>
              <a:t>લોકો સ્વાસ્થ્ય સેવા અને મદદ મેળવવા માટે આગળ આવતા નથી</a:t>
            </a:r>
            <a:endParaRPr lang="en-IN" sz="4800" dirty="0">
              <a:latin typeface="Calibri"/>
              <a:ea typeface="Calibri"/>
              <a:cs typeface="Mangal"/>
            </a:endParaRPr>
          </a:p>
        </p:txBody>
      </p:sp>
      <p:sp>
        <p:nvSpPr>
          <p:cNvPr id="9" name="Rectangle 8"/>
          <p:cNvSpPr/>
          <p:nvPr/>
        </p:nvSpPr>
        <p:spPr>
          <a:xfrm>
            <a:off x="17113956" y="8430989"/>
            <a:ext cx="5855088" cy="1569660"/>
          </a:xfrm>
          <a:prstGeom prst="rect">
            <a:avLst/>
          </a:prstGeom>
        </p:spPr>
        <p:txBody>
          <a:bodyPr wrap="square">
            <a:spAutoFit/>
          </a:bodyPr>
          <a:lstStyle/>
          <a:p>
            <a:r>
              <a:rPr lang="gu-IN" sz="3200" dirty="0">
                <a:latin typeface="Calibri"/>
                <a:ea typeface="Calibri"/>
                <a:cs typeface="Shruti"/>
              </a:rPr>
              <a:t>તેમને </a:t>
            </a:r>
            <a:r>
              <a:rPr lang="gu-IN" sz="3200" dirty="0" smtClean="0">
                <a:latin typeface="Calibri"/>
                <a:ea typeface="Calibri"/>
                <a:cs typeface="Shruti"/>
              </a:rPr>
              <a:t>નિરાશ કરે </a:t>
            </a:r>
            <a:r>
              <a:rPr lang="gu-IN" sz="3200" dirty="0">
                <a:latin typeface="Calibri"/>
                <a:ea typeface="Calibri"/>
                <a:cs typeface="Shruti"/>
              </a:rPr>
              <a:t>છે અને ક્યારેક તેમની વર્તણૂક અસ્વસ્થ થઈ જાય છે</a:t>
            </a:r>
            <a:endParaRPr lang="en-IN"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1+#ppt_w/2"/>
                                          </p:val>
                                        </p:tav>
                                        <p:tav tm="100000">
                                          <p:val>
                                            <p:strVal val="#ppt_x"/>
                                          </p:val>
                                        </p:tav>
                                      </p:tavLst>
                                    </p:anim>
                                    <p:anim calcmode="lin" valueType="num">
                                      <p:cBhvr additive="base">
                                        <p:cTn id="25"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p:cNvGrpSpPr/>
          <p:nvPr/>
        </p:nvGrpSpPr>
        <p:grpSpPr>
          <a:xfrm>
            <a:off x="-25400" y="4735412"/>
            <a:ext cx="24434800" cy="4245176"/>
            <a:chOff x="0" y="0"/>
            <a:chExt cx="24434800" cy="4245174"/>
          </a:xfrm>
        </p:grpSpPr>
        <p:sp>
          <p:nvSpPr>
            <p:cNvPr id="192"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93" name="NOVEL CORONA VIRUS - COVID-19"/>
            <p:cNvSpPr txBox="1"/>
            <p:nvPr/>
          </p:nvSpPr>
          <p:spPr>
            <a:xfrm>
              <a:off x="8759462" y="2447892"/>
              <a:ext cx="6809556"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gu-IN" sz="3600" u="none" strike="noStrike" kern="0" cap="none" spc="0" normalizeH="0" baseline="0" noProof="0" dirty="0" smtClean="0">
                  <a:ln>
                    <a:noFill/>
                  </a:ln>
                  <a:solidFill>
                    <a:srgbClr val="002135"/>
                  </a:solidFill>
                  <a:effectLst/>
                  <a:uLnTx/>
                  <a:uFillTx/>
                  <a:latin typeface="Arial" panose="020B0604020202020204" pitchFamily="34" charset="0"/>
                  <a:cs typeface="Arial" panose="020B0604020202020204" pitchFamily="34" charset="0"/>
                  <a:sym typeface="Gill Sans"/>
                </a:rPr>
                <a:t>પ્રતિસાદ અને રોકથામ માટે પ્રત્યાયન</a:t>
              </a:r>
              <a:endParaRPr kumimoji="0" sz="360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endParaRPr>
            </a:p>
          </p:txBody>
        </p:sp>
        <p:sp>
          <p:nvSpPr>
            <p:cNvPr id="194" name="Line"/>
            <p:cNvSpPr/>
            <p:nvPr/>
          </p:nvSpPr>
          <p:spPr>
            <a:xfrm>
              <a:off x="8860606" y="2504427"/>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sp>
          <p:nvSpPr>
            <p:cNvPr id="195" name="SESSION 1"/>
            <p:cNvSpPr txBox="1"/>
            <p:nvPr/>
          </p:nvSpPr>
          <p:spPr>
            <a:xfrm>
              <a:off x="8779760" y="982425"/>
              <a:ext cx="3712556" cy="16414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gu-IN" sz="10000" b="0" u="none" strike="noStrike" kern="0" cap="none" spc="0" normalizeH="0" baseline="0" noProof="0" dirty="0" smtClean="0">
                  <a:ln>
                    <a:noFill/>
                  </a:ln>
                  <a:solidFill>
                    <a:srgbClr val="002135"/>
                  </a:solidFill>
                  <a:effectLst/>
                  <a:uLnTx/>
                  <a:uFillTx/>
                  <a:latin typeface="Arial" panose="020B0604020202020204" pitchFamily="34" charset="0"/>
                  <a:cs typeface="Arial" panose="020B0604020202020204" pitchFamily="34" charset="0"/>
                  <a:sym typeface="Gill Sans"/>
                </a:rPr>
                <a:t>સત્ર ૧ </a:t>
              </a:r>
              <a:endParaRPr kumimoji="0" sz="10000" b="0" u="none" strike="noStrike" kern="0" cap="none" spc="0" normalizeH="0" baseline="0" noProof="0" dirty="0">
                <a:ln>
                  <a:noFill/>
                </a:ln>
                <a:solidFill>
                  <a:srgbClr val="002135"/>
                </a:solidFill>
                <a:effectLst/>
                <a:uLnTx/>
                <a:uFillTx/>
                <a:latin typeface="Arial" panose="020B0604020202020204" pitchFamily="34" charset="0"/>
                <a:cs typeface="Arial" panose="020B0604020202020204" pitchFamily="34" charset="0"/>
                <a:sym typeface="Gill Sans"/>
              </a:endParaRPr>
            </a:p>
          </p:txBody>
        </p:sp>
      </p:grpSp>
      <p:pic>
        <p:nvPicPr>
          <p:cNvPr id="197" name="Image" descr="Image"/>
          <p:cNvPicPr>
            <a:picLocks noChangeAspect="1"/>
          </p:cNvPicPr>
          <p:nvPr/>
        </p:nvPicPr>
        <p:blipFill>
          <a:blip r:embed="rId2"/>
          <a:stretch>
            <a:fillRect/>
          </a:stretch>
        </p:blipFill>
        <p:spPr>
          <a:xfrm>
            <a:off x="4977946" y="1459231"/>
            <a:ext cx="3183991" cy="10046542"/>
          </a:xfrm>
          <a:prstGeom prst="rect">
            <a:avLst/>
          </a:prstGeom>
          <a:ln w="12700">
            <a:miter lim="400000"/>
          </a:ln>
          <a:effectLst>
            <a:outerShdw blurRad="63500" dist="25400" dir="5400000" rotWithShape="0">
              <a:srgbClr val="000000">
                <a:alpha val="50000"/>
              </a:srgbClr>
            </a:outerShdw>
          </a:effectLst>
        </p:spPr>
      </p:pic>
      <p:grpSp>
        <p:nvGrpSpPr>
          <p:cNvPr id="200" name="Group"/>
          <p:cNvGrpSpPr/>
          <p:nvPr/>
        </p:nvGrpSpPr>
        <p:grpSpPr>
          <a:xfrm>
            <a:off x="23097931" y="13055998"/>
            <a:ext cx="2098870" cy="1540535"/>
            <a:chOff x="0" y="2516"/>
            <a:chExt cx="2098868" cy="1540533"/>
          </a:xfrm>
        </p:grpSpPr>
        <p:sp>
          <p:nvSpPr>
            <p:cNvPr id="198" name="03"/>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03</a:t>
              </a:r>
            </a:p>
          </p:txBody>
        </p:sp>
        <p:pic>
          <p:nvPicPr>
            <p:cNvPr id="19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206" name="Group"/>
          <p:cNvGrpSpPr/>
          <p:nvPr/>
        </p:nvGrpSpPr>
        <p:grpSpPr>
          <a:xfrm>
            <a:off x="300010" y="12315300"/>
            <a:ext cx="4601210" cy="995767"/>
            <a:chOff x="0" y="0"/>
            <a:chExt cx="4601208" cy="995765"/>
          </a:xfrm>
        </p:grpSpPr>
        <p:pic>
          <p:nvPicPr>
            <p:cNvPr id="201" name="Picture 3" descr="Picture 3"/>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202" name="Picture 5" descr="Picture 5"/>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2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2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205"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xmlns="" val="1477774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1000"/>
                                        <p:tgtEl>
                                          <p:spTgt spid="196"/>
                                        </p:tgtEl>
                                      </p:cBhvr>
                                    </p:animEffect>
                                  </p:childTnLst>
                                </p:cTn>
                              </p:par>
                              <p:par>
                                <p:cTn id="8" presetID="9"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dissolve">
                                      <p:cBhvr>
                                        <p:cTn id="1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833"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834"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83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3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3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 name="Group"/>
          <p:cNvGrpSpPr/>
          <p:nvPr/>
        </p:nvGrpSpPr>
        <p:grpSpPr>
          <a:xfrm>
            <a:off x="23097931" y="13055998"/>
            <a:ext cx="2098870" cy="1540535"/>
            <a:chOff x="0" y="2516"/>
            <a:chExt cx="2098868" cy="1540533"/>
          </a:xfrm>
        </p:grpSpPr>
        <p:sp>
          <p:nvSpPr>
            <p:cNvPr id="840" name="2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30</a:t>
              </a:r>
              <a:endParaRPr dirty="0">
                <a:latin typeface="Arial" panose="020B0604020202020204" pitchFamily="34" charset="0"/>
                <a:cs typeface="Arial" panose="020B0604020202020204" pitchFamily="34" charset="0"/>
              </a:endParaRPr>
            </a:p>
          </p:txBody>
        </p:sp>
        <p:pic>
          <p:nvPicPr>
            <p:cNvPr id="84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pic>
        <p:nvPicPr>
          <p:cNvPr id="846" name="Image" descr="Image"/>
          <p:cNvPicPr>
            <a:picLocks noChangeAspect="1"/>
          </p:cNvPicPr>
          <p:nvPr/>
        </p:nvPicPr>
        <p:blipFill>
          <a:blip r:embed="rId7"/>
          <a:stretch>
            <a:fillRect/>
          </a:stretch>
        </p:blipFill>
        <p:spPr>
          <a:xfrm>
            <a:off x="20900664" y="118932"/>
            <a:ext cx="3266864" cy="4203356"/>
          </a:xfrm>
          <a:prstGeom prst="rect">
            <a:avLst/>
          </a:prstGeom>
          <a:ln w="12700">
            <a:miter lim="400000"/>
          </a:ln>
        </p:spPr>
      </p:pic>
      <p:sp>
        <p:nvSpPr>
          <p:cNvPr id="839" name="Rounded Rectangle"/>
          <p:cNvSpPr/>
          <p:nvPr/>
        </p:nvSpPr>
        <p:spPr>
          <a:xfrm>
            <a:off x="1077959" y="1989971"/>
            <a:ext cx="22228082" cy="10070864"/>
          </a:xfrm>
          <a:prstGeom prst="roundRect">
            <a:avLst>
              <a:gd name="adj" fmla="val 430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600" b="0" dirty="0">
              <a:solidFill>
                <a:sysClr val="windowText" lastClr="000000"/>
              </a:solidFill>
              <a:latin typeface="Arial" panose="020B0604020202020204" pitchFamily="34" charset="0"/>
              <a:cs typeface="Arial" panose="020B0604020202020204" pitchFamily="34" charset="0"/>
            </a:endParaRPr>
          </a:p>
        </p:txBody>
      </p:sp>
      <p:sp>
        <p:nvSpPr>
          <p:cNvPr id="845" name="As a health worker, you can:…"/>
          <p:cNvSpPr txBox="1"/>
          <p:nvPr/>
        </p:nvSpPr>
        <p:spPr>
          <a:xfrm>
            <a:off x="1428416" y="418103"/>
            <a:ext cx="21481877" cy="13029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endParaRPr lang="en-US" sz="2800" dirty="0" smtClean="0">
              <a:latin typeface="Calibri"/>
              <a:ea typeface="Calibri"/>
              <a:cs typeface="Shruti"/>
            </a:endParaRPr>
          </a:p>
          <a:p>
            <a:pPr algn="just"/>
            <a:endParaRPr lang="en-US" sz="2800" dirty="0">
              <a:latin typeface="Calibri"/>
              <a:ea typeface="Calibri"/>
              <a:cs typeface="Shruti"/>
            </a:endParaRPr>
          </a:p>
          <a:p>
            <a:pPr algn="just"/>
            <a:endParaRPr lang="en-US" sz="2800" dirty="0" smtClean="0">
              <a:latin typeface="Calibri"/>
              <a:ea typeface="Calibri"/>
              <a:cs typeface="Shruti"/>
            </a:endParaRPr>
          </a:p>
          <a:p>
            <a:pPr algn="just"/>
            <a:endParaRPr lang="en-US" sz="2800" dirty="0" smtClean="0">
              <a:latin typeface="Calibri"/>
              <a:ea typeface="Calibri"/>
              <a:cs typeface="Shruti"/>
            </a:endParaRPr>
          </a:p>
          <a:p>
            <a:pPr algn="just"/>
            <a:r>
              <a:rPr lang="gu-IN" sz="2800" dirty="0" smtClean="0">
                <a:latin typeface="Calibri"/>
                <a:ea typeface="Calibri"/>
                <a:cs typeface="Shruti"/>
              </a:rPr>
              <a:t>એક </a:t>
            </a:r>
            <a:r>
              <a:rPr lang="gu-IN" sz="2800" dirty="0">
                <a:latin typeface="Calibri"/>
                <a:ea typeface="Calibri"/>
                <a:cs typeface="Shruti"/>
              </a:rPr>
              <a:t>સ્વાસ્થ્ય કાર્યકર્તા તરીકે આપ આ બાબતો કરી શકો છોઃ</a:t>
            </a:r>
            <a:endParaRPr lang="en-IN" sz="2800" dirty="0">
              <a:latin typeface="Calibri"/>
              <a:ea typeface="Calibri"/>
              <a:cs typeface="Mangal"/>
            </a:endParaRPr>
          </a:p>
          <a:p>
            <a:pPr marL="342900" lvl="0" indent="-342900" algn="just">
              <a:buFont typeface="Apple Color Emoji"/>
              <a:buChar char="▪"/>
            </a:pPr>
            <a:r>
              <a:rPr lang="gu-IN" sz="2800" dirty="0">
                <a:latin typeface="Calibri"/>
                <a:ea typeface="Calibri"/>
                <a:cs typeface="Shruti"/>
              </a:rPr>
              <a:t>લોકોને સંવેદનશીલ બનાવો અને તેમને સમજાવો કે આ એક સામાન્ય ચેપ છે, જેના 80</a:t>
            </a:r>
            <a:r>
              <a:rPr lang="en-IN" sz="2800" dirty="0">
                <a:latin typeface="Calibri"/>
                <a:ea typeface="Calibri"/>
                <a:cs typeface="Mangal"/>
              </a:rPr>
              <a:t>%</a:t>
            </a:r>
            <a:r>
              <a:rPr lang="gu-IN" sz="2800" dirty="0">
                <a:latin typeface="Calibri"/>
                <a:ea typeface="Calibri"/>
                <a:cs typeface="Shruti"/>
              </a:rPr>
              <a:t> કેસ હળવા ચેપના હોય છે.</a:t>
            </a:r>
            <a:endParaRPr lang="en-IN" sz="2800" dirty="0">
              <a:latin typeface="Calibri"/>
              <a:ea typeface="Calibri"/>
              <a:cs typeface="Mangal"/>
            </a:endParaRPr>
          </a:p>
          <a:p>
            <a:pPr marL="342900" lvl="0" indent="-342900" algn="just">
              <a:buFont typeface="Apple Color Emoji"/>
              <a:buChar char="▪"/>
            </a:pPr>
            <a:r>
              <a:rPr lang="gu-IN" sz="2800" dirty="0">
                <a:latin typeface="Calibri"/>
                <a:ea typeface="Calibri"/>
                <a:cs typeface="Shruti"/>
              </a:rPr>
              <a:t>કોવિડ-19 (</a:t>
            </a:r>
            <a:r>
              <a:rPr lang="en-IN" sz="2800" dirty="0">
                <a:latin typeface="Calibri"/>
                <a:ea typeface="Calibri"/>
                <a:cs typeface="Mangal"/>
              </a:rPr>
              <a:t>COVID-19</a:t>
            </a:r>
            <a:r>
              <a:rPr lang="gu-IN" sz="2800" dirty="0">
                <a:latin typeface="Calibri"/>
                <a:ea typeface="Calibri"/>
                <a:cs typeface="Shruti"/>
              </a:rPr>
              <a:t>) કોઇને પણ થઈ શકે છે, લોકો સાથે વાત કરો, તેઓ કેવું અનુભવી રહ્યાં છે તે અંગે તેમની વાતને સાંભળો</a:t>
            </a:r>
            <a:endParaRPr lang="en-IN" sz="2800" dirty="0">
              <a:latin typeface="Calibri"/>
              <a:ea typeface="Calibri"/>
              <a:cs typeface="Mangal"/>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gu-IN" sz="2800" b="0" dirty="0">
                <a:ln w="3175">
                  <a:noFill/>
                </a:ln>
                <a:solidFill>
                  <a:sysClr val="windowText" lastClr="000000"/>
                </a:solidFill>
                <a:latin typeface="Arial" panose="020B0604020202020204" pitchFamily="34" charset="0"/>
                <a:cs typeface="Arial" panose="020B0604020202020204" pitchFamily="34" charset="0"/>
              </a:rPr>
              <a:t>લોકોને ઇનડોર રમતો, વાંચન, બાગકામ, ઘરની સફાઇ વગેરે જેવી </a:t>
            </a:r>
            <a:r>
              <a:rPr lang="gu-IN" sz="2800" b="0" dirty="0" smtClean="0">
                <a:ln w="3175">
                  <a:noFill/>
                </a:ln>
                <a:solidFill>
                  <a:sysClr val="windowText" lastClr="000000"/>
                </a:solidFill>
                <a:latin typeface="Arial" panose="020B0604020202020204" pitchFamily="34" charset="0"/>
                <a:cs typeface="Arial" panose="020B0604020202020204" pitchFamily="34" charset="0"/>
              </a:rPr>
              <a:t> હળવી પ્રવૃત્તિઓમાં </a:t>
            </a:r>
            <a:r>
              <a:rPr lang="gu-IN" sz="2800" b="0" dirty="0">
                <a:ln w="3175">
                  <a:noFill/>
                </a:ln>
                <a:solidFill>
                  <a:sysClr val="windowText" lastClr="000000"/>
                </a:solidFill>
                <a:latin typeface="Arial" panose="020B0604020202020204" pitchFamily="34" charset="0"/>
                <a:cs typeface="Arial" panose="020B0604020202020204" pitchFamily="34" charset="0"/>
              </a:rPr>
              <a:t>વ્યસ્ત રહેવાની સલાહ </a:t>
            </a:r>
            <a:r>
              <a:rPr lang="gu-IN" sz="2800" b="0" dirty="0" smtClean="0">
                <a:ln w="3175">
                  <a:noFill/>
                </a:ln>
                <a:solidFill>
                  <a:sysClr val="windowText" lastClr="000000"/>
                </a:solidFill>
                <a:latin typeface="Arial" panose="020B0604020202020204" pitchFamily="34" charset="0"/>
                <a:cs typeface="Arial" panose="020B0604020202020204" pitchFamily="34" charset="0"/>
              </a:rPr>
              <a:t>આપો.</a:t>
            </a:r>
            <a:endParaRPr lang="en-US" sz="2800" b="0" dirty="0">
              <a:ln w="3175">
                <a:noFill/>
              </a:ln>
              <a:solidFill>
                <a:sysClr val="windowText" lastClr="000000"/>
              </a:solidFill>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gu-IN" sz="2800" dirty="0" smtClean="0">
                <a:solidFill>
                  <a:schemeClr val="tx1"/>
                </a:solidFill>
                <a:latin typeface="Calibri"/>
                <a:ea typeface="Calibri"/>
                <a:cs typeface="Shruti"/>
              </a:rPr>
              <a:t>પ્રભાવશાળી </a:t>
            </a:r>
            <a:r>
              <a:rPr lang="gu-IN" sz="2800" dirty="0">
                <a:solidFill>
                  <a:schemeClr val="tx1"/>
                </a:solidFill>
                <a:latin typeface="Calibri"/>
                <a:ea typeface="Calibri"/>
                <a:cs typeface="Shruti"/>
              </a:rPr>
              <a:t>લોકોને તેમના પ્રભાવ હેઠળના વર્તુળોમાં લોકો સાથે વાત કરી સામુદાયિક સહાયતાનું નિર્માણ કરવામાં સંલગ્ન થવા માટે જણાવો.</a:t>
            </a:r>
            <a:endParaRPr lang="en-IN" sz="2800" dirty="0">
              <a:solidFill>
                <a:schemeClr val="tx1"/>
              </a:solidFill>
              <a:latin typeface="Calibri"/>
              <a:ea typeface="Calibri"/>
              <a:cs typeface="Mangal"/>
            </a:endParaRPr>
          </a:p>
          <a:p>
            <a:pPr marL="342900" lvl="0" indent="-342900" algn="just">
              <a:buFont typeface="Apple Color Emoji"/>
              <a:buChar char="▪"/>
            </a:pPr>
            <a:r>
              <a:rPr lang="gu-IN" sz="2800" dirty="0" smtClean="0">
                <a:latin typeface="Calibri"/>
                <a:ea typeface="Calibri"/>
                <a:cs typeface="Shruti"/>
              </a:rPr>
              <a:t>યુવા </a:t>
            </a:r>
            <a:r>
              <a:rPr lang="gu-IN" sz="2800" dirty="0">
                <a:latin typeface="Calibri"/>
                <a:ea typeface="Calibri"/>
                <a:cs typeface="Shruti"/>
              </a:rPr>
              <a:t>જૂથો અને </a:t>
            </a:r>
            <a:r>
              <a:rPr lang="gu-IN" sz="2800" dirty="0" smtClean="0">
                <a:latin typeface="Calibri"/>
                <a:ea typeface="Calibri"/>
                <a:cs typeface="Shruti"/>
              </a:rPr>
              <a:t>અન્ય સમુદાયના જૂથો  </a:t>
            </a:r>
            <a:r>
              <a:rPr lang="gu-IN" sz="2800" dirty="0">
                <a:latin typeface="Calibri"/>
                <a:ea typeface="Calibri"/>
                <a:cs typeface="Shruti"/>
              </a:rPr>
              <a:t>મારફતે વરિષ્ઠ નાગરિકો માટે વિવિધ સેવાઓ સ્થાપિત કરવામાં મદદરૂપ </a:t>
            </a:r>
            <a:r>
              <a:rPr lang="gu-IN" sz="2800" dirty="0" smtClean="0">
                <a:latin typeface="Calibri"/>
                <a:ea typeface="Calibri"/>
                <a:cs typeface="Shruti"/>
              </a:rPr>
              <a:t>થાઓ</a:t>
            </a:r>
            <a:endParaRPr lang="en-US" sz="2800" dirty="0" smtClean="0">
              <a:latin typeface="Calibri"/>
              <a:ea typeface="Calibri"/>
              <a:cs typeface="Shruti"/>
            </a:endParaRPr>
          </a:p>
          <a:p>
            <a:pPr marL="342900" lvl="0" indent="-342900" algn="just">
              <a:buFont typeface="Apple Color Emoji"/>
              <a:buChar char="▪"/>
            </a:pPr>
            <a:endParaRPr lang="en-US" sz="2800" dirty="0" smtClean="0">
              <a:latin typeface="Calibri"/>
              <a:ea typeface="Calibri"/>
              <a:cs typeface="Shruti"/>
            </a:endParaRPr>
          </a:p>
          <a:p>
            <a:pPr marL="342900" lvl="0" indent="-342900" algn="just">
              <a:buFont typeface="Apple Color Emoji"/>
              <a:buChar char="▪"/>
            </a:pPr>
            <a:r>
              <a:rPr lang="gu-IN" sz="2800" dirty="0">
                <a:latin typeface="Calibri"/>
                <a:ea typeface="Calibri"/>
                <a:cs typeface="Shruti"/>
              </a:rPr>
              <a:t>લોકોને તણાવ નિયંત્રિત કરવામાં મદદરૂપ થવા માટે આશા અને હકારાત્મક સમાચારો આપવા વૉટ્સએપ ગ્રૂપ્સને માર્ગદર્શન પૂરું પાડો.</a:t>
            </a:r>
            <a:endParaRPr lang="en-IN" sz="2800" dirty="0">
              <a:latin typeface="Calibri"/>
              <a:ea typeface="Calibri"/>
              <a:cs typeface="Mangal"/>
            </a:endParaRPr>
          </a:p>
          <a:p>
            <a:pPr marL="342900" lvl="0" indent="-342900" algn="just">
              <a:buFont typeface="Apple Color Emoji"/>
              <a:buChar char="▪"/>
            </a:pPr>
            <a:r>
              <a:rPr lang="gu-IN" sz="2800" dirty="0">
                <a:latin typeface="Calibri"/>
                <a:ea typeface="Calibri"/>
                <a:cs typeface="Shruti"/>
              </a:rPr>
              <a:t>વરિષ્ઠ નાગરિકો અને બાળકો સહિત ઊંચું જોખમ ધરાવતા જૂથો સુધી પહોંચવા માટે વિશેષ પ્રયાસો કરો.</a:t>
            </a:r>
            <a:endParaRPr lang="en-IN" sz="2800" dirty="0">
              <a:latin typeface="Calibri"/>
              <a:ea typeface="Calibri"/>
              <a:cs typeface="Mangal"/>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gu-IN" sz="2800" b="0" dirty="0">
                <a:ln w="3175">
                  <a:noFill/>
                </a:ln>
                <a:solidFill>
                  <a:sysClr val="windowText" lastClr="000000"/>
                </a:solidFill>
                <a:latin typeface="Arial" panose="020B0604020202020204" pitchFamily="34" charset="0"/>
                <a:cs typeface="Arial" panose="020B0604020202020204" pitchFamily="34" charset="0"/>
              </a:rPr>
              <a:t>જાહેરમાં, એવા શબ્દોનો ઉપયોગ કરો જેમ કે "</a:t>
            </a:r>
            <a:r>
              <a:rPr lang="en-US" sz="2800" b="0" dirty="0">
                <a:ln w="3175">
                  <a:noFill/>
                </a:ln>
                <a:solidFill>
                  <a:sysClr val="windowText" lastClr="000000"/>
                </a:solidFill>
                <a:latin typeface="Arial" panose="020B0604020202020204" pitchFamily="34" charset="0"/>
                <a:cs typeface="Arial" panose="020B0604020202020204" pitchFamily="34" charset="0"/>
              </a:rPr>
              <a:t>COVID-19 </a:t>
            </a:r>
            <a:r>
              <a:rPr lang="gu-IN" sz="2800" b="0" dirty="0">
                <a:ln w="3175">
                  <a:noFill/>
                </a:ln>
                <a:solidFill>
                  <a:sysClr val="windowText" lastClr="000000"/>
                </a:solidFill>
                <a:latin typeface="Arial" panose="020B0604020202020204" pitchFamily="34" charset="0"/>
                <a:cs typeface="Arial" panose="020B0604020202020204" pitchFamily="34" charset="0"/>
              </a:rPr>
              <a:t>કેસ" અથવા "પીડિતો" ને બદલે </a:t>
            </a:r>
            <a:r>
              <a:rPr lang="en-US" sz="2800" b="0" dirty="0">
                <a:ln w="3175">
                  <a:noFill/>
                </a:ln>
                <a:solidFill>
                  <a:sysClr val="windowText" lastClr="000000"/>
                </a:solidFill>
                <a:latin typeface="Arial" panose="020B0604020202020204" pitchFamily="34" charset="0"/>
                <a:cs typeface="Arial" panose="020B0604020202020204" pitchFamily="34" charset="0"/>
              </a:rPr>
              <a:t>COVID-19 </a:t>
            </a:r>
            <a:r>
              <a:rPr lang="gu-IN" sz="2800" b="0" dirty="0">
                <a:ln w="3175">
                  <a:noFill/>
                </a:ln>
                <a:solidFill>
                  <a:sysClr val="windowText" lastClr="000000"/>
                </a:solidFill>
                <a:latin typeface="Arial" panose="020B0604020202020204" pitchFamily="34" charset="0"/>
                <a:cs typeface="Arial" panose="020B0604020202020204" pitchFamily="34" charset="0"/>
              </a:rPr>
              <a:t>છે. એ જ રીતે, એવા શબ્દોનો ઉપયોગ કરો જેમ કે લોકો "શંકાસ્પદ કેસો" ને બદલે કોવિડ -19 હોઈ </a:t>
            </a:r>
            <a:r>
              <a:rPr lang="gu-IN" sz="2800" b="0" dirty="0" smtClean="0">
                <a:ln w="3175">
                  <a:noFill/>
                </a:ln>
                <a:solidFill>
                  <a:sysClr val="windowText" lastClr="000000"/>
                </a:solidFill>
                <a:latin typeface="Arial" panose="020B0604020202020204" pitchFamily="34" charset="0"/>
                <a:cs typeface="Arial" panose="020B0604020202020204" pitchFamily="34" charset="0"/>
              </a:rPr>
              <a:t>શકે</a:t>
            </a:r>
            <a:endParaRPr lang="en-US" sz="2800" b="0" dirty="0" smtClean="0">
              <a:ln w="3175">
                <a:noFill/>
              </a:ln>
              <a:solidFill>
                <a:sysClr val="windowText" lastClr="000000"/>
              </a:solidFill>
              <a:latin typeface="Arial" panose="020B0604020202020204" pitchFamily="34" charset="0"/>
              <a:cs typeface="Arial" panose="020B0604020202020204" pitchFamily="34" charset="0"/>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gu-IN" sz="2800" dirty="0" smtClean="0">
                <a:solidFill>
                  <a:schemeClr val="tx1"/>
                </a:solidFill>
                <a:latin typeface="Calibri"/>
                <a:ea typeface="Calibri"/>
                <a:cs typeface="Shruti"/>
              </a:rPr>
              <a:t>જાહેરમાં </a:t>
            </a:r>
            <a:r>
              <a:rPr lang="en-IN" sz="2800" dirty="0">
                <a:solidFill>
                  <a:schemeClr val="tx1"/>
                </a:solidFill>
                <a:latin typeface="Calibri"/>
                <a:ea typeface="Calibri"/>
                <a:cs typeface="Shruti"/>
              </a:rPr>
              <a:t>‘</a:t>
            </a:r>
            <a:r>
              <a:rPr lang="gu-IN" sz="2800" dirty="0">
                <a:solidFill>
                  <a:schemeClr val="tx1"/>
                </a:solidFill>
                <a:latin typeface="Calibri"/>
                <a:ea typeface="Calibri"/>
                <a:cs typeface="Shruti"/>
              </a:rPr>
              <a:t>કોવિડ-19 (</a:t>
            </a:r>
            <a:r>
              <a:rPr lang="en-IN" sz="2800" dirty="0">
                <a:solidFill>
                  <a:schemeClr val="tx1"/>
                </a:solidFill>
                <a:latin typeface="Calibri"/>
                <a:ea typeface="Calibri"/>
                <a:cs typeface="Mangal"/>
              </a:rPr>
              <a:t>COVID-19</a:t>
            </a:r>
            <a:r>
              <a:rPr lang="gu-IN" sz="2800" dirty="0">
                <a:solidFill>
                  <a:schemeClr val="tx1"/>
                </a:solidFill>
                <a:latin typeface="Calibri"/>
                <a:ea typeface="Calibri"/>
                <a:cs typeface="Shruti"/>
              </a:rPr>
              <a:t>)ના કેસ</a:t>
            </a:r>
            <a:r>
              <a:rPr lang="en-IN" sz="2800" dirty="0">
                <a:solidFill>
                  <a:schemeClr val="tx1"/>
                </a:solidFill>
                <a:latin typeface="Calibri"/>
                <a:ea typeface="Calibri"/>
                <a:cs typeface="Shruti"/>
              </a:rPr>
              <a:t>’</a:t>
            </a:r>
            <a:r>
              <a:rPr lang="gu-IN" sz="2800" dirty="0">
                <a:solidFill>
                  <a:schemeClr val="tx1"/>
                </a:solidFill>
                <a:latin typeface="Calibri"/>
                <a:ea typeface="Calibri"/>
                <a:cs typeface="Shruti"/>
              </a:rPr>
              <a:t> અથવા તો </a:t>
            </a:r>
            <a:r>
              <a:rPr lang="en-IN" sz="2800" dirty="0">
                <a:solidFill>
                  <a:schemeClr val="tx1"/>
                </a:solidFill>
                <a:latin typeface="Calibri"/>
                <a:ea typeface="Calibri"/>
                <a:cs typeface="Shruti"/>
              </a:rPr>
              <a:t>‘</a:t>
            </a:r>
            <a:r>
              <a:rPr lang="gu-IN" sz="2800" dirty="0">
                <a:solidFill>
                  <a:schemeClr val="tx1"/>
                </a:solidFill>
                <a:latin typeface="Calibri"/>
                <a:ea typeface="Calibri"/>
                <a:cs typeface="Shruti"/>
              </a:rPr>
              <a:t>પીડિતો</a:t>
            </a:r>
            <a:r>
              <a:rPr lang="en-IN" sz="2800" dirty="0">
                <a:solidFill>
                  <a:schemeClr val="tx1"/>
                </a:solidFill>
                <a:latin typeface="Calibri"/>
                <a:ea typeface="Calibri"/>
                <a:cs typeface="Shruti"/>
              </a:rPr>
              <a:t>’</a:t>
            </a:r>
            <a:r>
              <a:rPr lang="gu-IN" sz="2800" dirty="0">
                <a:solidFill>
                  <a:schemeClr val="tx1"/>
                </a:solidFill>
                <a:latin typeface="Calibri"/>
                <a:ea typeface="Calibri"/>
                <a:cs typeface="Shruti"/>
              </a:rPr>
              <a:t> જેવા શબ્દોનો ઉપયોગ કરવાને બદલે </a:t>
            </a:r>
            <a:r>
              <a:rPr lang="en-IN" sz="2800" dirty="0">
                <a:solidFill>
                  <a:schemeClr val="tx1"/>
                </a:solidFill>
                <a:latin typeface="Calibri"/>
                <a:ea typeface="Calibri"/>
                <a:cs typeface="Shruti"/>
              </a:rPr>
              <a:t>‘</a:t>
            </a:r>
            <a:r>
              <a:rPr lang="gu-IN" sz="2800" dirty="0">
                <a:solidFill>
                  <a:schemeClr val="tx1"/>
                </a:solidFill>
                <a:latin typeface="Calibri"/>
                <a:ea typeface="Calibri"/>
                <a:cs typeface="Shruti"/>
              </a:rPr>
              <a:t>કોવિડ-19 (</a:t>
            </a:r>
            <a:r>
              <a:rPr lang="en-IN" sz="2800" dirty="0">
                <a:solidFill>
                  <a:schemeClr val="tx1"/>
                </a:solidFill>
                <a:latin typeface="Calibri"/>
                <a:ea typeface="Calibri"/>
                <a:cs typeface="Mangal"/>
              </a:rPr>
              <a:t>COVID-19</a:t>
            </a:r>
            <a:r>
              <a:rPr lang="gu-IN" sz="2800" dirty="0">
                <a:solidFill>
                  <a:schemeClr val="tx1"/>
                </a:solidFill>
                <a:latin typeface="Calibri"/>
                <a:ea typeface="Calibri"/>
                <a:cs typeface="Shruti"/>
              </a:rPr>
              <a:t>) ધરાવતા લોકો</a:t>
            </a:r>
            <a:r>
              <a:rPr lang="en-IN" sz="2800" dirty="0">
                <a:solidFill>
                  <a:schemeClr val="tx1"/>
                </a:solidFill>
                <a:latin typeface="Calibri"/>
                <a:ea typeface="Calibri"/>
                <a:cs typeface="Mangal"/>
              </a:rPr>
              <a:t>’</a:t>
            </a:r>
            <a:r>
              <a:rPr lang="gu-IN" sz="2800" dirty="0">
                <a:solidFill>
                  <a:schemeClr val="tx1"/>
                </a:solidFill>
                <a:latin typeface="Calibri"/>
                <a:ea typeface="Calibri"/>
                <a:cs typeface="Shruti"/>
              </a:rPr>
              <a:t> જેવા શબ્દોનો ઉપયોગ કરો. તે જ રીતે, શંકાસ્પદ કેસને બદલે કોવિડ-19 (</a:t>
            </a:r>
            <a:r>
              <a:rPr lang="en-IN" sz="2800" dirty="0">
                <a:solidFill>
                  <a:schemeClr val="tx1"/>
                </a:solidFill>
                <a:latin typeface="Calibri"/>
                <a:ea typeface="Calibri"/>
                <a:cs typeface="Mangal"/>
              </a:rPr>
              <a:t>COVID-19</a:t>
            </a:r>
            <a:r>
              <a:rPr lang="gu-IN" sz="2800" dirty="0">
                <a:solidFill>
                  <a:schemeClr val="tx1"/>
                </a:solidFill>
                <a:latin typeface="Calibri"/>
                <a:ea typeface="Calibri"/>
                <a:cs typeface="Shruti"/>
              </a:rPr>
              <a:t>) હોવાની શક્યતા ધરાવતા લોકો જેવા શબ્દોનો ઉપયોગ કરો - ભલે પછી તે આપના કોન્ટેક્ટ લિસ્ટિંગ ફોર્મેટમાં સત્તાવાર પરિભાષા કેમ ન </a:t>
            </a:r>
            <a:r>
              <a:rPr lang="gu-IN" sz="2800" dirty="0" smtClean="0">
                <a:solidFill>
                  <a:schemeClr val="tx1"/>
                </a:solidFill>
                <a:latin typeface="Calibri"/>
                <a:ea typeface="Calibri"/>
                <a:cs typeface="Shruti"/>
              </a:rPr>
              <a:t>હોય.</a:t>
            </a:r>
            <a:endParaRPr lang="en-US" sz="2800" dirty="0">
              <a:solidFill>
                <a:schemeClr val="tx1"/>
              </a:solidFill>
              <a:latin typeface="Calibri"/>
              <a:ea typeface="Calibri"/>
              <a:cs typeface="Shruti"/>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r>
              <a:rPr lang="gu-IN" sz="2800" dirty="0" smtClean="0">
                <a:solidFill>
                  <a:schemeClr val="tx1"/>
                </a:solidFill>
                <a:latin typeface="Calibri"/>
                <a:ea typeface="Calibri"/>
                <a:cs typeface="Shruti"/>
              </a:rPr>
              <a:t>સમાચાર </a:t>
            </a:r>
            <a:r>
              <a:rPr lang="gu-IN" sz="2800" dirty="0">
                <a:solidFill>
                  <a:schemeClr val="tx1"/>
                </a:solidFill>
                <a:latin typeface="Calibri"/>
                <a:ea typeface="Calibri"/>
                <a:cs typeface="Shruti"/>
              </a:rPr>
              <a:t>જોવા, વાંચવા કે સાંભળવાથી બેચેની કે તણાવ પેદા થતો હોવાથી લોકોને સમાચાર જોવા, વાંચવા કે સાંભળવાનું શક્ય એટલું ઓછું કરી નાંખવા માટે કહો.</a:t>
            </a:r>
            <a:endParaRPr lang="en-IN" sz="2800" dirty="0">
              <a:solidFill>
                <a:schemeClr val="tx1"/>
              </a:solidFill>
              <a:latin typeface="Calibri"/>
              <a:ea typeface="Calibri"/>
              <a:cs typeface="Mangal"/>
            </a:endParaRPr>
          </a:p>
          <a:p>
            <a:pPr marL="457200" indent="-457200" algn="l" defTabSz="914400">
              <a:lnSpc>
                <a:spcPct val="150000"/>
              </a:lnSpc>
              <a:spcBef>
                <a:spcPts val="1200"/>
              </a:spcBef>
              <a:buClr>
                <a:schemeClr val="tx1"/>
              </a:buClr>
              <a:buSzPct val="85000"/>
              <a:buFont typeface="Arial" panose="020B0604020202020204" pitchFamily="34" charset="0"/>
              <a:buChar char="•"/>
              <a:defRPr sz="2800" b="0" cap="all">
                <a:solidFill>
                  <a:srgbClr val="FFFFFF"/>
                </a:solidFill>
              </a:defRPr>
            </a:pPr>
            <a:endParaRPr lang="en-IN" sz="4400" dirty="0">
              <a:solidFill>
                <a:schemeClr val="tx1"/>
              </a:solidFill>
              <a:latin typeface="Calibri"/>
              <a:ea typeface="Calibri"/>
              <a:cs typeface="Mangal"/>
            </a:endParaRPr>
          </a:p>
        </p:txBody>
      </p:sp>
      <p:grpSp>
        <p:nvGrpSpPr>
          <p:cNvPr id="5" name="Group 1">
            <a:extLst>
              <a:ext uri="{FF2B5EF4-FFF2-40B4-BE49-F238E27FC236}">
                <a16:creationId xmlns:a16="http://schemas.microsoft.com/office/drawing/2014/main" xmlns="" id="{D09BF05B-3527-5F4F-AA01-0827ABA895DC}"/>
              </a:ext>
            </a:extLst>
          </p:cNvPr>
          <p:cNvGrpSpPr/>
          <p:nvPr/>
        </p:nvGrpSpPr>
        <p:grpSpPr>
          <a:xfrm>
            <a:off x="5589686" y="405045"/>
            <a:ext cx="13204628" cy="1223723"/>
            <a:chOff x="5589686" y="405045"/>
            <a:chExt cx="13204628" cy="1223723"/>
          </a:xfrm>
        </p:grpSpPr>
        <p:sp>
          <p:nvSpPr>
            <p:cNvPr id="847"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48" name="WHAT IS STIGMA"/>
            <p:cNvSpPr txBox="1"/>
            <p:nvPr/>
          </p:nvSpPr>
          <p:spPr>
            <a:xfrm>
              <a:off x="5754327" y="427001"/>
              <a:ext cx="128753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7000">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849" name="Publicly, use terms like people who have COVID-19 instead of “COVID-19 cases” or “victims”. Similarly, use terms like people who may have COVID-19 instead of “suspected cases” – even when it may be the official terminology in your contact listing formats. Advise people to minimise watching, reading or listening to news that causes them to feel anxious or distressed.  Advise people to engage in relaxing activities like indoor games, reading, gardening, home-cleaning, etc.  Engage community influencers to build community support by talking to people within their circle of influence. Identify influencers. Share correct information on COVID-19 with them. Brief them on specific support required by you. To emphasise that most people do recover from COVID-19, amplify the good news about local people . Who have recovered from COVID-19? Who have supported a loved one through recovery?"/>
          <p:cNvSpPr txBox="1"/>
          <p:nvPr/>
        </p:nvSpPr>
        <p:spPr>
          <a:xfrm>
            <a:off x="1143097" y="8270168"/>
            <a:ext cx="19757567" cy="558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30000"/>
              </a:lnSpc>
              <a:defRPr sz="2500" b="0">
                <a:solidFill>
                  <a:srgbClr val="FFFFFF"/>
                </a:solidFill>
                <a:latin typeface="Gill Sans Light"/>
                <a:ea typeface="Gill Sans Light"/>
                <a:cs typeface="Gill Sans Light"/>
                <a:sym typeface="Gill Sans Light"/>
              </a:defRPr>
            </a:lvl1pPr>
          </a:lstStyle>
          <a:p>
            <a:endParaRPr dirty="0">
              <a:latin typeface="Arial Narrow" panose="020B0604020202020204" pitchFamily="34" charset="0"/>
              <a:cs typeface="Arial Narrow" panose="020B0604020202020204" pitchFamily="34" charset="0"/>
            </a:endParaRPr>
          </a:p>
        </p:txBody>
      </p:sp>
      <p:sp>
        <p:nvSpPr>
          <p:cNvPr id="3" name="Rectangle 2"/>
          <p:cNvSpPr/>
          <p:nvPr/>
        </p:nvSpPr>
        <p:spPr>
          <a:xfrm>
            <a:off x="7910014" y="682675"/>
            <a:ext cx="8518679" cy="646331"/>
          </a:xfrm>
          <a:prstGeom prst="rect">
            <a:avLst/>
          </a:prstGeom>
        </p:spPr>
        <p:txBody>
          <a:bodyPr wrap="none">
            <a:spAutoFit/>
          </a:bodyPr>
          <a:lstStyle/>
          <a:p>
            <a:pPr algn="just"/>
            <a:r>
              <a:rPr lang="gu-IN" sz="3600" dirty="0">
                <a:latin typeface="Calibri"/>
                <a:ea typeface="Calibri"/>
                <a:cs typeface="Shruti"/>
              </a:rPr>
              <a:t>એફએલડબ્લ્યુ (</a:t>
            </a:r>
            <a:r>
              <a:rPr lang="en-IN" sz="3600" dirty="0">
                <a:latin typeface="Calibri"/>
                <a:ea typeface="Calibri"/>
                <a:cs typeface="Mangal"/>
              </a:rPr>
              <a:t>FLW</a:t>
            </a:r>
            <a:r>
              <a:rPr lang="gu-IN" sz="3600" dirty="0">
                <a:latin typeface="Calibri"/>
                <a:ea typeface="Calibri"/>
                <a:cs typeface="Shruti"/>
              </a:rPr>
              <a:t>) આ માટે શું કરી શકે છે</a:t>
            </a:r>
            <a:r>
              <a:rPr lang="en-IN" sz="3600" dirty="0">
                <a:latin typeface="Calibri"/>
                <a:ea typeface="Calibri"/>
                <a:cs typeface="Manga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
                                        </p:tgtEl>
                                        <p:attrNameLst>
                                          <p:attrName>style.visibility</p:attrName>
                                        </p:attrNameLst>
                                      </p:cBhvr>
                                      <p:to>
                                        <p:strVal val="visible"/>
                                      </p:to>
                                    </p:set>
                                    <p:animEffect transition="in" filter="fade">
                                      <p:cBhvr>
                                        <p:cTn id="12" dur="500"/>
                                        <p:tgtEl>
                                          <p:spTgt spid="839"/>
                                        </p:tgtEl>
                                      </p:cBhvr>
                                    </p:animEffect>
                                  </p:childTnLst>
                                </p:cTn>
                              </p:par>
                              <p:par>
                                <p:cTn id="13" presetID="10" presetClass="entr" presetSubtype="0" fill="hold" nodeType="with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500"/>
                                        <p:tgtEl>
                                          <p:spTgt spid="8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45">
                                            <p:bg/>
                                          </p:spTgt>
                                        </p:tgtEl>
                                        <p:attrNameLst>
                                          <p:attrName>style.visibility</p:attrName>
                                        </p:attrNameLst>
                                      </p:cBhvr>
                                      <p:to>
                                        <p:strVal val="visible"/>
                                      </p:to>
                                    </p:set>
                                    <p:animEffect transition="in" filter="fade">
                                      <p:cBhvr>
                                        <p:cTn id="20" dur="500"/>
                                        <p:tgtEl>
                                          <p:spTgt spid="84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5">
                                            <p:txEl>
                                              <p:pRg st="4" end="4"/>
                                            </p:txEl>
                                          </p:spTgt>
                                        </p:tgtEl>
                                        <p:attrNameLst>
                                          <p:attrName>style.visibility</p:attrName>
                                        </p:attrNameLst>
                                      </p:cBhvr>
                                      <p:to>
                                        <p:strVal val="visible"/>
                                      </p:to>
                                    </p:set>
                                    <p:animEffect transition="in" filter="fade">
                                      <p:cBhvr>
                                        <p:cTn id="25" dur="500"/>
                                        <p:tgtEl>
                                          <p:spTgt spid="84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5">
                                            <p:txEl>
                                              <p:pRg st="5" end="5"/>
                                            </p:txEl>
                                          </p:spTgt>
                                        </p:tgtEl>
                                        <p:attrNameLst>
                                          <p:attrName>style.visibility</p:attrName>
                                        </p:attrNameLst>
                                      </p:cBhvr>
                                      <p:to>
                                        <p:strVal val="visible"/>
                                      </p:to>
                                    </p:set>
                                    <p:animEffect transition="in" filter="fade">
                                      <p:cBhvr>
                                        <p:cTn id="30" dur="500"/>
                                        <p:tgtEl>
                                          <p:spTgt spid="84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45">
                                            <p:txEl>
                                              <p:pRg st="6" end="6"/>
                                            </p:txEl>
                                          </p:spTgt>
                                        </p:tgtEl>
                                        <p:attrNameLst>
                                          <p:attrName>style.visibility</p:attrName>
                                        </p:attrNameLst>
                                      </p:cBhvr>
                                      <p:to>
                                        <p:strVal val="visible"/>
                                      </p:to>
                                    </p:set>
                                    <p:animEffect transition="in" filter="fade">
                                      <p:cBhvr>
                                        <p:cTn id="35" dur="500"/>
                                        <p:tgtEl>
                                          <p:spTgt spid="84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5">
                                            <p:txEl>
                                              <p:pRg st="7" end="7"/>
                                            </p:txEl>
                                          </p:spTgt>
                                        </p:tgtEl>
                                        <p:attrNameLst>
                                          <p:attrName>style.visibility</p:attrName>
                                        </p:attrNameLst>
                                      </p:cBhvr>
                                      <p:to>
                                        <p:strVal val="visible"/>
                                      </p:to>
                                    </p:set>
                                    <p:animEffect transition="in" filter="fade">
                                      <p:cBhvr>
                                        <p:cTn id="40" dur="500"/>
                                        <p:tgtEl>
                                          <p:spTgt spid="84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5">
                                            <p:txEl>
                                              <p:pRg st="8" end="8"/>
                                            </p:txEl>
                                          </p:spTgt>
                                        </p:tgtEl>
                                        <p:attrNameLst>
                                          <p:attrName>style.visibility</p:attrName>
                                        </p:attrNameLst>
                                      </p:cBhvr>
                                      <p:to>
                                        <p:strVal val="visible"/>
                                      </p:to>
                                    </p:set>
                                    <p:animEffect transition="in" filter="fade">
                                      <p:cBhvr>
                                        <p:cTn id="45" dur="500"/>
                                        <p:tgtEl>
                                          <p:spTgt spid="84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45">
                                            <p:txEl>
                                              <p:pRg st="9" end="9"/>
                                            </p:txEl>
                                          </p:spTgt>
                                        </p:tgtEl>
                                        <p:attrNameLst>
                                          <p:attrName>style.visibility</p:attrName>
                                        </p:attrNameLst>
                                      </p:cBhvr>
                                      <p:to>
                                        <p:strVal val="visible"/>
                                      </p:to>
                                    </p:set>
                                    <p:animEffect transition="in" filter="fade">
                                      <p:cBhvr>
                                        <p:cTn id="50" dur="500"/>
                                        <p:tgtEl>
                                          <p:spTgt spid="84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45">
                                            <p:txEl>
                                              <p:pRg st="11" end="11"/>
                                            </p:txEl>
                                          </p:spTgt>
                                        </p:tgtEl>
                                        <p:attrNameLst>
                                          <p:attrName>style.visibility</p:attrName>
                                        </p:attrNameLst>
                                      </p:cBhvr>
                                      <p:to>
                                        <p:strVal val="visible"/>
                                      </p:to>
                                    </p:set>
                                    <p:animEffect transition="in" filter="fade">
                                      <p:cBhvr>
                                        <p:cTn id="55" dur="500"/>
                                        <p:tgtEl>
                                          <p:spTgt spid="845">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45">
                                            <p:txEl>
                                              <p:pRg st="12" end="12"/>
                                            </p:txEl>
                                          </p:spTgt>
                                        </p:tgtEl>
                                        <p:attrNameLst>
                                          <p:attrName>style.visibility</p:attrName>
                                        </p:attrNameLst>
                                      </p:cBhvr>
                                      <p:to>
                                        <p:strVal val="visible"/>
                                      </p:to>
                                    </p:set>
                                    <p:animEffect transition="in" filter="fade">
                                      <p:cBhvr>
                                        <p:cTn id="60" dur="500"/>
                                        <p:tgtEl>
                                          <p:spTgt spid="845">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45">
                                            <p:txEl>
                                              <p:pRg st="13" end="13"/>
                                            </p:txEl>
                                          </p:spTgt>
                                        </p:tgtEl>
                                        <p:attrNameLst>
                                          <p:attrName>style.visibility</p:attrName>
                                        </p:attrNameLst>
                                      </p:cBhvr>
                                      <p:to>
                                        <p:strVal val="visible"/>
                                      </p:to>
                                    </p:set>
                                    <p:animEffect transition="in" filter="fade">
                                      <p:cBhvr>
                                        <p:cTn id="65" dur="500"/>
                                        <p:tgtEl>
                                          <p:spTgt spid="845">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45">
                                            <p:txEl>
                                              <p:pRg st="14" end="14"/>
                                            </p:txEl>
                                          </p:spTgt>
                                        </p:tgtEl>
                                        <p:attrNameLst>
                                          <p:attrName>style.visibility</p:attrName>
                                        </p:attrNameLst>
                                      </p:cBhvr>
                                      <p:to>
                                        <p:strVal val="visible"/>
                                      </p:to>
                                    </p:set>
                                    <p:animEffect transition="in" filter="fade">
                                      <p:cBhvr>
                                        <p:cTn id="70" dur="500"/>
                                        <p:tgtEl>
                                          <p:spTgt spid="845">
                                            <p:txEl>
                                              <p:pRg st="14" end="1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45">
                                            <p:txEl>
                                              <p:pRg st="15" end="15"/>
                                            </p:txEl>
                                          </p:spTgt>
                                        </p:tgtEl>
                                        <p:attrNameLst>
                                          <p:attrName>style.visibility</p:attrName>
                                        </p:attrNameLst>
                                      </p:cBhvr>
                                      <p:to>
                                        <p:strVal val="visible"/>
                                      </p:to>
                                    </p:set>
                                    <p:animEffect transition="in" filter="fade">
                                      <p:cBhvr>
                                        <p:cTn id="75" dur="500"/>
                                        <p:tgtEl>
                                          <p:spTgt spid="84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animBg="1"/>
      <p:bldP spid="845" grpId="0"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269837" y="12558114"/>
            <a:ext cx="4601210" cy="995767"/>
            <a:chOff x="0" y="0"/>
            <a:chExt cx="4601208" cy="995765"/>
          </a:xfrm>
        </p:grpSpPr>
        <p:pic>
          <p:nvPicPr>
            <p:cNvPr id="853"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854"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85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5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5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 name="Group"/>
          <p:cNvGrpSpPr/>
          <p:nvPr/>
        </p:nvGrpSpPr>
        <p:grpSpPr>
          <a:xfrm>
            <a:off x="23097931" y="13055998"/>
            <a:ext cx="2098870" cy="1540535"/>
            <a:chOff x="0" y="2516"/>
            <a:chExt cx="2098868" cy="1540533"/>
          </a:xfrm>
        </p:grpSpPr>
        <p:sp>
          <p:nvSpPr>
            <p:cNvPr id="859" name="2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86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5" name="Group 1">
            <a:extLst>
              <a:ext uri="{FF2B5EF4-FFF2-40B4-BE49-F238E27FC236}">
                <a16:creationId xmlns:a16="http://schemas.microsoft.com/office/drawing/2014/main" xmlns="" id="{EC2F3E4A-9CB7-D24F-8983-D8DB91E1CD76}"/>
              </a:ext>
            </a:extLst>
          </p:cNvPr>
          <p:cNvGrpSpPr/>
          <p:nvPr/>
        </p:nvGrpSpPr>
        <p:grpSpPr>
          <a:xfrm>
            <a:off x="2379798" y="501229"/>
            <a:ext cx="19624404" cy="1223723"/>
            <a:chOff x="2379798" y="501229"/>
            <a:chExt cx="19624404" cy="1223723"/>
          </a:xfrm>
        </p:grpSpPr>
        <p:sp>
          <p:nvSpPr>
            <p:cNvPr id="862" name="Rounded Rectangle"/>
            <p:cNvSpPr/>
            <p:nvPr/>
          </p:nvSpPr>
          <p:spPr>
            <a:xfrm>
              <a:off x="2379798" y="501229"/>
              <a:ext cx="1962440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63" name="WHAT IS STIGMA"/>
            <p:cNvSpPr txBox="1"/>
            <p:nvPr/>
          </p:nvSpPr>
          <p:spPr>
            <a:xfrm>
              <a:off x="2570442" y="523186"/>
              <a:ext cx="192431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cap="all">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864" name="Suresh has been under home quarantine when his wife, in her last term of pregnancy, developed labour pains and had to be taken to government facility for delivery. ASHA ensured Suresh that his wife will be taken care of while he should remain within house as advised. However, ASHA was actually worried thinking how Suresh will manage. She called her neighbour Seema and requested her to send food for Suresh. She reminded Seema to take th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village youth group members to do the needful for Suresh at-least for next 72 hours till his wife returns."/>
          <p:cNvSpPr txBox="1"/>
          <p:nvPr/>
        </p:nvSpPr>
        <p:spPr>
          <a:xfrm>
            <a:off x="975127" y="2166880"/>
            <a:ext cx="22122804" cy="4239109"/>
          </a:xfrm>
          <a:prstGeom prst="rect">
            <a:avLst/>
          </a:prstGeom>
          <a:solidFill>
            <a:srgbClr val="FFC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nSpc>
                <a:spcPct val="120000"/>
              </a:lnSpc>
              <a:spcBef>
                <a:spcPts val="5900"/>
              </a:spcBef>
              <a:defRPr b="0">
                <a:solidFill>
                  <a:srgbClr val="FFFFFF"/>
                </a:solidFill>
              </a:defRPr>
            </a:lvl1pPr>
          </a:lstStyle>
          <a:p>
            <a:pPr algn="just"/>
            <a:r>
              <a:rPr lang="gu-IN" sz="3200" b="1" dirty="0">
                <a:solidFill>
                  <a:schemeClr val="tx1"/>
                </a:solidFill>
                <a:latin typeface="Calibri"/>
                <a:ea typeface="Calibri"/>
                <a:cs typeface="Shruti"/>
              </a:rPr>
              <a:t>સુરેશની પત્નીને પ્રસવપીડા ઉપડી ત્યારે તે હૉમ ક્વૉરેન્ટાઇન હતો અને તેની પત્નીને પ્રસૂતિ માટે હોસ્પિટલમાં લઈ જવી પડે તેવી હતી. </a:t>
            </a:r>
            <a:r>
              <a:rPr lang="en-IN" sz="3200" b="1" dirty="0" smtClean="0">
                <a:solidFill>
                  <a:schemeClr val="tx1"/>
                </a:solidFill>
                <a:latin typeface="Calibri"/>
                <a:ea typeface="Calibri"/>
                <a:cs typeface="Mangal"/>
              </a:rPr>
              <a:t>ASHA</a:t>
            </a:r>
            <a:r>
              <a:rPr lang="gu-IN" sz="3200" b="1" dirty="0" smtClean="0">
                <a:solidFill>
                  <a:schemeClr val="tx1"/>
                </a:solidFill>
                <a:latin typeface="Calibri"/>
                <a:ea typeface="Calibri"/>
                <a:cs typeface="Mangal"/>
              </a:rPr>
              <a:t> કાર્યકરે </a:t>
            </a:r>
            <a:r>
              <a:rPr lang="gu-IN" sz="3200" b="1" dirty="0" smtClean="0">
                <a:solidFill>
                  <a:schemeClr val="tx1"/>
                </a:solidFill>
                <a:latin typeface="Calibri"/>
                <a:ea typeface="Calibri"/>
                <a:cs typeface="Shruti"/>
              </a:rPr>
              <a:t>સુરેશને </a:t>
            </a:r>
            <a:r>
              <a:rPr lang="gu-IN" sz="3200" b="1" dirty="0">
                <a:solidFill>
                  <a:schemeClr val="tx1"/>
                </a:solidFill>
                <a:latin typeface="Calibri"/>
                <a:ea typeface="Calibri"/>
                <a:cs typeface="Shruti"/>
              </a:rPr>
              <a:t>ખાતરી આપી કે, તેની પત્નીની પૂરેપૂરી કાળજી રાખવામાં આવશે પરંતુ તેણે સલાહ આપ્યાં મુજબ ઘરમાં અળગા જ રહેવાનું છે. </a:t>
            </a:r>
            <a:r>
              <a:rPr lang="en-IN" sz="3200" b="1" dirty="0">
                <a:solidFill>
                  <a:schemeClr val="tx1"/>
                </a:solidFill>
                <a:latin typeface="Calibri"/>
                <a:ea typeface="Calibri"/>
                <a:cs typeface="Mangal"/>
              </a:rPr>
              <a:t>ASHA</a:t>
            </a:r>
            <a:r>
              <a:rPr lang="gu-IN" sz="3200" b="1" dirty="0">
                <a:solidFill>
                  <a:schemeClr val="tx1"/>
                </a:solidFill>
                <a:latin typeface="Calibri"/>
                <a:ea typeface="Calibri"/>
                <a:cs typeface="Shruti"/>
              </a:rPr>
              <a:t>એ તેમની પડોશી સીમાને બોલાવી અને સુરેશને ભોજન પૂરું પાડવાની વિનંતી કરી. સુરેશને ખાવાનું આપતી વખતે શું સાવચેતી લેવી તેના સૂચનો પણ તેણે સીમાને આપ્યાં. ત્યારબાદ તેણે સ્થાનિક મધર્સ ગ્રૂપના કન્વેનર અને વિલેજ હેલ્થ એન્ડ ન્યુટ્રીશન કમિટી (</a:t>
            </a:r>
            <a:r>
              <a:rPr lang="en-IN" sz="3200" b="1" dirty="0">
                <a:solidFill>
                  <a:schemeClr val="tx1"/>
                </a:solidFill>
                <a:latin typeface="Calibri"/>
                <a:ea typeface="Calibri"/>
                <a:cs typeface="Mangal"/>
              </a:rPr>
              <a:t>VHSNC</a:t>
            </a:r>
            <a:r>
              <a:rPr lang="gu-IN" sz="3200" b="1" dirty="0">
                <a:solidFill>
                  <a:schemeClr val="tx1"/>
                </a:solidFill>
                <a:latin typeface="Calibri"/>
                <a:ea typeface="Calibri"/>
                <a:cs typeface="Shruti"/>
              </a:rPr>
              <a:t>)ના સભ્યને બોલાવ્યાં અને તેમને બંનેને પરિસ્થિતિ સમજાવી સુરેશના ભોજન અને ઘરની સારસંભાળ લેવાની જરૂરિયાતો સાચવી લેવાની વિનંતી કરી. </a:t>
            </a:r>
            <a:r>
              <a:rPr lang="en-IN" sz="3200" b="1" dirty="0">
                <a:solidFill>
                  <a:schemeClr val="tx1"/>
                </a:solidFill>
                <a:latin typeface="Calibri"/>
                <a:ea typeface="Calibri"/>
                <a:cs typeface="Mangal"/>
              </a:rPr>
              <a:t>VHSNC</a:t>
            </a:r>
            <a:r>
              <a:rPr lang="gu-IN" sz="3200" b="1" dirty="0">
                <a:solidFill>
                  <a:schemeClr val="tx1"/>
                </a:solidFill>
                <a:latin typeface="Calibri"/>
                <a:ea typeface="Calibri"/>
                <a:cs typeface="Shruti"/>
              </a:rPr>
              <a:t>ના સભ્યોએ ગામના યૂથ ગ્રૂપના સભ્યોને જ્યાં સુધી સુરેશની પત્ની પરત ન ફરે ત્યાં સુધી ઓછામાં ઓછા 72 કલાક પરિસ્થિતિ સાચવી લેવા માટે વિનંતી કરી.</a:t>
            </a:r>
            <a:endParaRPr sz="3200" dirty="0">
              <a:ln w="3175">
                <a:noFill/>
              </a:ln>
              <a:solidFill>
                <a:schemeClr val="tx1"/>
              </a:solidFill>
              <a:latin typeface="Arial" panose="020B0604020202020204" pitchFamily="34" charset="0"/>
              <a:cs typeface="Arial" panose="020B0604020202020204" pitchFamily="34" charset="0"/>
            </a:endParaRPr>
          </a:p>
        </p:txBody>
      </p:sp>
      <p:sp>
        <p:nvSpPr>
          <p:cNvPr id="852" name="Rounded Rectangle"/>
          <p:cNvSpPr/>
          <p:nvPr/>
        </p:nvSpPr>
        <p:spPr>
          <a:xfrm>
            <a:off x="2706590" y="6655920"/>
            <a:ext cx="19047020" cy="3062636"/>
          </a:xfrm>
          <a:prstGeom prst="roundRect">
            <a:avLst>
              <a:gd name="adj" fmla="val 93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65" name="1. What are the positive actions taken by ASHA?…"/>
          <p:cNvSpPr txBox="1"/>
          <p:nvPr/>
        </p:nvSpPr>
        <p:spPr>
          <a:xfrm>
            <a:off x="2868707" y="6741610"/>
            <a:ext cx="18335643" cy="2897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20000"/>
              </a:lnSpc>
              <a:defRPr>
                <a:solidFill>
                  <a:srgbClr val="FFFFFF"/>
                </a:solidFill>
              </a:defRPr>
            </a:pPr>
            <a:r>
              <a:rPr sz="3400" b="0" dirty="0">
                <a:solidFill>
                  <a:sysClr val="windowText" lastClr="000000"/>
                </a:solidFill>
                <a:latin typeface="Arial" panose="020B0604020202020204" pitchFamily="34" charset="0"/>
                <a:cs typeface="Arial" panose="020B0604020202020204" pitchFamily="34" charset="0"/>
              </a:rPr>
              <a:t>1. </a:t>
            </a:r>
            <a:r>
              <a:rPr lang="en-IN" sz="3200" dirty="0" smtClean="0">
                <a:solidFill>
                  <a:schemeClr val="tx1"/>
                </a:solidFill>
                <a:latin typeface="Calibri"/>
                <a:ea typeface="Calibri"/>
                <a:cs typeface="Mangal"/>
              </a:rPr>
              <a:t>ASHA</a:t>
            </a:r>
            <a:r>
              <a:rPr lang="gu-IN" sz="3200" dirty="0" smtClean="0">
                <a:solidFill>
                  <a:schemeClr val="tx1"/>
                </a:solidFill>
                <a:latin typeface="Calibri"/>
                <a:ea typeface="Calibri"/>
                <a:cs typeface="Mangal"/>
              </a:rPr>
              <a:t> કાર્યકર </a:t>
            </a:r>
            <a:r>
              <a:rPr lang="gu-IN" sz="3200" dirty="0" smtClean="0">
                <a:solidFill>
                  <a:schemeClr val="tx1"/>
                </a:solidFill>
                <a:latin typeface="Calibri"/>
                <a:ea typeface="Calibri"/>
                <a:cs typeface="Shruti"/>
              </a:rPr>
              <a:t>દ્વારા </a:t>
            </a:r>
            <a:r>
              <a:rPr lang="gu-IN" sz="3200" dirty="0">
                <a:solidFill>
                  <a:schemeClr val="tx1"/>
                </a:solidFill>
                <a:latin typeface="Calibri"/>
                <a:ea typeface="Calibri"/>
                <a:cs typeface="Shruti"/>
              </a:rPr>
              <a:t>કયા-કયા હકારાત્મક પગલાં લેવામાં આવ્યાં</a:t>
            </a:r>
            <a:r>
              <a:rPr lang="en-IN" sz="3200" dirty="0" smtClean="0">
                <a:solidFill>
                  <a:schemeClr val="tx1"/>
                </a:solidFill>
                <a:latin typeface="Calibri"/>
                <a:ea typeface="Calibri"/>
                <a:cs typeface="Mangal"/>
              </a:rPr>
              <a:t>?</a:t>
            </a:r>
          </a:p>
          <a:p>
            <a:pPr algn="just"/>
            <a:r>
              <a:rPr lang="en-US" sz="3200" b="0" dirty="0" smtClean="0">
                <a:solidFill>
                  <a:sysClr val="windowText" lastClr="000000"/>
                </a:solidFill>
                <a:latin typeface="Arial" panose="020B0604020202020204" pitchFamily="34" charset="0"/>
                <a:cs typeface="Arial" panose="020B0604020202020204" pitchFamily="34" charset="0"/>
              </a:rPr>
              <a:t>    </a:t>
            </a:r>
            <a:r>
              <a:rPr lang="en-IN" sz="3200" dirty="0" smtClean="0">
                <a:latin typeface="Calibri"/>
                <a:ea typeface="Calibri"/>
                <a:cs typeface="Mangal"/>
              </a:rPr>
              <a:t>ASHA</a:t>
            </a:r>
            <a:r>
              <a:rPr lang="gu-IN" sz="3200" dirty="0" smtClean="0">
                <a:latin typeface="Calibri"/>
                <a:ea typeface="Calibri"/>
                <a:cs typeface="Mangal"/>
              </a:rPr>
              <a:t> કાર્યકર </a:t>
            </a:r>
            <a:r>
              <a:rPr lang="gu-IN" sz="3200" dirty="0" smtClean="0">
                <a:latin typeface="Calibri"/>
                <a:ea typeface="Calibri"/>
                <a:cs typeface="Shruti"/>
              </a:rPr>
              <a:t>દ્વારા </a:t>
            </a:r>
            <a:r>
              <a:rPr lang="gu-IN" sz="3200" dirty="0">
                <a:latin typeface="Calibri"/>
                <a:ea typeface="Calibri"/>
                <a:cs typeface="Shruti"/>
              </a:rPr>
              <a:t>સક્રિય રીતે કમ્યુનિટી સપોર્ટ ગ્રૂપની રચના કરવામાં આવી અને ઇમર્જન્સીના કેસમાં યોજના બનાવવામાં આવી.</a:t>
            </a:r>
            <a:endParaRPr lang="en-IN" sz="3200" dirty="0">
              <a:latin typeface="Calibri"/>
              <a:ea typeface="Calibri"/>
              <a:cs typeface="Mangal"/>
            </a:endParaRPr>
          </a:p>
          <a:p>
            <a:pPr algn="l">
              <a:lnSpc>
                <a:spcPct val="120000"/>
              </a:lnSpc>
              <a:defRPr>
                <a:solidFill>
                  <a:srgbClr val="FFFFFF"/>
                </a:solidFill>
              </a:defRPr>
            </a:pPr>
            <a:r>
              <a:rPr sz="3200" b="0" dirty="0" smtClean="0">
                <a:solidFill>
                  <a:sysClr val="windowText" lastClr="000000"/>
                </a:solidFill>
                <a:latin typeface="Arial" panose="020B0604020202020204" pitchFamily="34" charset="0"/>
                <a:cs typeface="Arial" panose="020B0604020202020204" pitchFamily="34" charset="0"/>
              </a:rPr>
              <a:t>2</a:t>
            </a:r>
            <a:r>
              <a:rPr sz="3200" b="0" dirty="0">
                <a:solidFill>
                  <a:sysClr val="windowText" lastClr="000000"/>
                </a:solidFill>
                <a:latin typeface="Arial" panose="020B0604020202020204" pitchFamily="34" charset="0"/>
                <a:cs typeface="Arial" panose="020B0604020202020204" pitchFamily="34" charset="0"/>
              </a:rPr>
              <a:t>. </a:t>
            </a:r>
            <a:r>
              <a:rPr lang="gu-IN" sz="3200" dirty="0">
                <a:solidFill>
                  <a:schemeClr val="tx1"/>
                </a:solidFill>
                <a:latin typeface="Calibri"/>
                <a:ea typeface="Calibri"/>
                <a:cs typeface="Shruti"/>
              </a:rPr>
              <a:t>શું કરવામાં આવ્યું</a:t>
            </a:r>
            <a:r>
              <a:rPr lang="en-IN" sz="3200" dirty="0" smtClean="0">
                <a:solidFill>
                  <a:schemeClr val="tx1"/>
                </a:solidFill>
                <a:latin typeface="Calibri"/>
                <a:ea typeface="Calibri"/>
                <a:cs typeface="Mangal"/>
              </a:rPr>
              <a:t>?</a:t>
            </a:r>
          </a:p>
          <a:p>
            <a:pPr algn="l">
              <a:lnSpc>
                <a:spcPct val="120000"/>
              </a:lnSpc>
              <a:defRPr>
                <a:solidFill>
                  <a:srgbClr val="FFFFFF"/>
                </a:solidFill>
              </a:defRPr>
            </a:pPr>
            <a:r>
              <a:rPr lang="en-US" sz="3200" b="0" dirty="0" smtClean="0">
                <a:solidFill>
                  <a:schemeClr val="tx1"/>
                </a:solidFill>
                <a:latin typeface="Arial" panose="020B0604020202020204" pitchFamily="34" charset="0"/>
                <a:cs typeface="Arial" panose="020B0604020202020204" pitchFamily="34" charset="0"/>
              </a:rPr>
              <a:t>    </a:t>
            </a:r>
            <a:r>
              <a:rPr lang="gu-IN" sz="3200" dirty="0">
                <a:solidFill>
                  <a:schemeClr val="tx1"/>
                </a:solidFill>
                <a:latin typeface="Calibri"/>
                <a:ea typeface="Calibri"/>
                <a:cs typeface="Shruti"/>
              </a:rPr>
              <a:t>ભોજન પૂરું પાડવા માટે </a:t>
            </a:r>
            <a:r>
              <a:rPr lang="en-IN" sz="3200" dirty="0">
                <a:solidFill>
                  <a:schemeClr val="tx1"/>
                </a:solidFill>
                <a:latin typeface="Calibri"/>
                <a:ea typeface="Calibri"/>
                <a:cs typeface="Mangal"/>
              </a:rPr>
              <a:t>ASHA</a:t>
            </a:r>
            <a:r>
              <a:rPr lang="gu-IN" sz="3200" dirty="0">
                <a:solidFill>
                  <a:schemeClr val="tx1"/>
                </a:solidFill>
                <a:latin typeface="Calibri"/>
                <a:ea typeface="Calibri"/>
                <a:cs typeface="Shruti"/>
              </a:rPr>
              <a:t>એ તેમની પડોશમાં રહેતી સીમાને જણાવ્યું</a:t>
            </a:r>
            <a:endParaRPr sz="3200" b="0" dirty="0">
              <a:solidFill>
                <a:schemeClr val="tx1"/>
              </a:solidFill>
              <a:latin typeface="Arial" panose="020B0604020202020204" pitchFamily="34" charset="0"/>
              <a:cs typeface="Arial" panose="020B0604020202020204" pitchFamily="34" charset="0"/>
            </a:endParaRPr>
          </a:p>
        </p:txBody>
      </p:sp>
      <p:sp>
        <p:nvSpPr>
          <p:cNvPr id="851" name="Rounded Rectangle"/>
          <p:cNvSpPr/>
          <p:nvPr/>
        </p:nvSpPr>
        <p:spPr>
          <a:xfrm>
            <a:off x="2827854" y="9684063"/>
            <a:ext cx="19047020" cy="2615496"/>
          </a:xfrm>
          <a:prstGeom prst="roundRect">
            <a:avLst>
              <a:gd name="adj" fmla="val 93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66" name="3. Which groups and /or people were involved by ASHA to provide supportive environment?…"/>
          <p:cNvSpPr txBox="1"/>
          <p:nvPr/>
        </p:nvSpPr>
        <p:spPr>
          <a:xfrm>
            <a:off x="2960171" y="10053906"/>
            <a:ext cx="18782386" cy="170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a:r>
              <a:rPr sz="3400" b="0" dirty="0" smtClean="0">
                <a:latin typeface="Arial" panose="020B0604020202020204" pitchFamily="34" charset="0"/>
                <a:cs typeface="Arial" panose="020B0604020202020204" pitchFamily="34" charset="0"/>
              </a:rPr>
              <a:t>3</a:t>
            </a:r>
            <a:r>
              <a:rPr lang="en-US" sz="3400" b="0" dirty="0" smtClean="0">
                <a:latin typeface="Arial" panose="020B0604020202020204" pitchFamily="34" charset="0"/>
                <a:cs typeface="Arial" panose="020B0604020202020204" pitchFamily="34" charset="0"/>
              </a:rPr>
              <a:t> </a:t>
            </a:r>
            <a:r>
              <a:rPr lang="gu-IN" sz="3200" dirty="0">
                <a:latin typeface="Calibri"/>
                <a:ea typeface="Calibri"/>
                <a:cs typeface="Shruti"/>
              </a:rPr>
              <a:t>સહાયક માહોલ પૂરો પાડવા માટે </a:t>
            </a:r>
            <a:r>
              <a:rPr lang="en-IN" sz="3200" dirty="0" smtClean="0">
                <a:latin typeface="Calibri"/>
                <a:ea typeface="Calibri"/>
                <a:cs typeface="Mangal"/>
              </a:rPr>
              <a:t>ASHA</a:t>
            </a:r>
            <a:r>
              <a:rPr lang="gu-IN" sz="3200" dirty="0" smtClean="0">
                <a:latin typeface="Calibri"/>
                <a:ea typeface="Calibri"/>
                <a:cs typeface="Mangal"/>
              </a:rPr>
              <a:t> કાર્યકર </a:t>
            </a:r>
            <a:r>
              <a:rPr lang="gu-IN" sz="3200" dirty="0" smtClean="0">
                <a:latin typeface="Calibri"/>
                <a:ea typeface="Calibri"/>
                <a:cs typeface="Shruti"/>
              </a:rPr>
              <a:t>દ્વારા </a:t>
            </a:r>
            <a:r>
              <a:rPr lang="gu-IN" sz="3200" dirty="0">
                <a:latin typeface="Calibri"/>
                <a:ea typeface="Calibri"/>
                <a:cs typeface="Shruti"/>
              </a:rPr>
              <a:t>કયા ગ્રૂપો અને/અથવા લોકોને સામેલ કરવામાં આવ્યાં</a:t>
            </a:r>
            <a:r>
              <a:rPr lang="en-IN" sz="3200" dirty="0">
                <a:latin typeface="Calibri"/>
                <a:ea typeface="Calibri"/>
                <a:cs typeface="Mangal"/>
              </a:rPr>
              <a:t>?</a:t>
            </a:r>
          </a:p>
          <a:p>
            <a:pPr algn="just"/>
            <a:r>
              <a:rPr lang="gu-IN" sz="3200" dirty="0">
                <a:latin typeface="Calibri"/>
                <a:ea typeface="Calibri"/>
                <a:cs typeface="Shruti"/>
              </a:rPr>
              <a:t>પડોશીઓ, </a:t>
            </a:r>
            <a:r>
              <a:rPr lang="en-IN" sz="3200" dirty="0">
                <a:latin typeface="Calibri"/>
                <a:ea typeface="Calibri"/>
                <a:cs typeface="Shruti"/>
              </a:rPr>
              <a:t>VHSNC</a:t>
            </a:r>
            <a:r>
              <a:rPr lang="gu-IN" sz="3200" dirty="0">
                <a:latin typeface="Calibri"/>
                <a:ea typeface="Calibri"/>
                <a:cs typeface="Shruti"/>
              </a:rPr>
              <a:t> (જેમણે બદલામાં યૂથ ગ્રૂપને સામેલ કર્યા) અને કિશોરીઓના </a:t>
            </a:r>
            <a:r>
              <a:rPr lang="gu-IN" sz="3200" dirty="0" smtClean="0">
                <a:latin typeface="Calibri"/>
                <a:ea typeface="Calibri"/>
                <a:cs typeface="Shruti"/>
              </a:rPr>
              <a:t>જૂથો </a:t>
            </a:r>
            <a:endParaRPr lang="en-IN" sz="3200" dirty="0">
              <a:latin typeface="Calibri"/>
              <a:ea typeface="Calibri"/>
              <a:cs typeface="Mangal"/>
            </a:endParaRPr>
          </a:p>
          <a:p>
            <a:pPr algn="l">
              <a:lnSpc>
                <a:spcPct val="120000"/>
              </a:lnSpc>
            </a:pPr>
            <a:r>
              <a:rPr sz="3200" b="0" dirty="0" smtClean="0">
                <a:latin typeface="Arial" panose="020B0604020202020204" pitchFamily="34" charset="0"/>
                <a:cs typeface="Arial" panose="020B0604020202020204" pitchFamily="34" charset="0"/>
              </a:rPr>
              <a:t>4</a:t>
            </a:r>
            <a:r>
              <a:rPr sz="3200" b="0" dirty="0">
                <a:latin typeface="Arial" panose="020B0604020202020204" pitchFamily="34" charset="0"/>
                <a:cs typeface="Arial" panose="020B0604020202020204" pitchFamily="34" charset="0"/>
              </a:rPr>
              <a:t>. </a:t>
            </a:r>
            <a:r>
              <a:rPr lang="gu-IN" sz="3200" dirty="0">
                <a:latin typeface="Calibri"/>
                <a:ea typeface="Calibri"/>
                <a:cs typeface="Shruti"/>
              </a:rPr>
              <a:t>આપ જો </a:t>
            </a:r>
            <a:r>
              <a:rPr lang="en-IN" sz="3200" dirty="0" smtClean="0">
                <a:latin typeface="Calibri"/>
                <a:ea typeface="Calibri"/>
                <a:cs typeface="Mangal"/>
              </a:rPr>
              <a:t>ASHA</a:t>
            </a:r>
            <a:r>
              <a:rPr lang="gu-IN" sz="3200" dirty="0" smtClean="0">
                <a:latin typeface="Calibri"/>
                <a:ea typeface="Calibri"/>
                <a:cs typeface="Mangal"/>
              </a:rPr>
              <a:t> કાર્યકર</a:t>
            </a:r>
            <a:r>
              <a:rPr lang="gu-IN" sz="3200" dirty="0" smtClean="0">
                <a:latin typeface="Calibri"/>
                <a:ea typeface="Calibri"/>
                <a:cs typeface="Shruti"/>
              </a:rPr>
              <a:t>ની </a:t>
            </a:r>
            <a:r>
              <a:rPr lang="gu-IN" sz="3200" dirty="0">
                <a:latin typeface="Calibri"/>
                <a:ea typeface="Calibri"/>
                <a:cs typeface="Shruti"/>
              </a:rPr>
              <a:t>જગ્યાઓ હો તો આપે વધારાનું શું કર્યું હોત</a:t>
            </a:r>
            <a:r>
              <a:rPr lang="en-IN" sz="3200" dirty="0">
                <a:latin typeface="Calibri"/>
                <a:ea typeface="Calibri"/>
                <a:cs typeface="Mangal"/>
              </a:rPr>
              <a:t>?</a:t>
            </a:r>
            <a:endParaRPr sz="3200" b="0" dirty="0">
              <a:latin typeface="Arial" panose="020B0604020202020204" pitchFamily="34" charset="0"/>
              <a:cs typeface="Arial" panose="020B0604020202020204" pitchFamily="34" charset="0"/>
            </a:endParaRPr>
          </a:p>
        </p:txBody>
      </p:sp>
      <p:sp>
        <p:nvSpPr>
          <p:cNvPr id="3" name="Rectangle 2"/>
          <p:cNvSpPr/>
          <p:nvPr/>
        </p:nvSpPr>
        <p:spPr>
          <a:xfrm>
            <a:off x="7759537" y="792403"/>
            <a:ext cx="8864927" cy="830997"/>
          </a:xfrm>
          <a:prstGeom prst="rect">
            <a:avLst/>
          </a:prstGeom>
        </p:spPr>
        <p:txBody>
          <a:bodyPr wrap="none">
            <a:spAutoFit/>
          </a:bodyPr>
          <a:lstStyle/>
          <a:p>
            <a:pPr algn="just"/>
            <a:r>
              <a:rPr lang="gu-IN" sz="4800" dirty="0">
                <a:latin typeface="Calibri"/>
                <a:ea typeface="Calibri"/>
                <a:cs typeface="Shruti"/>
              </a:rPr>
              <a:t>પીપલીનો કેસઃ </a:t>
            </a:r>
            <a:r>
              <a:rPr lang="en-IN" sz="4800" dirty="0">
                <a:latin typeface="Calibri"/>
                <a:ea typeface="Calibri"/>
                <a:cs typeface="Mangal"/>
              </a:rPr>
              <a:t>FLW </a:t>
            </a:r>
            <a:r>
              <a:rPr lang="gu-IN" sz="4800" dirty="0">
                <a:latin typeface="Calibri"/>
                <a:ea typeface="Calibri"/>
                <a:cs typeface="Shruti"/>
              </a:rPr>
              <a:t>શું કરી શકે છે</a:t>
            </a:r>
            <a:r>
              <a:rPr lang="en-IN" sz="4800" dirty="0">
                <a:latin typeface="Calibri"/>
                <a:ea typeface="Calibri"/>
                <a:cs typeface="Manga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4"/>
                                        </p:tgtEl>
                                        <p:attrNameLst>
                                          <p:attrName>style.visibility</p:attrName>
                                        </p:attrNameLst>
                                      </p:cBhvr>
                                      <p:to>
                                        <p:strVal val="visible"/>
                                      </p:to>
                                    </p:set>
                                    <p:animEffect transition="in" filter="fade">
                                      <p:cBhvr>
                                        <p:cTn id="12" dur="2000"/>
                                        <p:tgtEl>
                                          <p:spTgt spid="8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2"/>
                                        </p:tgtEl>
                                        <p:attrNameLst>
                                          <p:attrName>style.visibility</p:attrName>
                                        </p:attrNameLst>
                                      </p:cBhvr>
                                      <p:to>
                                        <p:strVal val="visible"/>
                                      </p:to>
                                    </p:set>
                                    <p:animEffect transition="in" filter="fade">
                                      <p:cBhvr>
                                        <p:cTn id="17" dur="500"/>
                                        <p:tgtEl>
                                          <p:spTgt spid="8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5">
                                            <p:bg/>
                                          </p:spTgt>
                                        </p:tgtEl>
                                        <p:attrNameLst>
                                          <p:attrName>style.visibility</p:attrName>
                                        </p:attrNameLst>
                                      </p:cBhvr>
                                      <p:to>
                                        <p:strVal val="visible"/>
                                      </p:to>
                                    </p:set>
                                    <p:animEffect transition="in" filter="fade">
                                      <p:cBhvr>
                                        <p:cTn id="22" dur="500"/>
                                        <p:tgtEl>
                                          <p:spTgt spid="86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5">
                                            <p:txEl>
                                              <p:pRg st="0" end="0"/>
                                            </p:txEl>
                                          </p:spTgt>
                                        </p:tgtEl>
                                        <p:attrNameLst>
                                          <p:attrName>style.visibility</p:attrName>
                                        </p:attrNameLst>
                                      </p:cBhvr>
                                      <p:to>
                                        <p:strVal val="visible"/>
                                      </p:to>
                                    </p:set>
                                    <p:animEffect transition="in" filter="fade">
                                      <p:cBhvr>
                                        <p:cTn id="27" dur="500"/>
                                        <p:tgtEl>
                                          <p:spTgt spid="8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5">
                                            <p:txEl>
                                              <p:pRg st="1" end="1"/>
                                            </p:txEl>
                                          </p:spTgt>
                                        </p:tgtEl>
                                        <p:attrNameLst>
                                          <p:attrName>style.visibility</p:attrName>
                                        </p:attrNameLst>
                                      </p:cBhvr>
                                      <p:to>
                                        <p:strVal val="visible"/>
                                      </p:to>
                                    </p:set>
                                    <p:animEffect transition="in" filter="fade">
                                      <p:cBhvr>
                                        <p:cTn id="32" dur="500"/>
                                        <p:tgtEl>
                                          <p:spTgt spid="8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5">
                                            <p:txEl>
                                              <p:pRg st="2" end="2"/>
                                            </p:txEl>
                                          </p:spTgt>
                                        </p:tgtEl>
                                        <p:attrNameLst>
                                          <p:attrName>style.visibility</p:attrName>
                                        </p:attrNameLst>
                                      </p:cBhvr>
                                      <p:to>
                                        <p:strVal val="visible"/>
                                      </p:to>
                                    </p:set>
                                    <p:animEffect transition="in" filter="fade">
                                      <p:cBhvr>
                                        <p:cTn id="37" dur="500"/>
                                        <p:tgtEl>
                                          <p:spTgt spid="8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5">
                                            <p:txEl>
                                              <p:pRg st="3" end="3"/>
                                            </p:txEl>
                                          </p:spTgt>
                                        </p:tgtEl>
                                        <p:attrNameLst>
                                          <p:attrName>style.visibility</p:attrName>
                                        </p:attrNameLst>
                                      </p:cBhvr>
                                      <p:to>
                                        <p:strVal val="visible"/>
                                      </p:to>
                                    </p:set>
                                    <p:animEffect transition="in" filter="fade">
                                      <p:cBhvr>
                                        <p:cTn id="42" dur="500"/>
                                        <p:tgtEl>
                                          <p:spTgt spid="86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51"/>
                                        </p:tgtEl>
                                        <p:attrNameLst>
                                          <p:attrName>style.visibility</p:attrName>
                                        </p:attrNameLst>
                                      </p:cBhvr>
                                      <p:to>
                                        <p:strVal val="visible"/>
                                      </p:to>
                                    </p:set>
                                    <p:animEffect transition="in" filter="fade">
                                      <p:cBhvr>
                                        <p:cTn id="47" dur="500"/>
                                        <p:tgtEl>
                                          <p:spTgt spid="8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6">
                                            <p:txEl>
                                              <p:pRg st="0" end="0"/>
                                            </p:txEl>
                                          </p:spTgt>
                                        </p:tgtEl>
                                        <p:attrNameLst>
                                          <p:attrName>style.visibility</p:attrName>
                                        </p:attrNameLst>
                                      </p:cBhvr>
                                      <p:to>
                                        <p:strVal val="visible"/>
                                      </p:to>
                                    </p:set>
                                    <p:animEffect transition="in" filter="fade">
                                      <p:cBhvr>
                                        <p:cTn id="52" dur="500"/>
                                        <p:tgtEl>
                                          <p:spTgt spid="86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6">
                                            <p:txEl>
                                              <p:pRg st="1" end="1"/>
                                            </p:txEl>
                                          </p:spTgt>
                                        </p:tgtEl>
                                        <p:attrNameLst>
                                          <p:attrName>style.visibility</p:attrName>
                                        </p:attrNameLst>
                                      </p:cBhvr>
                                      <p:to>
                                        <p:strVal val="visible"/>
                                      </p:to>
                                    </p:set>
                                    <p:animEffect transition="in" filter="fade">
                                      <p:cBhvr>
                                        <p:cTn id="57" dur="500"/>
                                        <p:tgtEl>
                                          <p:spTgt spid="86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6">
                                            <p:txEl>
                                              <p:pRg st="2" end="2"/>
                                            </p:txEl>
                                          </p:spTgt>
                                        </p:tgtEl>
                                        <p:attrNameLst>
                                          <p:attrName>style.visibility</p:attrName>
                                        </p:attrNameLst>
                                      </p:cBhvr>
                                      <p:to>
                                        <p:strVal val="visible"/>
                                      </p:to>
                                    </p:set>
                                    <p:animEffect transition="in" filter="fade">
                                      <p:cBhvr>
                                        <p:cTn id="62" dur="500"/>
                                        <p:tgtEl>
                                          <p:spTgt spid="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52" grpId="0" animBg="1"/>
      <p:bldP spid="865" grpId="0" build="p" bldLvl="2" animBg="1"/>
      <p:bldP spid="851" grpId="0" animBg="1"/>
      <p:bldP spid="866"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876"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877"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87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7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8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9"/>
            <a:ext cx="2098869" cy="1540535"/>
            <a:chOff x="0" y="2515"/>
            <a:chExt cx="2098868" cy="1540534"/>
          </a:xfrm>
        </p:grpSpPr>
        <p:sp>
          <p:nvSpPr>
            <p:cNvPr id="882" name="30"/>
            <p:cNvSpPr/>
            <p:nvPr/>
          </p:nvSpPr>
          <p:spPr>
            <a:xfrm>
              <a:off x="828868"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2</a:t>
              </a:r>
              <a:endParaRPr b="0" dirty="0">
                <a:latin typeface="Arial" panose="020B0604020202020204" pitchFamily="34" charset="0"/>
                <a:cs typeface="Arial" panose="020B0604020202020204" pitchFamily="34" charset="0"/>
              </a:endParaRPr>
            </a:p>
          </p:txBody>
        </p:sp>
        <p:pic>
          <p:nvPicPr>
            <p:cNvPr id="883"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885"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6" name="SESSION 6"/>
          <p:cNvSpPr txBox="1"/>
          <p:nvPr/>
        </p:nvSpPr>
        <p:spPr>
          <a:xfrm>
            <a:off x="10647506" y="2497629"/>
            <a:ext cx="308898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412750">
              <a:defRPr sz="10000">
                <a:solidFill>
                  <a:srgbClr val="002135"/>
                </a:solidFill>
              </a:defRPr>
            </a:lvl1pPr>
          </a:lstStyle>
          <a:p>
            <a:pPr algn="just"/>
            <a:r>
              <a:rPr lang="gu-IN" sz="9600" dirty="0">
                <a:latin typeface="Calibri"/>
                <a:ea typeface="Calibri"/>
                <a:cs typeface="Shruti"/>
              </a:rPr>
              <a:t>સત્ર 6</a:t>
            </a:r>
            <a:endParaRPr lang="en-IN" sz="9600" dirty="0">
              <a:latin typeface="Calibri"/>
              <a:ea typeface="Calibri"/>
              <a:cs typeface="Mangal"/>
            </a:endParaRPr>
          </a:p>
        </p:txBody>
      </p:sp>
      <p:sp>
        <p:nvSpPr>
          <p:cNvPr id="887" name="COMMUNICATION, PERSONAL SAFETY FOR HEALTH.ICDS PERSONNEL"/>
          <p:cNvSpPr txBox="1"/>
          <p:nvPr/>
        </p:nvSpPr>
        <p:spPr>
          <a:xfrm>
            <a:off x="5256609" y="4186962"/>
            <a:ext cx="13870785"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2135"/>
                </a:solidFill>
              </a:defRPr>
            </a:lvl1pPr>
          </a:lstStyle>
          <a:p>
            <a:pPr algn="just"/>
            <a:r>
              <a:rPr lang="gu-IN" sz="3600" dirty="0">
                <a:latin typeface="Calibri"/>
                <a:ea typeface="Calibri"/>
                <a:cs typeface="Shruti"/>
              </a:rPr>
              <a:t>સંચાર, સ્વાસ્થ્ય, આઇસીડીએસ (</a:t>
            </a:r>
            <a:r>
              <a:rPr lang="en-IN" sz="3600" dirty="0">
                <a:latin typeface="Calibri"/>
                <a:ea typeface="Calibri"/>
                <a:cs typeface="Mangal"/>
              </a:rPr>
              <a:t>ICDS</a:t>
            </a:r>
            <a:r>
              <a:rPr lang="gu-IN" sz="3600" dirty="0">
                <a:latin typeface="Calibri"/>
                <a:ea typeface="Calibri"/>
                <a:cs typeface="Shruti"/>
              </a:rPr>
              <a:t>) કાર્યકર્તાઓની વ્યક્તિગત સલામતી </a:t>
            </a:r>
            <a:endParaRPr lang="en-IN" sz="3600" dirty="0">
              <a:latin typeface="Calibri"/>
              <a:ea typeface="Calibri"/>
              <a:cs typeface="Mangal"/>
            </a:endParaRPr>
          </a:p>
        </p:txBody>
      </p:sp>
      <p:sp>
        <p:nvSpPr>
          <p:cNvPr id="888"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4" name="Group 2">
            <a:extLst>
              <a:ext uri="{FF2B5EF4-FFF2-40B4-BE49-F238E27FC236}">
                <a16:creationId xmlns:a16="http://schemas.microsoft.com/office/drawing/2014/main" xmlns="" id="{E7E2BEC2-9AF5-8644-865F-63CAA0D44883}"/>
              </a:ext>
            </a:extLst>
          </p:cNvPr>
          <p:cNvGrpSpPr/>
          <p:nvPr/>
        </p:nvGrpSpPr>
        <p:grpSpPr>
          <a:xfrm>
            <a:off x="6150492" y="5761104"/>
            <a:ext cx="5974856" cy="6113991"/>
            <a:chOff x="6150492" y="5761104"/>
            <a:chExt cx="5974856" cy="6113991"/>
          </a:xfrm>
        </p:grpSpPr>
        <p:sp>
          <p:nvSpPr>
            <p:cNvPr id="869" name="Rounded Rectangle"/>
            <p:cNvSpPr/>
            <p:nvPr/>
          </p:nvSpPr>
          <p:spPr>
            <a:xfrm>
              <a:off x="6210377" y="9768392"/>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3"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0" name="HOW TO…"/>
            <p:cNvSpPr txBox="1"/>
            <p:nvPr/>
          </p:nvSpPr>
          <p:spPr>
            <a:xfrm>
              <a:off x="9086586" y="10462672"/>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893" name="Image" descr="Image"/>
            <p:cNvPicPr>
              <a:picLocks noChangeAspect="1"/>
            </p:cNvPicPr>
            <p:nvPr/>
          </p:nvPicPr>
          <p:blipFill>
            <a:blip r:embed="rId7"/>
            <a:stretch>
              <a:fillRect/>
            </a:stretch>
          </p:blipFill>
          <p:spPr>
            <a:xfrm>
              <a:off x="6150492" y="5761104"/>
              <a:ext cx="5974856" cy="2566872"/>
            </a:xfrm>
            <a:prstGeom prst="rect">
              <a:avLst/>
            </a:prstGeom>
            <a:ln w="12700">
              <a:miter lim="400000"/>
            </a:ln>
          </p:spPr>
        </p:pic>
      </p:grpSp>
      <p:grpSp>
        <p:nvGrpSpPr>
          <p:cNvPr id="5" name="Group 3">
            <a:extLst>
              <a:ext uri="{FF2B5EF4-FFF2-40B4-BE49-F238E27FC236}">
                <a16:creationId xmlns:a16="http://schemas.microsoft.com/office/drawing/2014/main" xmlns="" id="{0219284E-62D7-3843-8578-19D76E79C332}"/>
              </a:ext>
            </a:extLst>
          </p:cNvPr>
          <p:cNvGrpSpPr/>
          <p:nvPr/>
        </p:nvGrpSpPr>
        <p:grpSpPr>
          <a:xfrm>
            <a:off x="12318536" y="5678536"/>
            <a:ext cx="5855086" cy="6212750"/>
            <a:chOff x="12318536" y="5678536"/>
            <a:chExt cx="5855086" cy="6212750"/>
          </a:xfrm>
        </p:grpSpPr>
        <p:sp>
          <p:nvSpPr>
            <p:cNvPr id="870"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4"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2" name="MASK…"/>
            <p:cNvSpPr txBox="1"/>
            <p:nvPr/>
          </p:nvSpPr>
          <p:spPr>
            <a:xfrm>
              <a:off x="15052563" y="10462672"/>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endParaRPr b="0" dirty="0">
                <a:latin typeface="Arial" panose="020B0604020202020204" pitchFamily="34" charset="0"/>
                <a:cs typeface="Arial" panose="020B0604020202020204" pitchFamily="34" charset="0"/>
              </a:endParaRPr>
            </a:p>
          </p:txBody>
        </p:sp>
        <p:pic>
          <p:nvPicPr>
            <p:cNvPr id="894" name="Image" descr="Image"/>
            <p:cNvPicPr>
              <a:picLocks noChangeAspect="1"/>
            </p:cNvPicPr>
            <p:nvPr/>
          </p:nvPicPr>
          <p:blipFill>
            <a:blip r:embed="rId8"/>
            <a:stretch>
              <a:fillRect/>
            </a:stretch>
          </p:blipFill>
          <p:spPr>
            <a:xfrm>
              <a:off x="14231649" y="5678536"/>
              <a:ext cx="2645513" cy="2789321"/>
            </a:xfrm>
            <a:prstGeom prst="rect">
              <a:avLst/>
            </a:prstGeom>
            <a:ln w="12700">
              <a:miter lim="400000"/>
            </a:ln>
          </p:spPr>
        </p:pic>
      </p:grpSp>
      <p:grpSp>
        <p:nvGrpSpPr>
          <p:cNvPr id="10" name="Group 4">
            <a:extLst>
              <a:ext uri="{FF2B5EF4-FFF2-40B4-BE49-F238E27FC236}">
                <a16:creationId xmlns:a16="http://schemas.microsoft.com/office/drawing/2014/main" xmlns="" id="{CDB1AB6D-D097-B247-9FD7-8C169D9118DE}"/>
              </a:ext>
            </a:extLst>
          </p:cNvPr>
          <p:cNvGrpSpPr/>
          <p:nvPr/>
        </p:nvGrpSpPr>
        <p:grpSpPr>
          <a:xfrm>
            <a:off x="18426696" y="5703476"/>
            <a:ext cx="5855087" cy="6171619"/>
            <a:chOff x="18426696" y="5703476"/>
            <a:chExt cx="5855087" cy="6171619"/>
          </a:xfrm>
        </p:grpSpPr>
        <p:sp>
          <p:nvSpPr>
            <p:cNvPr id="871" name="Rounded Rectangle"/>
            <p:cNvSpPr/>
            <p:nvPr/>
          </p:nvSpPr>
          <p:spPr>
            <a:xfrm>
              <a:off x="18426696" y="9768392"/>
              <a:ext cx="5855087"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5"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1" name="PRECAUTIONS"/>
            <p:cNvSpPr txBox="1"/>
            <p:nvPr/>
          </p:nvSpPr>
          <p:spPr>
            <a:xfrm>
              <a:off x="21302911" y="10462672"/>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spc="-360">
                  <a:solidFill>
                    <a:srgbClr val="FFFFFF"/>
                  </a:solidFill>
                </a:defRPr>
              </a:lvl1pPr>
            </a:lstStyle>
            <a:p>
              <a:endParaRPr b="0" dirty="0">
                <a:solidFill>
                  <a:sysClr val="windowText" lastClr="000000"/>
                </a:solidFill>
                <a:latin typeface="Arial" panose="020B0604020202020204" pitchFamily="34" charset="0"/>
                <a:cs typeface="Arial" panose="020B0604020202020204" pitchFamily="34" charset="0"/>
              </a:endParaRPr>
            </a:p>
          </p:txBody>
        </p:sp>
        <p:pic>
          <p:nvPicPr>
            <p:cNvPr id="895" name="Image" descr="Image"/>
            <p:cNvPicPr>
              <a:picLocks noChangeAspect="1"/>
            </p:cNvPicPr>
            <p:nvPr/>
          </p:nvPicPr>
          <p:blipFill>
            <a:blip r:embed="rId9"/>
            <a:stretch>
              <a:fillRect/>
            </a:stretch>
          </p:blipFill>
          <p:spPr>
            <a:xfrm>
              <a:off x="19954634" y="5703476"/>
              <a:ext cx="2799210" cy="2739442"/>
            </a:xfrm>
            <a:prstGeom prst="rect">
              <a:avLst/>
            </a:prstGeom>
            <a:ln w="12700">
              <a:miter lim="400000"/>
            </a:ln>
          </p:spPr>
        </p:pic>
      </p:grpSp>
      <p:grpSp>
        <p:nvGrpSpPr>
          <p:cNvPr id="11" name="Group 1">
            <a:extLst>
              <a:ext uri="{FF2B5EF4-FFF2-40B4-BE49-F238E27FC236}">
                <a16:creationId xmlns:a16="http://schemas.microsoft.com/office/drawing/2014/main" xmlns="" id="{9A7FCF9B-B8CA-AD48-91BF-8C8B89C61093}"/>
              </a:ext>
            </a:extLst>
          </p:cNvPr>
          <p:cNvGrpSpPr/>
          <p:nvPr/>
        </p:nvGrpSpPr>
        <p:grpSpPr>
          <a:xfrm>
            <a:off x="102217" y="5669127"/>
            <a:ext cx="5855086" cy="6222159"/>
            <a:chOff x="102217" y="5669127"/>
            <a:chExt cx="5855086" cy="6222159"/>
          </a:xfrm>
        </p:grpSpPr>
        <p:sp>
          <p:nvSpPr>
            <p:cNvPr id="868"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2"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9" name="WHAT TO…"/>
            <p:cNvSpPr txBox="1"/>
            <p:nvPr/>
          </p:nvSpPr>
          <p:spPr>
            <a:xfrm>
              <a:off x="2978428" y="10462672"/>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a:pPr>
              <a:endParaRPr b="0" dirty="0">
                <a:latin typeface="Arial" panose="020B0604020202020204" pitchFamily="34" charset="0"/>
                <a:cs typeface="Arial" panose="020B0604020202020204" pitchFamily="34" charset="0"/>
              </a:endParaRPr>
            </a:p>
          </p:txBody>
        </p:sp>
        <p:pic>
          <p:nvPicPr>
            <p:cNvPr id="896" name="Image" descr="Image"/>
            <p:cNvPicPr>
              <a:picLocks noChangeAspect="1"/>
            </p:cNvPicPr>
            <p:nvPr/>
          </p:nvPicPr>
          <p:blipFill>
            <a:blip r:embed="rId10"/>
            <a:stretch>
              <a:fillRect/>
            </a:stretch>
          </p:blipFill>
          <p:spPr>
            <a:xfrm>
              <a:off x="932067" y="5669127"/>
              <a:ext cx="4195386" cy="2808139"/>
            </a:xfrm>
            <a:prstGeom prst="rect">
              <a:avLst/>
            </a:prstGeom>
            <a:ln w="12700">
              <a:miter lim="400000"/>
            </a:ln>
          </p:spPr>
        </p:pic>
      </p:grpSp>
      <p:sp>
        <p:nvSpPr>
          <p:cNvPr id="6" name="Rectangle 5"/>
          <p:cNvSpPr/>
          <p:nvPr/>
        </p:nvSpPr>
        <p:spPr>
          <a:xfrm>
            <a:off x="231949" y="10552397"/>
            <a:ext cx="5485797" cy="584775"/>
          </a:xfrm>
          <a:prstGeom prst="rect">
            <a:avLst/>
          </a:prstGeom>
        </p:spPr>
        <p:txBody>
          <a:bodyPr wrap="none">
            <a:spAutoFit/>
          </a:bodyPr>
          <a:lstStyle/>
          <a:p>
            <a:pPr algn="just"/>
            <a:r>
              <a:rPr lang="gu-IN" sz="3200" dirty="0">
                <a:latin typeface="Calibri"/>
                <a:ea typeface="Calibri"/>
                <a:cs typeface="Shruti"/>
              </a:rPr>
              <a:t>કઈ બાબત અંગે સંચાર સાધવો</a:t>
            </a:r>
            <a:r>
              <a:rPr lang="en-IN" sz="3200" dirty="0">
                <a:latin typeface="Calibri"/>
                <a:ea typeface="Calibri"/>
                <a:cs typeface="Mangal"/>
              </a:rPr>
              <a:t>?</a:t>
            </a:r>
            <a:endParaRPr lang="en-IN" sz="4800" dirty="0">
              <a:latin typeface="Calibri"/>
              <a:ea typeface="Calibri"/>
              <a:cs typeface="Mangal"/>
            </a:endParaRPr>
          </a:p>
        </p:txBody>
      </p:sp>
      <p:sp>
        <p:nvSpPr>
          <p:cNvPr id="7" name="Rectangle 6"/>
          <p:cNvSpPr/>
          <p:nvPr/>
        </p:nvSpPr>
        <p:spPr>
          <a:xfrm>
            <a:off x="6891066" y="10515821"/>
            <a:ext cx="4310795" cy="584775"/>
          </a:xfrm>
          <a:prstGeom prst="rect">
            <a:avLst/>
          </a:prstGeom>
        </p:spPr>
        <p:txBody>
          <a:bodyPr wrap="none">
            <a:spAutoFit/>
          </a:bodyPr>
          <a:lstStyle/>
          <a:p>
            <a:pPr algn="just"/>
            <a:r>
              <a:rPr lang="gu-IN" sz="3200" dirty="0">
                <a:latin typeface="Calibri"/>
                <a:ea typeface="Calibri"/>
                <a:cs typeface="Shruti"/>
              </a:rPr>
              <a:t>કેવી રીતે સંચાર સાધવો</a:t>
            </a:r>
            <a:r>
              <a:rPr lang="en-IN" sz="3200" dirty="0">
                <a:latin typeface="Calibri"/>
                <a:ea typeface="Calibri"/>
                <a:cs typeface="Mangal"/>
              </a:rPr>
              <a:t>?</a:t>
            </a:r>
            <a:endParaRPr lang="en-IN" sz="4800" dirty="0">
              <a:latin typeface="Calibri"/>
              <a:ea typeface="Calibri"/>
              <a:cs typeface="Mangal"/>
            </a:endParaRPr>
          </a:p>
        </p:txBody>
      </p:sp>
      <p:sp>
        <p:nvSpPr>
          <p:cNvPr id="8" name="Rectangle 7"/>
          <p:cNvSpPr/>
          <p:nvPr/>
        </p:nvSpPr>
        <p:spPr>
          <a:xfrm>
            <a:off x="13269735" y="10479245"/>
            <a:ext cx="3477234" cy="584775"/>
          </a:xfrm>
          <a:prstGeom prst="rect">
            <a:avLst/>
          </a:prstGeom>
        </p:spPr>
        <p:txBody>
          <a:bodyPr wrap="none">
            <a:spAutoFit/>
          </a:bodyPr>
          <a:lstStyle/>
          <a:p>
            <a:pPr algn="just"/>
            <a:r>
              <a:rPr lang="gu-IN" sz="3200" dirty="0">
                <a:latin typeface="Calibri"/>
                <a:ea typeface="Calibri"/>
                <a:cs typeface="Shruti"/>
              </a:rPr>
              <a:t>માસ્કનું વ્યવસ્થાપન</a:t>
            </a:r>
            <a:endParaRPr lang="en-IN" sz="4800" dirty="0">
              <a:latin typeface="Calibri"/>
              <a:ea typeface="Calibri"/>
              <a:cs typeface="Mangal"/>
            </a:endParaRPr>
          </a:p>
        </p:txBody>
      </p:sp>
      <p:sp>
        <p:nvSpPr>
          <p:cNvPr id="9" name="Rectangle 8"/>
          <p:cNvSpPr/>
          <p:nvPr/>
        </p:nvSpPr>
        <p:spPr>
          <a:xfrm>
            <a:off x="20225252" y="10552397"/>
            <a:ext cx="2148344" cy="584775"/>
          </a:xfrm>
          <a:prstGeom prst="rect">
            <a:avLst/>
          </a:prstGeom>
        </p:spPr>
        <p:txBody>
          <a:bodyPr wrap="none">
            <a:spAutoFit/>
          </a:bodyPr>
          <a:lstStyle/>
          <a:p>
            <a:r>
              <a:rPr lang="gu-IN" sz="3200" dirty="0">
                <a:latin typeface="Calibri"/>
                <a:ea typeface="Calibri"/>
                <a:cs typeface="Shruti"/>
              </a:rPr>
              <a:t>સાવચેતીઓ</a:t>
            </a:r>
            <a:endParaRPr lang="en-IN"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blinds(horizontal)">
                                      <p:cBhvr>
                                        <p:cTn id="7" dur="1000"/>
                                        <p:tgtEl>
                                          <p:spTgt spid="8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5"/>
                                        </p:tgtEl>
                                        <p:attrNameLst>
                                          <p:attrName>style.visibility</p:attrName>
                                        </p:attrNameLst>
                                      </p:cBhvr>
                                      <p:to>
                                        <p:strVal val="visible"/>
                                      </p:to>
                                    </p:set>
                                    <p:animEffect transition="in" filter="blinds(horizontal)">
                                      <p:cBhvr>
                                        <p:cTn id="10" dur="1000"/>
                                        <p:tgtEl>
                                          <p:spTgt spid="8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87"/>
                                        </p:tgtEl>
                                        <p:attrNameLst>
                                          <p:attrName>style.visibility</p:attrName>
                                        </p:attrNameLst>
                                      </p:cBhvr>
                                      <p:to>
                                        <p:strVal val="visible"/>
                                      </p:to>
                                    </p:set>
                                    <p:animEffect transition="in" filter="blinds(horizontal)">
                                      <p:cBhvr>
                                        <p:cTn id="13" dur="1000"/>
                                        <p:tgtEl>
                                          <p:spTgt spid="8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6"/>
                                        </p:tgtEl>
                                        <p:attrNameLst>
                                          <p:attrName>style.visibility</p:attrName>
                                        </p:attrNameLst>
                                      </p:cBhvr>
                                      <p:to>
                                        <p:strVal val="visible"/>
                                      </p:to>
                                    </p:set>
                                    <p:animEffect transition="in" filter="blinds(horizontal)">
                                      <p:cBhvr>
                                        <p:cTn id="16" dur="1000"/>
                                        <p:tgtEl>
                                          <p:spTgt spid="8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ppt_x"/>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ppt_x"/>
                                          </p:val>
                                        </p:tav>
                                        <p:tav tm="100000">
                                          <p:val>
                                            <p:strVal val="#ppt_x"/>
                                          </p:val>
                                        </p:tav>
                                      </p:tavLst>
                                    </p:anim>
                                    <p:anim calcmode="lin" valueType="num">
                                      <p:cBhvr additive="base">
                                        <p:cTn id="2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ppt_x"/>
                                          </p:val>
                                        </p:tav>
                                        <p:tav tm="100000">
                                          <p:val>
                                            <p:strVal val="#ppt_x"/>
                                          </p:val>
                                        </p:tav>
                                      </p:tavLst>
                                    </p:anim>
                                    <p:anim calcmode="lin" valueType="num">
                                      <p:cBhvr additive="base">
                                        <p:cTn id="3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p:bldP spid="886" grpId="0" animBg="1"/>
      <p:bldP spid="887" grpId="0" animBg="1"/>
      <p:bldP spid="8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1" y="12315300"/>
            <a:ext cx="4601210" cy="995768"/>
            <a:chOff x="0" y="0"/>
            <a:chExt cx="4601208" cy="995765"/>
          </a:xfrm>
        </p:grpSpPr>
        <p:pic>
          <p:nvPicPr>
            <p:cNvPr id="899"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900"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9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sp>
          <p:nvSpPr>
            <p:cNvPr id="9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pic>
          <p:nvPicPr>
            <p:cNvPr id="9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 name="Group"/>
          <p:cNvGrpSpPr/>
          <p:nvPr/>
        </p:nvGrpSpPr>
        <p:grpSpPr>
          <a:xfrm>
            <a:off x="23097932" y="13056000"/>
            <a:ext cx="2098868" cy="1540536"/>
            <a:chOff x="0" y="2515"/>
            <a:chExt cx="2098867" cy="1540534"/>
          </a:xfrm>
        </p:grpSpPr>
        <p:sp>
          <p:nvSpPr>
            <p:cNvPr id="905" name="31"/>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solidFill>
                    <a:srgbClr val="FFFFFF"/>
                  </a:solidFill>
                  <a:latin typeface="Arial" panose="020B0604020202020204" pitchFamily="34" charset="0"/>
                  <a:cs typeface="Arial" panose="020B0604020202020204" pitchFamily="34" charset="0"/>
                </a:rPr>
                <a:t>3</a:t>
              </a:r>
              <a:r>
                <a:rPr lang="en-US" b="0" dirty="0">
                  <a:solidFill>
                    <a:srgbClr val="FFFFFF"/>
                  </a:solidFill>
                  <a:latin typeface="Arial" panose="020B0604020202020204" pitchFamily="34" charset="0"/>
                  <a:cs typeface="Arial" panose="020B0604020202020204" pitchFamily="34" charset="0"/>
                </a:rPr>
                <a:t>3</a:t>
              </a:r>
              <a:endParaRPr b="0" dirty="0">
                <a:solidFill>
                  <a:srgbClr val="FFFFFF"/>
                </a:solidFill>
                <a:latin typeface="Arial" panose="020B0604020202020204" pitchFamily="34" charset="0"/>
                <a:cs typeface="Arial" panose="020B0604020202020204" pitchFamily="34" charset="0"/>
              </a:endParaRPr>
            </a:p>
          </p:txBody>
        </p:sp>
        <p:pic>
          <p:nvPicPr>
            <p:cNvPr id="90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08" name="Rounded Rectangle"/>
          <p:cNvSpPr/>
          <p:nvPr/>
        </p:nvSpPr>
        <p:spPr>
          <a:xfrm>
            <a:off x="3855137" y="3118802"/>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lgn="just"/>
            <a:r>
              <a:rPr lang="en-US" sz="3200" dirty="0" smtClean="0">
                <a:latin typeface="Calibri"/>
                <a:ea typeface="Calibri"/>
                <a:cs typeface="Shruti"/>
              </a:rPr>
              <a:t>           </a:t>
            </a:r>
            <a:r>
              <a:rPr lang="gu-IN" sz="3600" dirty="0" smtClean="0">
                <a:latin typeface="Calibri"/>
                <a:ea typeface="Calibri"/>
                <a:cs typeface="Shruti"/>
              </a:rPr>
              <a:t>હાથની </a:t>
            </a:r>
            <a:r>
              <a:rPr lang="gu-IN" sz="3600" dirty="0">
                <a:latin typeface="Calibri"/>
                <a:ea typeface="Calibri"/>
                <a:cs typeface="Shruti"/>
              </a:rPr>
              <a:t>સ્વચ્છતા</a:t>
            </a:r>
            <a:endParaRPr lang="en-IN" sz="3600" dirty="0">
              <a:latin typeface="Calibri"/>
              <a:ea typeface="Calibri"/>
              <a:cs typeface="Mangal"/>
            </a:endParaRPr>
          </a:p>
        </p:txBody>
      </p:sp>
      <p:sp>
        <p:nvSpPr>
          <p:cNvPr id="909" name="HAND…"/>
          <p:cNvSpPr txBox="1"/>
          <p:nvPr/>
        </p:nvSpPr>
        <p:spPr>
          <a:xfrm>
            <a:off x="4742997" y="3621843"/>
            <a:ext cx="3454590"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pPr>
            <a:endParaRPr b="0" cap="all" dirty="0">
              <a:latin typeface="Arial" panose="020B0604020202020204" pitchFamily="34" charset="0"/>
              <a:cs typeface="Arial" panose="020B0604020202020204" pitchFamily="34" charset="0"/>
            </a:endParaRPr>
          </a:p>
        </p:txBody>
      </p:sp>
      <p:pic>
        <p:nvPicPr>
          <p:cNvPr id="910" name="Image" descr="Image"/>
          <p:cNvPicPr>
            <a:picLocks noChangeAspect="1"/>
          </p:cNvPicPr>
          <p:nvPr/>
        </p:nvPicPr>
        <p:blipFill>
          <a:blip r:embed="rId7" cstate="email">
            <a:clrChange>
              <a:clrFrom>
                <a:srgbClr val="9ED9E4"/>
              </a:clrFrom>
              <a:clrTo>
                <a:srgbClr val="9ED9E4">
                  <a:alpha val="0"/>
                </a:srgbClr>
              </a:clrTo>
            </a:clrChange>
            <a:extLst>
              <a:ext uri="{28A0092B-C50C-407E-A947-70E740481C1C}">
                <a14:useLocalDpi xmlns:a14="http://schemas.microsoft.com/office/drawing/2010/main" xmlns=""/>
              </a:ext>
            </a:extLst>
          </a:blip>
          <a:stretch>
            <a:fillRect/>
          </a:stretch>
        </p:blipFill>
        <p:spPr>
          <a:xfrm>
            <a:off x="10817336" y="2953484"/>
            <a:ext cx="2749328" cy="2749332"/>
          </a:xfrm>
          <a:prstGeom prst="rect">
            <a:avLst/>
          </a:prstGeom>
          <a:ln w="12700">
            <a:noFill/>
            <a:miter lim="400000"/>
          </a:ln>
        </p:spPr>
      </p:pic>
      <p:sp>
        <p:nvSpPr>
          <p:cNvPr id="911" name="Rounded Rectangle"/>
          <p:cNvSpPr/>
          <p:nvPr/>
        </p:nvSpPr>
        <p:spPr>
          <a:xfrm>
            <a:off x="3733437" y="6590402"/>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2" name="HAND…"/>
          <p:cNvSpPr txBox="1"/>
          <p:nvPr/>
        </p:nvSpPr>
        <p:spPr>
          <a:xfrm>
            <a:off x="3648143" y="7072727"/>
            <a:ext cx="532153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pPr>
            <a:r>
              <a:rPr lang="gu-IN" sz="4000" b="0" cap="all" dirty="0" smtClean="0">
                <a:latin typeface="Arial" panose="020B0604020202020204" pitchFamily="34" charset="0"/>
                <a:cs typeface="Arial" panose="020B0604020202020204" pitchFamily="34" charset="0"/>
              </a:rPr>
              <a:t>ભૌતિક અંતર </a:t>
            </a:r>
            <a:endParaRPr sz="4000" b="0" cap="all" dirty="0">
              <a:latin typeface="Arial" panose="020B0604020202020204" pitchFamily="34" charset="0"/>
              <a:cs typeface="Arial" panose="020B0604020202020204" pitchFamily="34" charset="0"/>
            </a:endParaRPr>
          </a:p>
        </p:txBody>
      </p:sp>
      <p:sp>
        <p:nvSpPr>
          <p:cNvPr id="914" name="Rounded Rectangle"/>
          <p:cNvSpPr/>
          <p:nvPr/>
        </p:nvSpPr>
        <p:spPr>
          <a:xfrm>
            <a:off x="3733437" y="4878778"/>
            <a:ext cx="5321534" cy="152890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r>
              <a:rPr lang="gu-IN" sz="3200" dirty="0">
                <a:latin typeface="Calibri"/>
                <a:ea typeface="Calibri"/>
                <a:cs typeface="Shruti"/>
              </a:rPr>
              <a:t>શ્વસનની સ્વચ્છતા</a:t>
            </a:r>
            <a:endParaRPr lang="en-IN" sz="4800" dirty="0">
              <a:latin typeface="Calibri"/>
              <a:ea typeface="Calibri"/>
              <a:cs typeface="Mangal"/>
            </a:endParaRPr>
          </a:p>
        </p:txBody>
      </p:sp>
      <p:sp>
        <p:nvSpPr>
          <p:cNvPr id="915" name="HAND…"/>
          <p:cNvSpPr txBox="1"/>
          <p:nvPr/>
        </p:nvSpPr>
        <p:spPr>
          <a:xfrm>
            <a:off x="3727885" y="5110375"/>
            <a:ext cx="5321534"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pPr>
            <a:endParaRPr sz="3600" b="0" cap="all" dirty="0">
              <a:latin typeface="Arial" panose="020B0604020202020204" pitchFamily="34" charset="0"/>
              <a:cs typeface="Arial" panose="020B0604020202020204" pitchFamily="34" charset="0"/>
            </a:endParaRPr>
          </a:p>
        </p:txBody>
      </p:sp>
      <p:pic>
        <p:nvPicPr>
          <p:cNvPr id="916" name="Image" descr="Image"/>
          <p:cNvPicPr>
            <a:picLocks noChangeAspect="1"/>
          </p:cNvPicPr>
          <p:nvPr/>
        </p:nvPicPr>
        <p:blipFill>
          <a:blip r:embed="rId8" cstate="email">
            <a:extLst>
              <a:ext uri="{28A0092B-C50C-407E-A947-70E740481C1C}">
                <a14:useLocalDpi xmlns:a14="http://schemas.microsoft.com/office/drawing/2010/main" xmlns=""/>
              </a:ext>
            </a:extLst>
          </a:blip>
          <a:srcRect/>
          <a:stretch>
            <a:fillRect/>
          </a:stretch>
        </p:blipFill>
        <p:spPr>
          <a:xfrm>
            <a:off x="10892951" y="5870046"/>
            <a:ext cx="2016178" cy="2749332"/>
          </a:xfrm>
          <a:prstGeom prst="rect">
            <a:avLst/>
          </a:prstGeom>
          <a:ln w="12700">
            <a:miter lim="400000"/>
          </a:ln>
        </p:spPr>
      </p:pic>
      <p:sp>
        <p:nvSpPr>
          <p:cNvPr id="917" name="Rounded Rectangle"/>
          <p:cNvSpPr/>
          <p:nvPr/>
        </p:nvSpPr>
        <p:spPr>
          <a:xfrm>
            <a:off x="3569793" y="8195763"/>
            <a:ext cx="5321534"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8" name="HAND…"/>
          <p:cNvSpPr txBox="1"/>
          <p:nvPr/>
        </p:nvSpPr>
        <p:spPr>
          <a:xfrm>
            <a:off x="4581613" y="8447256"/>
            <a:ext cx="361597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defRPr cap="all">
                <a:solidFill>
                  <a:srgbClr val="FFFFFF"/>
                </a:solidFill>
              </a:defRPr>
            </a:pPr>
            <a:r>
              <a:rPr lang="gu-IN" sz="3200" b="0" cap="all" dirty="0" smtClean="0">
                <a:solidFill>
                  <a:sysClr val="windowText" lastClr="000000"/>
                </a:solidFill>
                <a:latin typeface="Arial" panose="020B0604020202020204" pitchFamily="34" charset="0"/>
                <a:cs typeface="Arial" panose="020B0604020202020204" pitchFamily="34" charset="0"/>
              </a:rPr>
              <a:t>ઘરે સારવાર અને  ઘરમાંજ સંસર્ગનીશેધ</a:t>
            </a:r>
            <a:endParaRPr sz="3200" b="0" cap="all" dirty="0">
              <a:solidFill>
                <a:sysClr val="windowText" lastClr="000000"/>
              </a:solidFill>
              <a:latin typeface="Arial" panose="020B0604020202020204" pitchFamily="34" charset="0"/>
              <a:cs typeface="Arial" panose="020B0604020202020204" pitchFamily="34" charset="0"/>
            </a:endParaRPr>
          </a:p>
        </p:txBody>
      </p:sp>
      <p:pic>
        <p:nvPicPr>
          <p:cNvPr id="898" name="Image" descr="Image"/>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10350124" y="9003396"/>
            <a:ext cx="2749328" cy="2749332"/>
          </a:xfrm>
          <a:prstGeom prst="rect">
            <a:avLst/>
          </a:prstGeom>
          <a:ln w="12700">
            <a:miter lim="400000"/>
          </a:ln>
        </p:spPr>
      </p:pic>
      <p:sp>
        <p:nvSpPr>
          <p:cNvPr id="920" name="Rounded Rectangle"/>
          <p:cNvSpPr/>
          <p:nvPr/>
        </p:nvSpPr>
        <p:spPr>
          <a:xfrm>
            <a:off x="3727883" y="10297782"/>
            <a:ext cx="5321534"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21" name="HAND…"/>
          <p:cNvSpPr txBox="1"/>
          <p:nvPr/>
        </p:nvSpPr>
        <p:spPr>
          <a:xfrm>
            <a:off x="4518825" y="10519541"/>
            <a:ext cx="345459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defRPr cap="all">
                <a:solidFill>
                  <a:srgbClr val="FFFFFF"/>
                </a:solidFill>
              </a:defRPr>
            </a:pPr>
            <a:r>
              <a:rPr lang="gu-IN" sz="3600" dirty="0">
                <a:solidFill>
                  <a:schemeClr val="tx1"/>
                </a:solidFill>
                <a:latin typeface="Calibri"/>
                <a:ea typeface="Calibri"/>
                <a:cs typeface="Shruti"/>
              </a:rPr>
              <a:t>લક્ષણો પર નજર રાખવી</a:t>
            </a:r>
            <a:endParaRPr sz="3600" b="0" cap="all" dirty="0">
              <a:solidFill>
                <a:schemeClr val="tx1"/>
              </a:solidFill>
              <a:latin typeface="Arial" panose="020B0604020202020204" pitchFamily="34" charset="0"/>
              <a:cs typeface="Arial" panose="020B0604020202020204" pitchFamily="34" charset="0"/>
            </a:endParaRPr>
          </a:p>
        </p:txBody>
      </p:sp>
      <p:grpSp>
        <p:nvGrpSpPr>
          <p:cNvPr id="5" name="Group 1">
            <a:extLst>
              <a:ext uri="{FF2B5EF4-FFF2-40B4-BE49-F238E27FC236}">
                <a16:creationId xmlns:a16="http://schemas.microsoft.com/office/drawing/2014/main" xmlns="" id="{067C2B46-1EC6-DF4E-AAFE-CEB563A01B6D}"/>
              </a:ext>
            </a:extLst>
          </p:cNvPr>
          <p:cNvGrpSpPr/>
          <p:nvPr/>
        </p:nvGrpSpPr>
        <p:grpSpPr>
          <a:xfrm>
            <a:off x="2804160" y="360444"/>
            <a:ext cx="19476720" cy="2120762"/>
            <a:chOff x="2804160" y="360443"/>
            <a:chExt cx="19476720" cy="2120761"/>
          </a:xfrm>
        </p:grpSpPr>
        <p:sp>
          <p:nvSpPr>
            <p:cNvPr id="922" name="Rounded Rectangle"/>
            <p:cNvSpPr/>
            <p:nvPr/>
          </p:nvSpPr>
          <p:spPr>
            <a:xfrm>
              <a:off x="2804160" y="360443"/>
              <a:ext cx="19476720" cy="2120761"/>
            </a:xfrm>
            <a:prstGeom prst="roundRect">
              <a:avLst>
                <a:gd name="adj" fmla="val 15567"/>
              </a:avLst>
            </a:prstGeom>
            <a:solidFill>
              <a:srgbClr val="FFFFFF"/>
            </a:solidFill>
            <a:ln w="12700">
              <a:miter lim="400000"/>
            </a:ln>
          </p:spPr>
          <p:txBody>
            <a:bodyPr lIns="0" tIns="0" rIns="0" bIns="0" anchor="ctr"/>
            <a:lstStyle/>
            <a:p>
              <a:pPr>
                <a:defRPr sz="3200">
                  <a:solidFill>
                    <a:srgbClr val="00A2FF">
                      <a:hueOff val="114395"/>
                      <a:lumOff val="-24975"/>
                    </a:srgbClr>
                  </a:solidFill>
                </a:defRPr>
              </a:pPr>
              <a:endParaRPr sz="3200" b="0" dirty="0">
                <a:solidFill>
                  <a:srgbClr val="00A2FF">
                    <a:hueOff val="114395"/>
                    <a:lumOff val="-24975"/>
                  </a:srgbClr>
                </a:solidFill>
                <a:latin typeface="Arial" panose="020B0604020202020204" pitchFamily="34" charset="0"/>
                <a:cs typeface="Arial" panose="020B0604020202020204" pitchFamily="34" charset="0"/>
              </a:endParaRPr>
            </a:p>
          </p:txBody>
        </p:sp>
        <p:sp>
          <p:nvSpPr>
            <p:cNvPr id="923" name="WHAT IS STIGMA"/>
            <p:cNvSpPr txBox="1"/>
            <p:nvPr/>
          </p:nvSpPr>
          <p:spPr>
            <a:xfrm>
              <a:off x="4101158" y="870505"/>
              <a:ext cx="16620440"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7000" cap="all">
                  <a:solidFill>
                    <a:srgbClr val="002135"/>
                  </a:solidFill>
                </a:defRPr>
              </a:lvl1pPr>
            </a:lstStyle>
            <a:p>
              <a:endParaRPr sz="5600" b="0" dirty="0">
                <a:latin typeface="Arial" panose="020B0604020202020204" pitchFamily="34" charset="0"/>
                <a:cs typeface="Arial" panose="020B0604020202020204" pitchFamily="34" charset="0"/>
              </a:endParaRPr>
            </a:p>
          </p:txBody>
        </p:sp>
      </p:grpSp>
      <p:sp>
        <p:nvSpPr>
          <p:cNvPr id="34" name="Rounded Rectangle">
            <a:extLst>
              <a:ext uri="{FF2B5EF4-FFF2-40B4-BE49-F238E27FC236}">
                <a16:creationId xmlns:a16="http://schemas.microsoft.com/office/drawing/2014/main" xmlns="" id="{40FF4620-B630-7C4A-B2BF-3B48E00F482E}"/>
              </a:ext>
            </a:extLst>
          </p:cNvPr>
          <p:cNvSpPr/>
          <p:nvPr/>
        </p:nvSpPr>
        <p:spPr>
          <a:xfrm>
            <a:off x="15207329" y="3201729"/>
            <a:ext cx="5321534" cy="889947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38" name="HAND…">
            <a:extLst>
              <a:ext uri="{FF2B5EF4-FFF2-40B4-BE49-F238E27FC236}">
                <a16:creationId xmlns:a16="http://schemas.microsoft.com/office/drawing/2014/main" xmlns="" id="{75B163F1-5DED-6E4A-A511-8CD089354DAC}"/>
              </a:ext>
            </a:extLst>
          </p:cNvPr>
          <p:cNvSpPr txBox="1"/>
          <p:nvPr/>
        </p:nvSpPr>
        <p:spPr>
          <a:xfrm>
            <a:off x="15451962" y="3621843"/>
            <a:ext cx="4832268" cy="8474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571500" indent="-571500" algn="l">
              <a:spcAft>
                <a:spcPts val="1200"/>
              </a:spcAft>
              <a:buFont typeface="Arial" panose="020B0604020202020204" pitchFamily="34" charset="0"/>
              <a:buChar char="•"/>
              <a:defRPr cap="all"/>
            </a:pPr>
            <a:r>
              <a:rPr lang="gu-IN" sz="3600" b="0" cap="all" dirty="0">
                <a:latin typeface="Arial" panose="020B0604020202020204" pitchFamily="34" charset="0"/>
                <a:cs typeface="Arial" panose="020B0604020202020204" pitchFamily="34" charset="0"/>
              </a:rPr>
              <a:t>શેર </a:t>
            </a:r>
            <a:r>
              <a:rPr lang="gu-IN" sz="3600" b="0" cap="all" dirty="0" smtClean="0">
                <a:latin typeface="Arial" panose="020B0604020202020204" pitchFamily="34" charset="0"/>
                <a:cs typeface="Arial" panose="020B0604020202020204" pitchFamily="34" charset="0"/>
              </a:rPr>
              <a:t>મોબીસોડ્સ</a:t>
            </a:r>
            <a:endParaRPr lang="en-US" sz="3600" b="0" cap="all" dirty="0" smtClean="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gu-IN" sz="3600" b="0" cap="all" dirty="0">
                <a:latin typeface="Arial" panose="020B0604020202020204" pitchFamily="34" charset="0"/>
                <a:cs typeface="Arial" panose="020B0604020202020204" pitchFamily="34" charset="0"/>
              </a:rPr>
              <a:t>યોગ્ય સ્થળોએ </a:t>
            </a:r>
            <a:r>
              <a:rPr lang="gu-IN" sz="3600" b="0" cap="all" dirty="0" smtClean="0">
                <a:latin typeface="Arial" panose="020B0604020202020204" pitchFamily="34" charset="0"/>
                <a:cs typeface="Arial" panose="020B0604020202020204" pitchFamily="34" charset="0"/>
              </a:rPr>
              <a:t>આઇ.ઇ.સી</a:t>
            </a:r>
            <a:endParaRPr lang="gu-IN" sz="3600" b="0" cap="all" dirty="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gu-IN" sz="3600" b="0" cap="all" dirty="0" smtClean="0">
                <a:latin typeface="Arial" panose="020B0604020202020204" pitchFamily="34" charset="0"/>
                <a:cs typeface="Arial" panose="020B0604020202020204" pitchFamily="34" charset="0"/>
              </a:rPr>
              <a:t>માઈક દ્વારા મોટેથી જાહેરાત માટે </a:t>
            </a:r>
            <a:r>
              <a:rPr lang="gu-IN" sz="3600" b="0" cap="all" dirty="0">
                <a:latin typeface="Arial" panose="020B0604020202020204" pitchFamily="34" charset="0"/>
                <a:cs typeface="Arial" panose="020B0604020202020204" pitchFamily="34" charset="0"/>
              </a:rPr>
              <a:t>આવશ્યક સેવાઓ </a:t>
            </a:r>
            <a:r>
              <a:rPr lang="gu-IN" sz="3600" b="0" cap="all" dirty="0" smtClean="0">
                <a:latin typeface="Arial" panose="020B0604020202020204" pitchFamily="34" charset="0"/>
                <a:cs typeface="Arial" panose="020B0604020202020204" pitchFamily="34" charset="0"/>
              </a:rPr>
              <a:t>(કચરા માટેની ગાડી, દૂધ વિતરણ ની ગાડી વેગેરે)નો </a:t>
            </a:r>
            <a:r>
              <a:rPr lang="gu-IN" sz="3600" b="0" cap="all" dirty="0">
                <a:latin typeface="Arial" panose="020B0604020202020204" pitchFamily="34" charset="0"/>
                <a:cs typeface="Arial" panose="020B0604020202020204" pitchFamily="34" charset="0"/>
              </a:rPr>
              <a:t>ઉપયોગ </a:t>
            </a:r>
            <a:r>
              <a:rPr lang="gu-IN" sz="3600" b="0" cap="all" dirty="0" smtClean="0">
                <a:latin typeface="Arial" panose="020B0604020202020204" pitchFamily="34" charset="0"/>
                <a:cs typeface="Arial" panose="020B0604020202020204" pitchFamily="34" charset="0"/>
              </a:rPr>
              <a:t>કરો</a:t>
            </a:r>
            <a:endParaRPr lang="en-US" sz="3600" b="0" cap="all" dirty="0" smtClean="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gu-IN" sz="3600" b="0" cap="all" dirty="0">
                <a:latin typeface="Arial" panose="020B0604020202020204" pitchFamily="34" charset="0"/>
                <a:cs typeface="Arial" panose="020B0604020202020204" pitchFamily="34" charset="0"/>
              </a:rPr>
              <a:t>જૂથો પર </a:t>
            </a:r>
            <a:r>
              <a:rPr lang="gu-IN" sz="3600" b="0" cap="all" dirty="0" smtClean="0">
                <a:latin typeface="Arial" panose="020B0604020202020204" pitchFamily="34" charset="0"/>
                <a:cs typeface="Arial" panose="020B0604020202020204" pitchFamily="34" charset="0"/>
              </a:rPr>
              <a:t>વોટ્સએપ </a:t>
            </a:r>
            <a:r>
              <a:rPr lang="gu-IN" sz="3600" b="0" cap="all" dirty="0">
                <a:latin typeface="Arial" panose="020B0604020202020204" pitchFamily="34" charset="0"/>
                <a:cs typeface="Arial" panose="020B0604020202020204" pitchFamily="34" charset="0"/>
              </a:rPr>
              <a:t>સંદેશાઓ શેર </a:t>
            </a:r>
            <a:r>
              <a:rPr lang="gu-IN" sz="3600" b="0" cap="all" dirty="0" smtClean="0">
                <a:latin typeface="Arial" panose="020B0604020202020204" pitchFamily="34" charset="0"/>
                <a:cs typeface="Arial" panose="020B0604020202020204" pitchFamily="34" charset="0"/>
              </a:rPr>
              <a:t>કરો</a:t>
            </a:r>
            <a:endParaRPr lang="en-US" sz="3600" b="0" cap="all" dirty="0" smtClean="0">
              <a:latin typeface="Arial" panose="020B0604020202020204" pitchFamily="34" charset="0"/>
              <a:cs typeface="Arial" panose="020B0604020202020204" pitchFamily="34" charset="0"/>
            </a:endParaRPr>
          </a:p>
          <a:p>
            <a:pPr marL="571500" indent="-571500" algn="l">
              <a:spcAft>
                <a:spcPts val="1200"/>
              </a:spcAft>
              <a:buFont typeface="Arial" panose="020B0604020202020204" pitchFamily="34" charset="0"/>
              <a:buChar char="•"/>
              <a:defRPr cap="all"/>
            </a:pPr>
            <a:r>
              <a:rPr lang="gu-IN" sz="3600" b="0" cap="all" dirty="0" smtClean="0">
                <a:latin typeface="Arial" panose="020B0604020202020204" pitchFamily="34" charset="0"/>
                <a:cs typeface="Arial" panose="020B0604020202020204" pitchFamily="34" charset="0"/>
              </a:rPr>
              <a:t>મુખ્ય સંદેશા </a:t>
            </a:r>
            <a:r>
              <a:rPr lang="gu-IN" sz="3600" b="0" cap="all" dirty="0">
                <a:latin typeface="Arial" panose="020B0604020202020204" pitchFamily="34" charset="0"/>
                <a:cs typeface="Arial" panose="020B0604020202020204" pitchFamily="34" charset="0"/>
              </a:rPr>
              <a:t>આપવા માટે પોકેટ બુકનો ઉપયોગ કરો</a:t>
            </a:r>
            <a:endParaRPr sz="3600" b="0" cap="all" dirty="0">
              <a:latin typeface="Arial" panose="020B0604020202020204" pitchFamily="34" charset="0"/>
              <a:cs typeface="Arial" panose="020B0604020202020204" pitchFamily="34" charset="0"/>
            </a:endParaRPr>
          </a:p>
        </p:txBody>
      </p:sp>
      <p:sp>
        <p:nvSpPr>
          <p:cNvPr id="3" name="Rectangle 2"/>
          <p:cNvSpPr/>
          <p:nvPr/>
        </p:nvSpPr>
        <p:spPr>
          <a:xfrm>
            <a:off x="5275677" y="1042637"/>
            <a:ext cx="13832633" cy="923330"/>
          </a:xfrm>
          <a:prstGeom prst="rect">
            <a:avLst/>
          </a:prstGeom>
        </p:spPr>
        <p:txBody>
          <a:bodyPr wrap="none">
            <a:spAutoFit/>
          </a:bodyPr>
          <a:lstStyle/>
          <a:p>
            <a:pPr algn="just"/>
            <a:r>
              <a:rPr lang="gu-IN" sz="5400" dirty="0">
                <a:latin typeface="Calibri"/>
                <a:ea typeface="Calibri"/>
                <a:cs typeface="Mangal"/>
              </a:rPr>
              <a:t>શું વાતચીત કરવી અને </a:t>
            </a:r>
            <a:r>
              <a:rPr lang="gu-IN" sz="5400" dirty="0" smtClean="0">
                <a:latin typeface="Calibri"/>
                <a:ea typeface="Calibri"/>
                <a:cs typeface="Mangal"/>
              </a:rPr>
              <a:t>વાતચિતોના </a:t>
            </a:r>
            <a:r>
              <a:rPr lang="gu-IN" sz="5400" dirty="0">
                <a:latin typeface="Calibri"/>
                <a:ea typeface="Calibri"/>
                <a:cs typeface="Mangal"/>
              </a:rPr>
              <a:t>પ્લેટફોર્મ</a:t>
            </a:r>
            <a:endParaRPr lang="en-IN" sz="5400" dirty="0">
              <a:latin typeface="Calibri"/>
              <a:ea typeface="Calibri"/>
              <a:cs typeface="Mangal"/>
            </a:endParaRPr>
          </a:p>
        </p:txBody>
      </p:sp>
    </p:spTree>
    <p:extLst>
      <p:ext uri="{BB962C8B-B14F-4D97-AF65-F5344CB8AC3E}">
        <p14:creationId xmlns:p14="http://schemas.microsoft.com/office/powerpoint/2010/main" xmlns="" val="269800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9"/>
                                        </p:tgtEl>
                                        <p:attrNameLst>
                                          <p:attrName>style.visibility</p:attrName>
                                        </p:attrNameLst>
                                      </p:cBhvr>
                                      <p:to>
                                        <p:strVal val="visible"/>
                                      </p:to>
                                    </p:set>
                                    <p:animEffect transition="in" filter="dissolve">
                                      <p:cBhvr>
                                        <p:cTn id="12" dur="500"/>
                                        <p:tgtEl>
                                          <p:spTgt spid="909"/>
                                        </p:tgtEl>
                                      </p:cBhvr>
                                    </p:animEffect>
                                  </p:childTnLst>
                                </p:cTn>
                              </p:par>
                              <p:par>
                                <p:cTn id="13" presetID="1" presetClass="entr" presetSubtype="0" fill="hold" nodeType="withEffect">
                                  <p:stCondLst>
                                    <p:cond delay="0"/>
                                  </p:stCondLst>
                                  <p:childTnLst>
                                    <p:set>
                                      <p:cBhvr>
                                        <p:cTn id="14" dur="1" fill="hold">
                                          <p:stCondLst>
                                            <p:cond delay="0"/>
                                          </p:stCondLst>
                                        </p:cTn>
                                        <p:tgtEl>
                                          <p:spTgt spid="91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908"/>
                                        </p:tgtEl>
                                        <p:attrNameLst>
                                          <p:attrName>style.visibility</p:attrName>
                                        </p:attrNameLst>
                                      </p:cBhvr>
                                      <p:to>
                                        <p:strVal val="visible"/>
                                      </p:to>
                                    </p:set>
                                    <p:animEffect transition="in" filter="dissolve">
                                      <p:cBhvr>
                                        <p:cTn id="17" dur="500"/>
                                        <p:tgtEl>
                                          <p:spTgt spid="9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5"/>
                                        </p:tgtEl>
                                        <p:attrNameLst>
                                          <p:attrName>style.visibility</p:attrName>
                                        </p:attrNameLst>
                                      </p:cBhvr>
                                      <p:to>
                                        <p:strVal val="visible"/>
                                      </p:to>
                                    </p:set>
                                    <p:animEffect transition="in" filter="dissolve">
                                      <p:cBhvr>
                                        <p:cTn id="22" dur="500"/>
                                        <p:tgtEl>
                                          <p:spTgt spid="915"/>
                                        </p:tgtEl>
                                      </p:cBhvr>
                                    </p:animEffect>
                                  </p:childTnLst>
                                </p:cTn>
                              </p:par>
                              <p:par>
                                <p:cTn id="23" presetID="9" presetClass="entr" presetSubtype="0" fill="hold" nodeType="withEffect">
                                  <p:stCondLst>
                                    <p:cond delay="0"/>
                                  </p:stCondLst>
                                  <p:childTnLst>
                                    <p:set>
                                      <p:cBhvr>
                                        <p:cTn id="24" dur="1" fill="hold">
                                          <p:stCondLst>
                                            <p:cond delay="0"/>
                                          </p:stCondLst>
                                        </p:cTn>
                                        <p:tgtEl>
                                          <p:spTgt spid="916"/>
                                        </p:tgtEl>
                                        <p:attrNameLst>
                                          <p:attrName>style.visibility</p:attrName>
                                        </p:attrNameLst>
                                      </p:cBhvr>
                                      <p:to>
                                        <p:strVal val="visible"/>
                                      </p:to>
                                    </p:set>
                                    <p:animEffect transition="in" filter="dissolve">
                                      <p:cBhvr>
                                        <p:cTn id="25" dur="500"/>
                                        <p:tgtEl>
                                          <p:spTgt spid="9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14"/>
                                        </p:tgtEl>
                                        <p:attrNameLst>
                                          <p:attrName>style.visibility</p:attrName>
                                        </p:attrNameLst>
                                      </p:cBhvr>
                                      <p:to>
                                        <p:strVal val="visible"/>
                                      </p:to>
                                    </p:set>
                                    <p:animEffect transition="in" filter="dissolve">
                                      <p:cBhvr>
                                        <p:cTn id="28" dur="500"/>
                                        <p:tgtEl>
                                          <p:spTgt spid="9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12"/>
                                        </p:tgtEl>
                                        <p:attrNameLst>
                                          <p:attrName>style.visibility</p:attrName>
                                        </p:attrNameLst>
                                      </p:cBhvr>
                                      <p:to>
                                        <p:strVal val="visible"/>
                                      </p:to>
                                    </p:set>
                                    <p:animEffect transition="in" filter="dissolve">
                                      <p:cBhvr>
                                        <p:cTn id="33" dur="500"/>
                                        <p:tgtEl>
                                          <p:spTgt spid="9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1"/>
                                        </p:tgtEl>
                                        <p:attrNameLst>
                                          <p:attrName>style.visibility</p:attrName>
                                        </p:attrNameLst>
                                      </p:cBhvr>
                                      <p:to>
                                        <p:strVal val="visible"/>
                                      </p:to>
                                    </p:set>
                                    <p:animEffect transition="in" filter="dissolve">
                                      <p:cBhvr>
                                        <p:cTn id="36" dur="500"/>
                                        <p:tgtEl>
                                          <p:spTgt spid="9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18"/>
                                        </p:tgtEl>
                                        <p:attrNameLst>
                                          <p:attrName>style.visibility</p:attrName>
                                        </p:attrNameLst>
                                      </p:cBhvr>
                                      <p:to>
                                        <p:strVal val="visible"/>
                                      </p:to>
                                    </p:set>
                                    <p:animEffect transition="in" filter="dissolve">
                                      <p:cBhvr>
                                        <p:cTn id="41" dur="500"/>
                                        <p:tgtEl>
                                          <p:spTgt spid="9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17"/>
                                        </p:tgtEl>
                                        <p:attrNameLst>
                                          <p:attrName>style.visibility</p:attrName>
                                        </p:attrNameLst>
                                      </p:cBhvr>
                                      <p:to>
                                        <p:strVal val="visible"/>
                                      </p:to>
                                    </p:set>
                                    <p:animEffect transition="in" filter="dissolve">
                                      <p:cBhvr>
                                        <p:cTn id="44" dur="500"/>
                                        <p:tgtEl>
                                          <p:spTgt spid="9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21"/>
                                        </p:tgtEl>
                                        <p:attrNameLst>
                                          <p:attrName>style.visibility</p:attrName>
                                        </p:attrNameLst>
                                      </p:cBhvr>
                                      <p:to>
                                        <p:strVal val="visible"/>
                                      </p:to>
                                    </p:set>
                                    <p:animEffect transition="in" filter="dissolve">
                                      <p:cBhvr>
                                        <p:cTn id="49" dur="500"/>
                                        <p:tgtEl>
                                          <p:spTgt spid="9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20"/>
                                        </p:tgtEl>
                                        <p:attrNameLst>
                                          <p:attrName>style.visibility</p:attrName>
                                        </p:attrNameLst>
                                      </p:cBhvr>
                                      <p:to>
                                        <p:strVal val="visible"/>
                                      </p:to>
                                    </p:set>
                                    <p:animEffect transition="in" filter="dissolve">
                                      <p:cBhvr>
                                        <p:cTn id="52" dur="500"/>
                                        <p:tgtEl>
                                          <p:spTgt spid="920"/>
                                        </p:tgtEl>
                                      </p:cBhvr>
                                    </p:animEffect>
                                  </p:childTnLst>
                                </p:cTn>
                              </p:par>
                              <p:par>
                                <p:cTn id="53" presetID="9"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dissolve">
                                      <p:cBhvr>
                                        <p:cTn id="55" dur="500"/>
                                        <p:tgtEl>
                                          <p:spTgt spid="89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8">
                                            <p:txEl>
                                              <p:pRg st="1" end="1"/>
                                            </p:txEl>
                                          </p:spTgt>
                                        </p:tgtEl>
                                        <p:attrNameLst>
                                          <p:attrName>style.visibility</p:attrName>
                                        </p:attrNameLst>
                                      </p:cBhvr>
                                      <p:to>
                                        <p:strVal val="visible"/>
                                      </p:to>
                                    </p:set>
                                    <p:animEffect transition="in" filter="dissolve">
                                      <p:cBhvr>
                                        <p:cTn id="69" dur="500"/>
                                        <p:tgtEl>
                                          <p:spTgt spid="3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38">
                                            <p:txEl>
                                              <p:pRg st="2" end="2"/>
                                            </p:txEl>
                                          </p:spTgt>
                                        </p:tgtEl>
                                        <p:attrNameLst>
                                          <p:attrName>style.visibility</p:attrName>
                                        </p:attrNameLst>
                                      </p:cBhvr>
                                      <p:to>
                                        <p:strVal val="visible"/>
                                      </p:to>
                                    </p:set>
                                    <p:animEffect transition="in" filter="dissolve">
                                      <p:cBhvr>
                                        <p:cTn id="74" dur="500"/>
                                        <p:tgtEl>
                                          <p:spTgt spid="3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8">
                                            <p:txEl>
                                              <p:pRg st="3" end="3"/>
                                            </p:txEl>
                                          </p:spTgt>
                                        </p:tgtEl>
                                        <p:attrNameLst>
                                          <p:attrName>style.visibility</p:attrName>
                                        </p:attrNameLst>
                                      </p:cBhvr>
                                      <p:to>
                                        <p:strVal val="visible"/>
                                      </p:to>
                                    </p:set>
                                    <p:animEffect transition="in" filter="dissolve">
                                      <p:cBhvr>
                                        <p:cTn id="79"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09" grpId="0" animBg="1"/>
      <p:bldP spid="911" grpId="0" animBg="1"/>
      <p:bldP spid="912" grpId="0" animBg="1"/>
      <p:bldP spid="914" grpId="0" animBg="1"/>
      <p:bldP spid="915" grpId="0" animBg="1"/>
      <p:bldP spid="917" grpId="0" animBg="1"/>
      <p:bldP spid="918" grpId="0" animBg="1"/>
      <p:bldP spid="920" grpId="0" animBg="1"/>
      <p:bldP spid="921"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925"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926"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92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2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2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sp>
        <p:nvSpPr>
          <p:cNvPr id="931" name="Rounded Rectangle"/>
          <p:cNvSpPr/>
          <p:nvPr/>
        </p:nvSpPr>
        <p:spPr>
          <a:xfrm>
            <a:off x="1428416" y="2339790"/>
            <a:ext cx="22051367" cy="9975510"/>
          </a:xfrm>
          <a:prstGeom prst="roundRect">
            <a:avLst>
              <a:gd name="adj" fmla="val 1851"/>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a:solidFill>
                  <a:srgbClr val="FFFFFF"/>
                </a:solidFill>
              </a:defRPr>
            </a:pPr>
            <a:endParaRPr b="0" dirty="0">
              <a:latin typeface="Arial" panose="020B0604020202020204" pitchFamily="34" charset="0"/>
              <a:cs typeface="Arial" panose="020B0604020202020204" pitchFamily="34" charset="0"/>
            </a:endParaRPr>
          </a:p>
        </p:txBody>
      </p:sp>
      <p:sp>
        <p:nvSpPr>
          <p:cNvPr id="932" name="Always be polite. The SARS-CoV-2 virus can infect anyone, anywhere. Do not discriminate, shout, or use rude language.…"/>
          <p:cNvSpPr txBox="1"/>
          <p:nvPr/>
        </p:nvSpPr>
        <p:spPr>
          <a:xfrm>
            <a:off x="1851660" y="2716231"/>
            <a:ext cx="21246271" cy="94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lvl="0" indent="-342900" algn="just">
              <a:buFont typeface="Apple Color Emoji"/>
              <a:buChar char="▪"/>
            </a:pPr>
            <a:r>
              <a:rPr lang="gu-IN" sz="3200" b="0" dirty="0">
                <a:latin typeface="Calibri"/>
                <a:ea typeface="Calibri"/>
                <a:cs typeface="Shruti"/>
              </a:rPr>
              <a:t>હંમેશા વિનમ્ર રહો. કોઇપણ વ્યક્તિને ક્યાંય પણ ચેપ લાગી શકે છે. તેમની સાથે ભેદભાવ કરશો નહીં, બુમબરાડા પાડશો નહીં અથવા તેમની સાથે ઉદ્દંડ રીતે વાત કરશો નહીં.</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લોકોને તમારી મુલાકાતના હેતુ તથા આપને જે ઉત્તરો જોઇએ છે તેનો ઉપયોગ આપ કેવી રીતે કરશો તે અંગે જણાવો. તેમને કહો કે આ એક સહાય છે, જેને સરકાર તમામ નાગરિકોને પૂરો પાડી રહી છે.</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દર્દી પાસેથી સચોટ માહિતી એકઠી કરોઃ તેમનું નામ, જન્મ તારીખ, ભૂતકાળમાં કરેલી મુસાફરીની વિગતો, લક્ષણોની યાદી, તેને સર્વેલન્સના ફોર્મેટ મુજબ રેકોર્ડ અને સંચારિત કરો. માહિતીને સ્પષ્ટ રીતે લખો.</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એ બાબત અંગે સાવધ રહો કે, શંકાસ્પદ અને પુષ્ટી થયેલા કેસો તથા તેમની સાથે આવેલા કોઇપણ મુલાકાતીઓ તણાવ અને ભયગ્રસ્ત હોઈ શકે છે. આથી આપે તેમના પ્રશ્નો અને ચિંતાઓને કાળજીપૂર્વક સાંભળવાની સૌથી મહત્વપૂર્ણ બાબત કરવાની રહે છે.</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આપ જ્યારે લોકોને મળો ત્યારે સ્પર્શવાનું કે સીધા શારીરિક સંપર્કમાં આવવાનું ટાળો. તેનાથી કોઇપણ રીતે ચેપનો પ્રસાર થઈ શકે છે. આપ જ્યારે તેમની સાથે વાતચીત કરો ત્યારે 1 મીટરથી વધારે અંતર જાળવો.</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જો જગ્યા અને પરિસ્થિતિ અનુકૂળ હોય તો ખુલ્લામાં બેસીને જ કુટુંબીજનો સાથે વાત કરવાનું સૌથી યોગ્ય ગણાશે.</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પ્રશ્નો પૂછો અને ખૂબ જ ચોક્કસ ઉત્તરો મેળવો. આપ જ્યારે લખી રહ્યાં હો ત્યારે આપ સ્પષ્ટ અને સચોટ માહિતી (સરનામું, નામ, સંપર્ક નંબરો વગેરે) સ્પષ્ટપણે લખી રહ્યાં છો તે સુનિશ્ચિત કરો.</a:t>
            </a:r>
            <a:endParaRPr lang="en-IN" sz="3200" b="0" dirty="0">
              <a:latin typeface="Calibri"/>
              <a:ea typeface="Calibri"/>
              <a:cs typeface="Mangal"/>
            </a:endParaRPr>
          </a:p>
          <a:p>
            <a:pPr marL="342900" lvl="0" indent="-342900" algn="just">
              <a:buFont typeface="Apple Color Emoji"/>
              <a:buChar char="▪"/>
            </a:pPr>
            <a:r>
              <a:rPr lang="gu-IN" sz="3200" b="0" dirty="0">
                <a:latin typeface="Calibri"/>
                <a:ea typeface="Calibri"/>
                <a:cs typeface="Shruti"/>
              </a:rPr>
              <a:t>આપે જે કંઈ કહ્યું તેનું લોકોને પુનરાવર્તન કરવાનું કહી આપે જે સંદેશો આપ્યો છે તેને તેઓ બરોબર સમજ્યાં છે કે નહીં તે </a:t>
            </a:r>
            <a:r>
              <a:rPr lang="gu-IN" sz="3200" b="0" dirty="0" smtClean="0">
                <a:latin typeface="Calibri"/>
                <a:ea typeface="Calibri"/>
                <a:cs typeface="Shruti"/>
              </a:rPr>
              <a:t>ચકાસો.</a:t>
            </a:r>
          </a:p>
          <a:p>
            <a:pPr marL="342900" lvl="0" indent="-342900" algn="just">
              <a:buFont typeface="Apple Color Emoji"/>
              <a:buChar char="▪"/>
            </a:pPr>
            <a:r>
              <a:rPr lang="gu-IN" sz="3200" b="0" dirty="0" smtClean="0">
                <a:latin typeface="Calibri"/>
                <a:ea typeface="Calibri"/>
                <a:cs typeface="Shruti"/>
              </a:rPr>
              <a:t>સમુદાયના </a:t>
            </a:r>
            <a:r>
              <a:rPr lang="gu-IN" sz="3200" b="0" dirty="0">
                <a:latin typeface="Calibri"/>
                <a:ea typeface="Calibri"/>
                <a:cs typeface="Shruti"/>
              </a:rPr>
              <a:t>સભ્યોના જો કોઈ પ્રશ્નો હોય અને તેના ઉત્તરો જો આપની પાસે હોય તો આપે ચોક્કસપણે તેને જણાવવા જોઇએ. પરંતુ જો આપની પાસે તેમના સવાલોના જવાબ ન હોય તો, આપે આપની પાસે તેમના સવાલનો ઉત્તર નથી તેમ કહેવામાં ખચકાટ અનુભવવાની જરૂર નથી. કોવિડ-19 (</a:t>
            </a:r>
            <a:r>
              <a:rPr lang="en-IN" sz="3200" b="0" dirty="0">
                <a:latin typeface="Calibri"/>
                <a:ea typeface="Calibri"/>
                <a:cs typeface="Mangal"/>
              </a:rPr>
              <a:t>COVID-19</a:t>
            </a:r>
            <a:r>
              <a:rPr lang="gu-IN" sz="3200" b="0" dirty="0">
                <a:latin typeface="Calibri"/>
                <a:ea typeface="Calibri"/>
                <a:cs typeface="Shruti"/>
              </a:rPr>
              <a:t>) અંગે હજુ ઘણી બધી બાબતો એવી છે, જે અજાણ છે.</a:t>
            </a:r>
            <a:endParaRPr sz="3200" b="0" dirty="0">
              <a:latin typeface="Arial" panose="020B0604020202020204" pitchFamily="34" charset="0"/>
              <a:cs typeface="Arial" panose="020B0604020202020204" pitchFamily="34" charset="0"/>
            </a:endParaRPr>
          </a:p>
        </p:txBody>
      </p:sp>
      <p:grpSp>
        <p:nvGrpSpPr>
          <p:cNvPr id="4" name="Group 1">
            <a:extLst>
              <a:ext uri="{FF2B5EF4-FFF2-40B4-BE49-F238E27FC236}">
                <a16:creationId xmlns:a16="http://schemas.microsoft.com/office/drawing/2014/main" xmlns="" id="{0FF175A5-B046-9346-B594-75098F19E181}"/>
              </a:ext>
            </a:extLst>
          </p:cNvPr>
          <p:cNvGrpSpPr/>
          <p:nvPr/>
        </p:nvGrpSpPr>
        <p:grpSpPr>
          <a:xfrm>
            <a:off x="5284868" y="360444"/>
            <a:ext cx="13814264" cy="1223723"/>
            <a:chOff x="5284868" y="360444"/>
            <a:chExt cx="13814264" cy="1223723"/>
          </a:xfrm>
        </p:grpSpPr>
        <p:sp>
          <p:nvSpPr>
            <p:cNvPr id="933" name="Rounded Rectangle"/>
            <p:cNvSpPr/>
            <p:nvPr/>
          </p:nvSpPr>
          <p:spPr>
            <a:xfrm>
              <a:off x="5284868" y="360444"/>
              <a:ext cx="1381426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34" name="WHAT IS STIGMA"/>
            <p:cNvSpPr txBox="1"/>
            <p:nvPr/>
          </p:nvSpPr>
          <p:spPr>
            <a:xfrm>
              <a:off x="5332746" y="391143"/>
              <a:ext cx="137185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7000" cap="all">
                  <a:solidFill>
                    <a:srgbClr val="002135"/>
                  </a:solidFill>
                </a:defRPr>
              </a:lvl1pPr>
            </a:lstStyle>
            <a:p>
              <a:endParaRPr b="0" dirty="0">
                <a:latin typeface="Arial" panose="020B0604020202020204" pitchFamily="34" charset="0"/>
                <a:cs typeface="Arial" panose="020B0604020202020204" pitchFamily="34" charset="0"/>
              </a:endParaRPr>
            </a:p>
          </p:txBody>
        </p:sp>
      </p:grpSp>
      <p:grpSp>
        <p:nvGrpSpPr>
          <p:cNvPr id="5" name="Group"/>
          <p:cNvGrpSpPr/>
          <p:nvPr/>
        </p:nvGrpSpPr>
        <p:grpSpPr>
          <a:xfrm>
            <a:off x="23097931" y="13055999"/>
            <a:ext cx="2098868" cy="1540535"/>
            <a:chOff x="0" y="2515"/>
            <a:chExt cx="2098867" cy="1540534"/>
          </a:xfrm>
        </p:grpSpPr>
        <p:sp>
          <p:nvSpPr>
            <p:cNvPr id="935" name="31"/>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4</a:t>
              </a:r>
              <a:endParaRPr b="0" dirty="0">
                <a:latin typeface="Arial" panose="020B0604020202020204" pitchFamily="34" charset="0"/>
                <a:cs typeface="Arial" panose="020B0604020202020204" pitchFamily="34" charset="0"/>
              </a:endParaRPr>
            </a:p>
          </p:txBody>
        </p:sp>
        <p:pic>
          <p:nvPicPr>
            <p:cNvPr id="93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3" name="Rectangle 2"/>
          <p:cNvSpPr/>
          <p:nvPr/>
        </p:nvSpPr>
        <p:spPr>
          <a:xfrm>
            <a:off x="9206247" y="713453"/>
            <a:ext cx="5971507" cy="830997"/>
          </a:xfrm>
          <a:prstGeom prst="rect">
            <a:avLst/>
          </a:prstGeom>
        </p:spPr>
        <p:txBody>
          <a:bodyPr wrap="none">
            <a:spAutoFit/>
          </a:bodyPr>
          <a:lstStyle/>
          <a:p>
            <a:pPr algn="just"/>
            <a:r>
              <a:rPr lang="gu-IN" sz="4800" dirty="0">
                <a:latin typeface="Calibri"/>
                <a:ea typeface="Calibri"/>
                <a:cs typeface="Shruti"/>
              </a:rPr>
              <a:t>સંચાર કેવી રીતે કરશો</a:t>
            </a:r>
            <a:r>
              <a:rPr lang="en-IN" sz="4800" dirty="0">
                <a:latin typeface="Calibri"/>
                <a:ea typeface="Calibri"/>
                <a:cs typeface="Manga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
                                        </p:tgtEl>
                                        <p:attrNameLst>
                                          <p:attrName>style.visibility</p:attrName>
                                        </p:attrNameLst>
                                      </p:cBhvr>
                                      <p:to>
                                        <p:strVal val="visible"/>
                                      </p:to>
                                    </p:set>
                                    <p:animEffect transition="in" filter="fade">
                                      <p:cBhvr>
                                        <p:cTn id="12" dur="500"/>
                                        <p:tgtEl>
                                          <p:spTgt spid="9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2">
                                            <p:txEl>
                                              <p:pRg st="0" end="0"/>
                                            </p:txEl>
                                          </p:spTgt>
                                        </p:tgtEl>
                                        <p:attrNameLst>
                                          <p:attrName>style.visibility</p:attrName>
                                        </p:attrNameLst>
                                      </p:cBhvr>
                                      <p:to>
                                        <p:strVal val="visible"/>
                                      </p:to>
                                    </p:set>
                                    <p:animEffect transition="in" filter="fade">
                                      <p:cBhvr>
                                        <p:cTn id="17" dur="500"/>
                                        <p:tgtEl>
                                          <p:spTgt spid="9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2">
                                            <p:txEl>
                                              <p:pRg st="1" end="1"/>
                                            </p:txEl>
                                          </p:spTgt>
                                        </p:tgtEl>
                                        <p:attrNameLst>
                                          <p:attrName>style.visibility</p:attrName>
                                        </p:attrNameLst>
                                      </p:cBhvr>
                                      <p:to>
                                        <p:strVal val="visible"/>
                                      </p:to>
                                    </p:set>
                                    <p:animEffect transition="in" filter="fade">
                                      <p:cBhvr>
                                        <p:cTn id="22" dur="500"/>
                                        <p:tgtEl>
                                          <p:spTgt spid="9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2">
                                            <p:txEl>
                                              <p:pRg st="2" end="2"/>
                                            </p:txEl>
                                          </p:spTgt>
                                        </p:tgtEl>
                                        <p:attrNameLst>
                                          <p:attrName>style.visibility</p:attrName>
                                        </p:attrNameLst>
                                      </p:cBhvr>
                                      <p:to>
                                        <p:strVal val="visible"/>
                                      </p:to>
                                    </p:set>
                                    <p:animEffect transition="in" filter="fade">
                                      <p:cBhvr>
                                        <p:cTn id="27" dur="500"/>
                                        <p:tgtEl>
                                          <p:spTgt spid="9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2">
                                            <p:txEl>
                                              <p:pRg st="3" end="3"/>
                                            </p:txEl>
                                          </p:spTgt>
                                        </p:tgtEl>
                                        <p:attrNameLst>
                                          <p:attrName>style.visibility</p:attrName>
                                        </p:attrNameLst>
                                      </p:cBhvr>
                                      <p:to>
                                        <p:strVal val="visible"/>
                                      </p:to>
                                    </p:set>
                                    <p:animEffect transition="in" filter="fade">
                                      <p:cBhvr>
                                        <p:cTn id="32" dur="500"/>
                                        <p:tgtEl>
                                          <p:spTgt spid="93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2">
                                            <p:txEl>
                                              <p:pRg st="4" end="4"/>
                                            </p:txEl>
                                          </p:spTgt>
                                        </p:tgtEl>
                                        <p:attrNameLst>
                                          <p:attrName>style.visibility</p:attrName>
                                        </p:attrNameLst>
                                      </p:cBhvr>
                                      <p:to>
                                        <p:strVal val="visible"/>
                                      </p:to>
                                    </p:set>
                                    <p:animEffect transition="in" filter="fade">
                                      <p:cBhvr>
                                        <p:cTn id="37" dur="500"/>
                                        <p:tgtEl>
                                          <p:spTgt spid="9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2">
                                            <p:txEl>
                                              <p:pRg st="5" end="5"/>
                                            </p:txEl>
                                          </p:spTgt>
                                        </p:tgtEl>
                                        <p:attrNameLst>
                                          <p:attrName>style.visibility</p:attrName>
                                        </p:attrNameLst>
                                      </p:cBhvr>
                                      <p:to>
                                        <p:strVal val="visible"/>
                                      </p:to>
                                    </p:set>
                                    <p:animEffect transition="in" filter="fade">
                                      <p:cBhvr>
                                        <p:cTn id="42" dur="500"/>
                                        <p:tgtEl>
                                          <p:spTgt spid="93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32">
                                            <p:txEl>
                                              <p:pRg st="6" end="6"/>
                                            </p:txEl>
                                          </p:spTgt>
                                        </p:tgtEl>
                                        <p:attrNameLst>
                                          <p:attrName>style.visibility</p:attrName>
                                        </p:attrNameLst>
                                      </p:cBhvr>
                                      <p:to>
                                        <p:strVal val="visible"/>
                                      </p:to>
                                    </p:set>
                                    <p:animEffect transition="in" filter="fade">
                                      <p:cBhvr>
                                        <p:cTn id="47" dur="500"/>
                                        <p:tgtEl>
                                          <p:spTgt spid="93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32">
                                            <p:txEl>
                                              <p:pRg st="7" end="7"/>
                                            </p:txEl>
                                          </p:spTgt>
                                        </p:tgtEl>
                                        <p:attrNameLst>
                                          <p:attrName>style.visibility</p:attrName>
                                        </p:attrNameLst>
                                      </p:cBhvr>
                                      <p:to>
                                        <p:strVal val="visible"/>
                                      </p:to>
                                    </p:set>
                                    <p:animEffect transition="in" filter="fade">
                                      <p:cBhvr>
                                        <p:cTn id="52" dur="500"/>
                                        <p:tgtEl>
                                          <p:spTgt spid="93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32">
                                            <p:txEl>
                                              <p:pRg st="8" end="8"/>
                                            </p:txEl>
                                          </p:spTgt>
                                        </p:tgtEl>
                                        <p:attrNameLst>
                                          <p:attrName>style.visibility</p:attrName>
                                        </p:attrNameLst>
                                      </p:cBhvr>
                                      <p:to>
                                        <p:strVal val="visible"/>
                                      </p:to>
                                    </p:set>
                                    <p:animEffect transition="in" filter="fade">
                                      <p:cBhvr>
                                        <p:cTn id="57" dur="500"/>
                                        <p:tgtEl>
                                          <p:spTgt spid="9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p:bldP spid="93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941"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942"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94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4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4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9"/>
            <a:ext cx="2098868" cy="1540535"/>
            <a:chOff x="0" y="2515"/>
            <a:chExt cx="2098867" cy="1540534"/>
          </a:xfrm>
        </p:grpSpPr>
        <p:sp>
          <p:nvSpPr>
            <p:cNvPr id="947" name="33"/>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5</a:t>
              </a:r>
              <a:endParaRPr b="0" dirty="0">
                <a:latin typeface="Arial" panose="020B0604020202020204" pitchFamily="34" charset="0"/>
                <a:cs typeface="Arial" panose="020B0604020202020204" pitchFamily="34" charset="0"/>
              </a:endParaRPr>
            </a:p>
          </p:txBody>
        </p:sp>
        <p:pic>
          <p:nvPicPr>
            <p:cNvPr id="94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50" name="Rounded Rectangle"/>
          <p:cNvSpPr/>
          <p:nvPr/>
        </p:nvSpPr>
        <p:spPr>
          <a:xfrm>
            <a:off x="356187" y="493280"/>
            <a:ext cx="7489940"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1" name="mask management"/>
          <p:cNvSpPr txBox="1"/>
          <p:nvPr/>
        </p:nvSpPr>
        <p:spPr>
          <a:xfrm>
            <a:off x="1156752" y="699910"/>
            <a:ext cx="504144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defRPr sz="4500" cap="all">
                <a:solidFill>
                  <a:srgbClr val="002135"/>
                </a:solidFill>
              </a:defRPr>
            </a:lvl1pPr>
          </a:lstStyle>
          <a:p>
            <a:pPr algn="just"/>
            <a:r>
              <a:rPr lang="gu-IN" sz="4800" dirty="0">
                <a:latin typeface="Calibri"/>
                <a:ea typeface="Calibri"/>
                <a:cs typeface="Shruti"/>
              </a:rPr>
              <a:t>માસ્કનું વ્યવસ્થાપન</a:t>
            </a:r>
            <a:endParaRPr lang="en-IN" sz="7200" dirty="0">
              <a:latin typeface="Calibri"/>
              <a:ea typeface="Calibri"/>
              <a:cs typeface="Mangal"/>
            </a:endParaRPr>
          </a:p>
        </p:txBody>
      </p:sp>
      <p:sp>
        <p:nvSpPr>
          <p:cNvPr id="952" name="Rounded Rectangle"/>
          <p:cNvSpPr/>
          <p:nvPr/>
        </p:nvSpPr>
        <p:spPr>
          <a:xfrm>
            <a:off x="8035101" y="462445"/>
            <a:ext cx="15722042" cy="5407414"/>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5" name="Use a Mask Correctly:…"/>
          <p:cNvSpPr txBox="1"/>
          <p:nvPr/>
        </p:nvSpPr>
        <p:spPr>
          <a:xfrm>
            <a:off x="9095973" y="885041"/>
            <a:ext cx="14001958"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r>
              <a:rPr lang="gu-IN" sz="2800" dirty="0">
                <a:latin typeface="Calibri"/>
                <a:ea typeface="Calibri"/>
                <a:cs typeface="Shruti"/>
              </a:rPr>
              <a:t>માસ્કનો ઉપયોગ સાચી રીતે કરોઃ</a:t>
            </a:r>
            <a:endParaRPr lang="en-IN" sz="4400" dirty="0">
              <a:latin typeface="Calibri"/>
              <a:ea typeface="Calibri"/>
              <a:cs typeface="Mangal"/>
            </a:endParaRPr>
          </a:p>
          <a:p>
            <a:pPr marL="342900" lvl="0" indent="-342900" algn="l">
              <a:buFont typeface="Apple Color Emoji"/>
              <a:buChar char="▪"/>
            </a:pPr>
            <a:r>
              <a:rPr lang="gu-IN" sz="2800" dirty="0">
                <a:latin typeface="Calibri"/>
                <a:ea typeface="Calibri"/>
                <a:cs typeface="Shruti"/>
              </a:rPr>
              <a:t>ચપટીઓને ખોલો, ચહેરાને નીચેની તરફ રાખો, તેને નાક, મોં અને ગાલ પર ગોઠવો.</a:t>
            </a:r>
            <a:endParaRPr lang="en-IN" sz="4400" dirty="0">
              <a:latin typeface="Calibri"/>
              <a:ea typeface="Calibri"/>
              <a:cs typeface="Mangal"/>
            </a:endParaRPr>
          </a:p>
          <a:p>
            <a:pPr marL="342900" lvl="0" indent="-342900" algn="l">
              <a:buFont typeface="Apple Color Emoji"/>
              <a:buChar char="▪"/>
            </a:pPr>
            <a:r>
              <a:rPr lang="gu-IN" sz="2800" dirty="0">
                <a:latin typeface="Calibri"/>
                <a:ea typeface="Calibri"/>
                <a:cs typeface="Shruti"/>
              </a:rPr>
              <a:t>નાકના ઉપલા ભાગે (નોઝ-બ્રિજ) નોસ પીસને ફિટ બેસાડો. હવે દોરીને બાંધો, ઉપલી દોરીને કાનની ઉપર માથાના ટોચના ભાગે બાંધો અને નીચલી દોરીને ગરદન પર બાંધો.</a:t>
            </a:r>
            <a:endParaRPr lang="en-IN" sz="4400" dirty="0">
              <a:latin typeface="Calibri"/>
              <a:ea typeface="Calibri"/>
              <a:cs typeface="Mangal"/>
            </a:endParaRPr>
          </a:p>
          <a:p>
            <a:pPr marL="342900" lvl="0" indent="-342900" algn="l">
              <a:buFont typeface="Apple Color Emoji"/>
              <a:buChar char="▪"/>
            </a:pPr>
            <a:r>
              <a:rPr lang="gu-IN" sz="2800" dirty="0">
                <a:latin typeface="Calibri"/>
                <a:ea typeface="Calibri"/>
                <a:cs typeface="Shruti"/>
              </a:rPr>
              <a:t>માસ્કની બંને બાજુએ કોઇપણ ગાળો રહેવા દેશો નહીં, તેને ચુસ્ત રીતે બેસાડવા માટે એડજેસ્ટ કરો.</a:t>
            </a:r>
            <a:endParaRPr lang="en-IN" sz="4400" dirty="0">
              <a:latin typeface="Calibri"/>
              <a:ea typeface="Calibri"/>
              <a:cs typeface="Mangal"/>
            </a:endParaRPr>
          </a:p>
          <a:p>
            <a:pPr marL="342900" lvl="0" indent="-342900" algn="l">
              <a:buFont typeface="Apple Color Emoji"/>
              <a:buChar char="▪"/>
            </a:pPr>
            <a:r>
              <a:rPr lang="gu-IN" sz="2800" dirty="0">
                <a:latin typeface="Calibri"/>
                <a:ea typeface="Calibri"/>
                <a:cs typeface="Shruti"/>
              </a:rPr>
              <a:t>માસ્કને નીચેની તરફ ખેંચશો નહીં કે તેને ગળે લટકાવશો નહીં.</a:t>
            </a:r>
            <a:endParaRPr lang="en-IN" sz="4400" dirty="0">
              <a:latin typeface="Calibri"/>
              <a:ea typeface="Calibri"/>
              <a:cs typeface="Mangal"/>
            </a:endParaRPr>
          </a:p>
          <a:p>
            <a:pPr marL="342900" lvl="0" indent="-342900" algn="l">
              <a:buFont typeface="Apple Color Emoji"/>
              <a:buChar char="▪"/>
            </a:pPr>
            <a:r>
              <a:rPr lang="gu-IN" sz="2800" dirty="0">
                <a:latin typeface="Calibri"/>
                <a:ea typeface="Calibri"/>
                <a:cs typeface="Shruti"/>
              </a:rPr>
              <a:t>માસ્કનો ઉપયોગ કરતી વખતે તેને સ્પર્શવાનું ટાળો</a:t>
            </a:r>
            <a:r>
              <a:rPr lang="gu-IN" sz="2800" dirty="0" smtClean="0">
                <a:latin typeface="Calibri"/>
                <a:ea typeface="Calibri"/>
                <a:cs typeface="Shruti"/>
              </a:rPr>
              <a:t>.</a:t>
            </a:r>
            <a:endParaRPr lang="en-IN" sz="4400" dirty="0">
              <a:latin typeface="Calibri"/>
              <a:ea typeface="Calibri"/>
              <a:cs typeface="Mangal"/>
            </a:endParaRPr>
          </a:p>
          <a:p>
            <a:pPr algn="l"/>
            <a:r>
              <a:rPr lang="gu-IN" sz="2800" dirty="0">
                <a:latin typeface="Calibri"/>
                <a:ea typeface="Calibri"/>
                <a:cs typeface="Shruti"/>
              </a:rPr>
              <a:t>દર 6-8 કલાકે માસ્ક ભીનું/ભેજવાળું થઈ જાય તેની સાથે જ, આવું માસ્ક કાઢી નાંખી નવું, ચોખ્ખું અને શુષ્ક માસ્ક પહેરી લો.</a:t>
            </a:r>
            <a:endParaRPr b="0" dirty="0">
              <a:ln w="3175">
                <a:noFill/>
              </a:ln>
              <a:latin typeface="Arial" panose="020B0604020202020204" pitchFamily="34" charset="0"/>
              <a:cs typeface="Arial" panose="020B0604020202020204" pitchFamily="34" charset="0"/>
            </a:endParaRPr>
          </a:p>
        </p:txBody>
      </p:sp>
      <p:sp>
        <p:nvSpPr>
          <p:cNvPr id="953" name="Rounded Rectangle"/>
          <p:cNvSpPr/>
          <p:nvPr/>
        </p:nvSpPr>
        <p:spPr>
          <a:xfrm>
            <a:off x="8035102" y="6206254"/>
            <a:ext cx="15720054" cy="6989992"/>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sp>
        <p:nvSpPr>
          <p:cNvPr id="956" name="Removing and Disposing the Mask…"/>
          <p:cNvSpPr txBox="1"/>
          <p:nvPr/>
        </p:nvSpPr>
        <p:spPr>
          <a:xfrm>
            <a:off x="8498279" y="6201139"/>
            <a:ext cx="15009324" cy="6504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r>
              <a:rPr lang="gu-IN" sz="3200" dirty="0">
                <a:latin typeface="Calibri"/>
                <a:ea typeface="Calibri"/>
                <a:cs typeface="Shruti"/>
              </a:rPr>
              <a:t>માસ્કને કાઢવું અને તેનો નિકાલ કરવો</a:t>
            </a:r>
            <a:endParaRPr lang="en-IN" sz="3200" dirty="0">
              <a:latin typeface="Calibri"/>
              <a:ea typeface="Calibri"/>
              <a:cs typeface="Mangal"/>
            </a:endParaRPr>
          </a:p>
          <a:p>
            <a:pPr marL="342900" lvl="0" indent="-342900" algn="l">
              <a:buFont typeface="Apple Color Emoji"/>
              <a:buChar char="▪"/>
            </a:pPr>
            <a:r>
              <a:rPr lang="gu-IN" sz="3200" dirty="0">
                <a:latin typeface="Calibri"/>
                <a:ea typeface="Calibri"/>
                <a:cs typeface="Shruti"/>
              </a:rPr>
              <a:t>સિંગલ-યુઝ માસ્કનો ફરીથી ઉપયોગ કરશો નહીં.</a:t>
            </a:r>
            <a:endParaRPr lang="en-IN" sz="3200" dirty="0">
              <a:latin typeface="Calibri"/>
              <a:ea typeface="Calibri"/>
              <a:cs typeface="Mangal"/>
            </a:endParaRPr>
          </a:p>
          <a:p>
            <a:pPr marL="342900" lvl="0" indent="-342900" algn="l">
              <a:buFont typeface="Apple Color Emoji"/>
              <a:buChar char="▪"/>
            </a:pPr>
            <a:r>
              <a:rPr lang="gu-IN" sz="3200" dirty="0">
                <a:latin typeface="Calibri"/>
                <a:ea typeface="Calibri"/>
                <a:cs typeface="Shruti"/>
              </a:rPr>
              <a:t>માસ્કને કાઢતી વખતે તેની અન્ય સપાટીઓને સ્પર્શશો નહીં.</a:t>
            </a:r>
            <a:endParaRPr lang="en-IN" sz="3200" dirty="0">
              <a:latin typeface="Calibri"/>
              <a:ea typeface="Calibri"/>
              <a:cs typeface="Mangal"/>
            </a:endParaRPr>
          </a:p>
          <a:p>
            <a:pPr marL="342900" lvl="0" indent="-342900" algn="just">
              <a:buFont typeface="Apple Color Emoji"/>
              <a:buChar char="▪"/>
            </a:pPr>
            <a:r>
              <a:rPr lang="gu-IN" sz="3200" dirty="0">
                <a:latin typeface="Calibri"/>
                <a:ea typeface="Calibri"/>
                <a:cs typeface="Shruti"/>
              </a:rPr>
              <a:t>માસ્કને કાઢવા માટે સૌપ્રથમ પાછળ આવેલી નીચેની દોરીને ખોલો અને ત્યારબાદ ઉપલી દોરો ખોલો તથા ઉપલી દોરીથી પકડીને માસ્કને કાઢો. તેની અન્ય સપાટીઓ દૂષિત થયેલી હોઈ શકે છે.</a:t>
            </a:r>
            <a:endParaRPr lang="en-IN" sz="3200" dirty="0">
              <a:latin typeface="Calibri"/>
              <a:ea typeface="Calibri"/>
              <a:cs typeface="Mangal"/>
            </a:endParaRPr>
          </a:p>
          <a:p>
            <a:pPr marL="342900" lvl="0" indent="-342900" algn="just">
              <a:buFont typeface="Apple Color Emoji"/>
              <a:buChar char="▪"/>
            </a:pPr>
            <a:r>
              <a:rPr lang="gu-IN" sz="3200" dirty="0">
                <a:latin typeface="Calibri"/>
                <a:ea typeface="Calibri"/>
                <a:cs typeface="Shruti"/>
              </a:rPr>
              <a:t>યોગ્ય </a:t>
            </a:r>
            <a:r>
              <a:rPr lang="gu-IN" sz="3200" dirty="0" smtClean="0">
                <a:latin typeface="Calibri"/>
                <a:ea typeface="Calibri"/>
                <a:cs typeface="Shruti"/>
              </a:rPr>
              <a:t>તકનીક (</a:t>
            </a:r>
            <a:r>
              <a:rPr lang="gu-IN" sz="3200" dirty="0">
                <a:latin typeface="Calibri"/>
                <a:ea typeface="Calibri"/>
                <a:cs typeface="Shruti"/>
              </a:rPr>
              <a:t>એટલે કે, માસ્કના આગળના ભાગને સ્પર્શ્યા વગર પાછળથી દોરીને કાઢવી</a:t>
            </a:r>
            <a:r>
              <a:rPr lang="gu-IN" sz="3200" dirty="0" smtClean="0">
                <a:latin typeface="Calibri"/>
                <a:ea typeface="Calibri"/>
                <a:cs typeface="Shruti"/>
              </a:rPr>
              <a:t>) નો </a:t>
            </a:r>
            <a:r>
              <a:rPr lang="gu-IN" sz="3200" dirty="0">
                <a:latin typeface="Calibri"/>
                <a:ea typeface="Calibri"/>
                <a:cs typeface="Shruti"/>
              </a:rPr>
              <a:t>ઉપયોગ કરીને માસ્કને કાઢો.</a:t>
            </a:r>
            <a:endParaRPr lang="en-IN" sz="3200" dirty="0">
              <a:latin typeface="Calibri"/>
              <a:ea typeface="Calibri"/>
              <a:cs typeface="Mangal"/>
            </a:endParaRPr>
          </a:p>
          <a:p>
            <a:pPr marL="342900" lvl="0" indent="-342900" algn="l">
              <a:buFont typeface="Apple Color Emoji"/>
              <a:buChar char="▪"/>
            </a:pPr>
            <a:r>
              <a:rPr lang="gu-IN" sz="3200" dirty="0">
                <a:latin typeface="Calibri"/>
                <a:ea typeface="Calibri"/>
                <a:cs typeface="Shruti"/>
              </a:rPr>
              <a:t>માસ્કને દૂર કર્યા બાદ અથવા તો આપ જ્યારે પણ અજાણતાં તેને સ્પર્શી જાઓ ત્યારે 70</a:t>
            </a:r>
            <a:r>
              <a:rPr lang="en-IN" sz="3200" dirty="0">
                <a:latin typeface="Calibri"/>
                <a:ea typeface="Calibri"/>
                <a:cs typeface="Mangal"/>
              </a:rPr>
              <a:t>%</a:t>
            </a:r>
            <a:r>
              <a:rPr lang="gu-IN" sz="3200" dirty="0">
                <a:latin typeface="Calibri"/>
                <a:ea typeface="Calibri"/>
                <a:cs typeface="Shruti"/>
              </a:rPr>
              <a:t> આલ્કોહોલ આધારિત હેન્ડ રબ વડે અથવા તો સાબુ અને પાણી વડે 40 સેકન્ડ સુધી હાથને બરોબર ધોવો.</a:t>
            </a:r>
            <a:endParaRPr lang="en-IN" sz="3200" dirty="0">
              <a:latin typeface="Calibri"/>
              <a:ea typeface="Calibri"/>
              <a:cs typeface="Mangal"/>
            </a:endParaRPr>
          </a:p>
          <a:p>
            <a:pPr algn="l"/>
            <a:r>
              <a:rPr lang="gu-IN" sz="3200" dirty="0">
                <a:latin typeface="Calibri"/>
                <a:ea typeface="Calibri"/>
                <a:cs typeface="Shruti"/>
              </a:rPr>
              <a:t>સિંગલ-યુઝ માસ્કનો ઉપયોગ કરી લીધાં બાદ પ્રત્યેક વખત તેને કાઢી નાંખો અને ઉપયોગમાં લીધા પછી તરત તેનો યોગ્ય રીતે નિકાલ કરી દો.</a:t>
            </a:r>
            <a:endParaRPr sz="3200" b="0" dirty="0">
              <a:ln w="3175">
                <a:noFill/>
              </a:ln>
              <a:solidFill>
                <a:sysClr val="windowText" lastClr="000000"/>
              </a:solidFill>
              <a:latin typeface="Arial" panose="020B0604020202020204" pitchFamily="34" charset="0"/>
              <a:cs typeface="Arial" panose="020B0604020202020204" pitchFamily="34" charset="0"/>
            </a:endParaRPr>
          </a:p>
        </p:txBody>
      </p:sp>
      <p:sp>
        <p:nvSpPr>
          <p:cNvPr id="954" name="Use a mask if and only when:…"/>
          <p:cNvSpPr txBox="1"/>
          <p:nvPr/>
        </p:nvSpPr>
        <p:spPr>
          <a:xfrm>
            <a:off x="683005" y="5147211"/>
            <a:ext cx="6771085" cy="3980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r>
              <a:rPr lang="gu-IN" sz="2800" dirty="0">
                <a:latin typeface="Calibri"/>
                <a:ea typeface="Calibri"/>
                <a:cs typeface="Shruti"/>
              </a:rPr>
              <a:t>અહીં નીચે જણાવેલ પરિસ્થિતિમાં જ માસ્કનો ઉપયોગ કરોઃ</a:t>
            </a:r>
            <a:endParaRPr lang="en-IN" sz="4400" dirty="0">
              <a:latin typeface="Calibri"/>
              <a:ea typeface="Calibri"/>
              <a:cs typeface="Mangal"/>
            </a:endParaRPr>
          </a:p>
          <a:p>
            <a:pPr marL="342900" lvl="0" indent="-342900" algn="l">
              <a:buFont typeface="Arial"/>
              <a:buChar char="•"/>
            </a:pPr>
            <a:r>
              <a:rPr lang="gu-IN" sz="2800" dirty="0">
                <a:latin typeface="Calibri"/>
                <a:ea typeface="Calibri"/>
                <a:cs typeface="Shruti"/>
              </a:rPr>
              <a:t>આપને જો તાવ આવતો અને ખાંસી થઈ હોય.</a:t>
            </a:r>
            <a:endParaRPr lang="en-IN" sz="4400" dirty="0">
              <a:latin typeface="Calibri"/>
              <a:ea typeface="Calibri"/>
              <a:cs typeface="Times New Roman"/>
            </a:endParaRPr>
          </a:p>
          <a:p>
            <a:pPr marL="342900" lvl="0" indent="-342900" algn="l">
              <a:buFont typeface="Arial"/>
              <a:buChar char="•"/>
            </a:pPr>
            <a:r>
              <a:rPr lang="gu-IN" sz="2800" dirty="0">
                <a:latin typeface="Calibri"/>
                <a:ea typeface="Calibri"/>
                <a:cs typeface="Shruti"/>
              </a:rPr>
              <a:t>આપે જો સ્વાસ્થ્ય સુવિધાની મુલાકાત લીધી હોય.</a:t>
            </a:r>
            <a:endParaRPr lang="en-IN" sz="4400" dirty="0">
              <a:latin typeface="Calibri"/>
              <a:ea typeface="Calibri"/>
              <a:cs typeface="Times New Roman"/>
            </a:endParaRPr>
          </a:p>
          <a:p>
            <a:pPr marL="342900" lvl="0" indent="-342900" algn="l">
              <a:buFont typeface="Arial"/>
              <a:buChar char="•"/>
            </a:pPr>
            <a:r>
              <a:rPr lang="gu-IN" sz="2800" dirty="0">
                <a:latin typeface="Calibri"/>
                <a:ea typeface="Calibri"/>
                <a:cs typeface="Shruti"/>
              </a:rPr>
              <a:t>આપ જો કોઈ બીમાર વ્યક્તિની </a:t>
            </a:r>
            <a:r>
              <a:rPr lang="gu-IN" sz="2800" dirty="0" smtClean="0">
                <a:latin typeface="Calibri"/>
                <a:ea typeface="Calibri"/>
                <a:cs typeface="Shruti"/>
              </a:rPr>
              <a:t>સારવાર  </a:t>
            </a:r>
            <a:r>
              <a:rPr lang="gu-IN" sz="2800" dirty="0">
                <a:latin typeface="Calibri"/>
                <a:ea typeface="Calibri"/>
                <a:cs typeface="Shruti"/>
              </a:rPr>
              <a:t>કરી રહ્યાં </a:t>
            </a:r>
            <a:r>
              <a:rPr lang="gu-IN" sz="2800" dirty="0" smtClean="0">
                <a:latin typeface="Calibri"/>
                <a:ea typeface="Calibri"/>
                <a:cs typeface="Shruti"/>
              </a:rPr>
              <a:t>હો</a:t>
            </a:r>
            <a:endParaRPr lang="gu-IN" sz="4400" dirty="0" smtClean="0">
              <a:latin typeface="Calibri"/>
              <a:ea typeface="Calibri"/>
              <a:cs typeface="Shruti"/>
            </a:endParaRPr>
          </a:p>
          <a:p>
            <a:pPr marL="342900" lvl="0" indent="-342900" algn="l">
              <a:buFont typeface="Arial"/>
              <a:buChar char="•"/>
            </a:pPr>
            <a:r>
              <a:rPr lang="gu-IN" sz="2800" dirty="0" smtClean="0">
                <a:latin typeface="Calibri"/>
                <a:ea typeface="Calibri"/>
                <a:cs typeface="Shruti"/>
              </a:rPr>
              <a:t>આપ </a:t>
            </a:r>
            <a:r>
              <a:rPr lang="gu-IN" sz="2800" dirty="0">
                <a:latin typeface="Calibri"/>
                <a:ea typeface="Calibri"/>
                <a:cs typeface="Shruti"/>
              </a:rPr>
              <a:t>જ્યારે સંસર્ગનું પગેરું કાઢી રહ્યાં હો</a:t>
            </a:r>
            <a:endParaRPr sz="2600" b="0" dirty="0">
              <a:ln w="3175">
                <a:noFill/>
              </a:ln>
              <a:latin typeface="Arial" panose="020B0604020202020204" pitchFamily="34" charset="0"/>
              <a:cs typeface="Arial" panose="020B0604020202020204" pitchFamily="34" charset="0"/>
            </a:endParaRPr>
          </a:p>
        </p:txBody>
      </p:sp>
      <p:pic>
        <p:nvPicPr>
          <p:cNvPr id="957" name="Image" descr="Image"/>
          <p:cNvPicPr>
            <a:picLocks noChangeAspect="1"/>
          </p:cNvPicPr>
          <p:nvPr/>
        </p:nvPicPr>
        <p:blipFill>
          <a:blip r:embed="rId7"/>
          <a:stretch>
            <a:fillRect/>
          </a:stretch>
        </p:blipFill>
        <p:spPr>
          <a:xfrm>
            <a:off x="645496" y="1924069"/>
            <a:ext cx="3145434" cy="3145435"/>
          </a:xfrm>
          <a:prstGeom prst="rect">
            <a:avLst/>
          </a:prstGeom>
          <a:ln w="12700">
            <a:miter lim="400000"/>
          </a:ln>
        </p:spPr>
      </p:pic>
      <p:pic>
        <p:nvPicPr>
          <p:cNvPr id="958" name="Image" descr="Image"/>
          <p:cNvPicPr>
            <a:picLocks noChangeAspect="1"/>
          </p:cNvPicPr>
          <p:nvPr/>
        </p:nvPicPr>
        <p:blipFill>
          <a:blip r:embed="rId8"/>
          <a:stretch>
            <a:fillRect/>
          </a:stretch>
        </p:blipFill>
        <p:spPr>
          <a:xfrm>
            <a:off x="4620000" y="1924069"/>
            <a:ext cx="3145435" cy="3145435"/>
          </a:xfrm>
          <a:prstGeom prst="rect">
            <a:avLst/>
          </a:prstGeom>
          <a:ln w="12700">
            <a:miter lim="400000"/>
          </a:ln>
        </p:spPr>
      </p:pic>
      <p:pic>
        <p:nvPicPr>
          <p:cNvPr id="959" name="Image" descr="Image"/>
          <p:cNvPicPr>
            <a:picLocks noChangeAspect="1"/>
          </p:cNvPicPr>
          <p:nvPr/>
        </p:nvPicPr>
        <p:blipFill>
          <a:blip r:embed="rId9"/>
          <a:stretch>
            <a:fillRect/>
          </a:stretch>
        </p:blipFill>
        <p:spPr>
          <a:xfrm>
            <a:off x="2218213" y="9045560"/>
            <a:ext cx="3633995" cy="3004307"/>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fade">
                                      <p:cBhvr>
                                        <p:cTn id="7" dur="500"/>
                                        <p:tgtEl>
                                          <p:spTgt spid="9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1"/>
                                        </p:tgtEl>
                                        <p:attrNameLst>
                                          <p:attrName>style.visibility</p:attrName>
                                        </p:attrNameLst>
                                      </p:cBhvr>
                                      <p:to>
                                        <p:strVal val="visible"/>
                                      </p:to>
                                    </p:set>
                                    <p:animEffect transition="in" filter="fade">
                                      <p:cBhvr>
                                        <p:cTn id="10" dur="500"/>
                                        <p:tgtEl>
                                          <p:spTgt spid="951"/>
                                        </p:tgtEl>
                                      </p:cBhvr>
                                    </p:animEffect>
                                  </p:childTnLst>
                                </p:cTn>
                              </p:par>
                              <p:par>
                                <p:cTn id="11" presetID="10" presetClass="entr" presetSubtype="0" fill="hold" nodeType="withEffect">
                                  <p:stCondLst>
                                    <p:cond delay="0"/>
                                  </p:stCondLst>
                                  <p:childTnLst>
                                    <p:set>
                                      <p:cBhvr>
                                        <p:cTn id="12" dur="1" fill="hold">
                                          <p:stCondLst>
                                            <p:cond delay="0"/>
                                          </p:stCondLst>
                                        </p:cTn>
                                        <p:tgtEl>
                                          <p:spTgt spid="957"/>
                                        </p:tgtEl>
                                        <p:attrNameLst>
                                          <p:attrName>style.visibility</p:attrName>
                                        </p:attrNameLst>
                                      </p:cBhvr>
                                      <p:to>
                                        <p:strVal val="visible"/>
                                      </p:to>
                                    </p:set>
                                    <p:animEffect transition="in" filter="fade">
                                      <p:cBhvr>
                                        <p:cTn id="13" dur="500"/>
                                        <p:tgtEl>
                                          <p:spTgt spid="957"/>
                                        </p:tgtEl>
                                      </p:cBhvr>
                                    </p:animEffect>
                                  </p:childTnLst>
                                </p:cTn>
                              </p:par>
                              <p:par>
                                <p:cTn id="14" presetID="10" presetClass="entr" presetSubtype="0" fill="hold" nodeType="withEffect">
                                  <p:stCondLst>
                                    <p:cond delay="0"/>
                                  </p:stCondLst>
                                  <p:childTnLst>
                                    <p:set>
                                      <p:cBhvr>
                                        <p:cTn id="15" dur="1" fill="hold">
                                          <p:stCondLst>
                                            <p:cond delay="0"/>
                                          </p:stCondLst>
                                        </p:cTn>
                                        <p:tgtEl>
                                          <p:spTgt spid="958"/>
                                        </p:tgtEl>
                                        <p:attrNameLst>
                                          <p:attrName>style.visibility</p:attrName>
                                        </p:attrNameLst>
                                      </p:cBhvr>
                                      <p:to>
                                        <p:strVal val="visible"/>
                                      </p:to>
                                    </p:set>
                                    <p:animEffect transition="in" filter="fade">
                                      <p:cBhvr>
                                        <p:cTn id="16" dur="500"/>
                                        <p:tgtEl>
                                          <p:spTgt spid="9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54">
                                            <p:bg/>
                                          </p:spTgt>
                                        </p:tgtEl>
                                        <p:attrNameLst>
                                          <p:attrName>style.visibility</p:attrName>
                                        </p:attrNameLst>
                                      </p:cBhvr>
                                      <p:to>
                                        <p:strVal val="visible"/>
                                      </p:to>
                                    </p:set>
                                    <p:animEffect transition="in" filter="fade">
                                      <p:cBhvr>
                                        <p:cTn id="21" dur="500"/>
                                        <p:tgtEl>
                                          <p:spTgt spid="95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54">
                                            <p:txEl>
                                              <p:pRg st="0" end="0"/>
                                            </p:txEl>
                                          </p:spTgt>
                                        </p:tgtEl>
                                        <p:attrNameLst>
                                          <p:attrName>style.visibility</p:attrName>
                                        </p:attrNameLst>
                                      </p:cBhvr>
                                      <p:to>
                                        <p:strVal val="visible"/>
                                      </p:to>
                                    </p:set>
                                    <p:animEffect transition="in" filter="fade">
                                      <p:cBhvr>
                                        <p:cTn id="26" dur="500"/>
                                        <p:tgtEl>
                                          <p:spTgt spid="95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59"/>
                                        </p:tgtEl>
                                        <p:attrNameLst>
                                          <p:attrName>style.visibility</p:attrName>
                                        </p:attrNameLst>
                                      </p:cBhvr>
                                      <p:to>
                                        <p:strVal val="visible"/>
                                      </p:to>
                                    </p:set>
                                    <p:animEffect transition="in" filter="fade">
                                      <p:cBhvr>
                                        <p:cTn id="29" dur="500"/>
                                        <p:tgtEl>
                                          <p:spTgt spid="9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52"/>
                                        </p:tgtEl>
                                        <p:attrNameLst>
                                          <p:attrName>style.visibility</p:attrName>
                                        </p:attrNameLst>
                                      </p:cBhvr>
                                      <p:to>
                                        <p:strVal val="visible"/>
                                      </p:to>
                                    </p:set>
                                    <p:animEffect transition="in" filter="fade">
                                      <p:cBhvr>
                                        <p:cTn id="34" dur="500"/>
                                        <p:tgtEl>
                                          <p:spTgt spid="9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55">
                                            <p:bg/>
                                          </p:spTgt>
                                        </p:tgtEl>
                                        <p:attrNameLst>
                                          <p:attrName>style.visibility</p:attrName>
                                        </p:attrNameLst>
                                      </p:cBhvr>
                                      <p:to>
                                        <p:strVal val="visible"/>
                                      </p:to>
                                    </p:set>
                                    <p:animEffect transition="in" filter="fade">
                                      <p:cBhvr>
                                        <p:cTn id="39" dur="500"/>
                                        <p:tgtEl>
                                          <p:spTgt spid="955">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55">
                                            <p:txEl>
                                              <p:pRg st="0" end="0"/>
                                            </p:txEl>
                                          </p:spTgt>
                                        </p:tgtEl>
                                        <p:attrNameLst>
                                          <p:attrName>style.visibility</p:attrName>
                                        </p:attrNameLst>
                                      </p:cBhvr>
                                      <p:to>
                                        <p:strVal val="visible"/>
                                      </p:to>
                                    </p:set>
                                    <p:animEffect transition="in" filter="fade">
                                      <p:cBhvr>
                                        <p:cTn id="44" dur="500"/>
                                        <p:tgtEl>
                                          <p:spTgt spid="95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55">
                                            <p:txEl>
                                              <p:pRg st="1" end="1"/>
                                            </p:txEl>
                                          </p:spTgt>
                                        </p:tgtEl>
                                        <p:attrNameLst>
                                          <p:attrName>style.visibility</p:attrName>
                                        </p:attrNameLst>
                                      </p:cBhvr>
                                      <p:to>
                                        <p:strVal val="visible"/>
                                      </p:to>
                                    </p:set>
                                    <p:animEffect transition="in" filter="fade">
                                      <p:cBhvr>
                                        <p:cTn id="49" dur="500"/>
                                        <p:tgtEl>
                                          <p:spTgt spid="95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55">
                                            <p:txEl>
                                              <p:pRg st="2" end="2"/>
                                            </p:txEl>
                                          </p:spTgt>
                                        </p:tgtEl>
                                        <p:attrNameLst>
                                          <p:attrName>style.visibility</p:attrName>
                                        </p:attrNameLst>
                                      </p:cBhvr>
                                      <p:to>
                                        <p:strVal val="visible"/>
                                      </p:to>
                                    </p:set>
                                    <p:animEffect transition="in" filter="fade">
                                      <p:cBhvr>
                                        <p:cTn id="54" dur="500"/>
                                        <p:tgtEl>
                                          <p:spTgt spid="95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53"/>
                                        </p:tgtEl>
                                        <p:attrNameLst>
                                          <p:attrName>style.visibility</p:attrName>
                                        </p:attrNameLst>
                                      </p:cBhvr>
                                      <p:to>
                                        <p:strVal val="visible"/>
                                      </p:to>
                                    </p:set>
                                    <p:animEffect transition="in" filter="fade">
                                      <p:cBhvr>
                                        <p:cTn id="59" dur="500"/>
                                        <p:tgtEl>
                                          <p:spTgt spid="95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56">
                                            <p:bg/>
                                          </p:spTgt>
                                        </p:tgtEl>
                                        <p:attrNameLst>
                                          <p:attrName>style.visibility</p:attrName>
                                        </p:attrNameLst>
                                      </p:cBhvr>
                                      <p:to>
                                        <p:strVal val="visible"/>
                                      </p:to>
                                    </p:set>
                                    <p:animEffect transition="in" filter="fade">
                                      <p:cBhvr>
                                        <p:cTn id="64" dur="500"/>
                                        <p:tgtEl>
                                          <p:spTgt spid="956">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56">
                                            <p:txEl>
                                              <p:pRg st="0" end="0"/>
                                            </p:txEl>
                                          </p:spTgt>
                                        </p:tgtEl>
                                        <p:attrNameLst>
                                          <p:attrName>style.visibility</p:attrName>
                                        </p:attrNameLst>
                                      </p:cBhvr>
                                      <p:to>
                                        <p:strVal val="visible"/>
                                      </p:to>
                                    </p:set>
                                    <p:animEffect transition="in" filter="fade">
                                      <p:cBhvr>
                                        <p:cTn id="69" dur="500"/>
                                        <p:tgtEl>
                                          <p:spTgt spid="95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56">
                                            <p:txEl>
                                              <p:pRg st="1" end="1"/>
                                            </p:txEl>
                                          </p:spTgt>
                                        </p:tgtEl>
                                        <p:attrNameLst>
                                          <p:attrName>style.visibility</p:attrName>
                                        </p:attrNameLst>
                                      </p:cBhvr>
                                      <p:to>
                                        <p:strVal val="visible"/>
                                      </p:to>
                                    </p:set>
                                    <p:animEffect transition="in" filter="fade">
                                      <p:cBhvr>
                                        <p:cTn id="74" dur="500"/>
                                        <p:tgtEl>
                                          <p:spTgt spid="95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56">
                                            <p:txEl>
                                              <p:pRg st="2" end="2"/>
                                            </p:txEl>
                                          </p:spTgt>
                                        </p:tgtEl>
                                        <p:attrNameLst>
                                          <p:attrName>style.visibility</p:attrName>
                                        </p:attrNameLst>
                                      </p:cBhvr>
                                      <p:to>
                                        <p:strVal val="visible"/>
                                      </p:to>
                                    </p:set>
                                    <p:animEffect transition="in" filter="fade">
                                      <p:cBhvr>
                                        <p:cTn id="79" dur="500"/>
                                        <p:tgtEl>
                                          <p:spTgt spid="95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56">
                                            <p:txEl>
                                              <p:pRg st="3" end="3"/>
                                            </p:txEl>
                                          </p:spTgt>
                                        </p:tgtEl>
                                        <p:attrNameLst>
                                          <p:attrName>style.visibility</p:attrName>
                                        </p:attrNameLst>
                                      </p:cBhvr>
                                      <p:to>
                                        <p:strVal val="visible"/>
                                      </p:to>
                                    </p:set>
                                    <p:animEffect transition="in" filter="fade">
                                      <p:cBhvr>
                                        <p:cTn id="84" dur="500"/>
                                        <p:tgtEl>
                                          <p:spTgt spid="956">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56">
                                            <p:txEl>
                                              <p:pRg st="4" end="4"/>
                                            </p:txEl>
                                          </p:spTgt>
                                        </p:tgtEl>
                                        <p:attrNameLst>
                                          <p:attrName>style.visibility</p:attrName>
                                        </p:attrNameLst>
                                      </p:cBhvr>
                                      <p:to>
                                        <p:strVal val="visible"/>
                                      </p:to>
                                    </p:set>
                                    <p:animEffect transition="in" filter="fade">
                                      <p:cBhvr>
                                        <p:cTn id="89" dur="500"/>
                                        <p:tgtEl>
                                          <p:spTgt spid="956">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56">
                                            <p:txEl>
                                              <p:pRg st="5" end="5"/>
                                            </p:txEl>
                                          </p:spTgt>
                                        </p:tgtEl>
                                        <p:attrNameLst>
                                          <p:attrName>style.visibility</p:attrName>
                                        </p:attrNameLst>
                                      </p:cBhvr>
                                      <p:to>
                                        <p:strVal val="visible"/>
                                      </p:to>
                                    </p:set>
                                    <p:animEffect transition="in" filter="fade">
                                      <p:cBhvr>
                                        <p:cTn id="94" dur="500"/>
                                        <p:tgtEl>
                                          <p:spTgt spid="95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56">
                                            <p:txEl>
                                              <p:pRg st="6" end="6"/>
                                            </p:txEl>
                                          </p:spTgt>
                                        </p:tgtEl>
                                        <p:attrNameLst>
                                          <p:attrName>style.visibility</p:attrName>
                                        </p:attrNameLst>
                                      </p:cBhvr>
                                      <p:to>
                                        <p:strVal val="visible"/>
                                      </p:to>
                                    </p:set>
                                    <p:animEffect transition="in" filter="fade">
                                      <p:cBhvr>
                                        <p:cTn id="99" dur="500"/>
                                        <p:tgtEl>
                                          <p:spTgt spid="9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animBg="1"/>
      <p:bldP spid="951" grpId="0" animBg="1"/>
      <p:bldP spid="952" grpId="0" animBg="1"/>
      <p:bldP spid="955" grpId="0" build="p" bldLvl="2" animBg="1"/>
      <p:bldP spid="953" grpId="0" animBg="1"/>
      <p:bldP spid="956" grpId="0" build="p" bldLvl="2" animBg="1"/>
      <p:bldP spid="954" grpId="0" build="p" bldLvl="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xmlns="" id="{774C1DBD-713E-2B4B-8A35-2614FE92400C}"/>
              </a:ext>
            </a:extLst>
          </p:cNvPr>
          <p:cNvGrpSpPr/>
          <p:nvPr/>
        </p:nvGrpSpPr>
        <p:grpSpPr>
          <a:xfrm>
            <a:off x="764228" y="2325654"/>
            <a:ext cx="10480690" cy="9413665"/>
            <a:chOff x="764228" y="2325654"/>
            <a:chExt cx="10480690" cy="9413665"/>
          </a:xfrm>
        </p:grpSpPr>
        <p:sp>
          <p:nvSpPr>
            <p:cNvPr id="971" name="Rounded Rectangle"/>
            <p:cNvSpPr/>
            <p:nvPr/>
          </p:nvSpPr>
          <p:spPr>
            <a:xfrm>
              <a:off x="764228" y="4663440"/>
              <a:ext cx="10480690" cy="7075879"/>
            </a:xfrm>
            <a:prstGeom prst="roundRect">
              <a:avLst>
                <a:gd name="adj" fmla="val 394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6E6AF2FA-B7DE-D649-A0C4-BBD93646819A}"/>
                </a:ext>
              </a:extLst>
            </p:cNvPr>
            <p:cNvGrpSpPr/>
            <p:nvPr/>
          </p:nvGrpSpPr>
          <p:grpSpPr>
            <a:xfrm>
              <a:off x="1090954" y="2325654"/>
              <a:ext cx="8748147" cy="2139902"/>
              <a:chOff x="1090954" y="2325654"/>
              <a:chExt cx="8748147" cy="2139902"/>
            </a:xfrm>
          </p:grpSpPr>
          <p:pic>
            <p:nvPicPr>
              <p:cNvPr id="977" name="Image" descr="Image"/>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062164" y="2463132"/>
                <a:ext cx="2776937" cy="2002424"/>
              </a:xfrm>
              <a:prstGeom prst="rect">
                <a:avLst/>
              </a:prstGeom>
              <a:ln w="12700">
                <a:miter lim="400000"/>
              </a:ln>
            </p:spPr>
          </p:pic>
          <p:sp>
            <p:nvSpPr>
              <p:cNvPr id="980" name="Line"/>
              <p:cNvSpPr/>
              <p:nvPr/>
            </p:nvSpPr>
            <p:spPr>
              <a:xfrm flipH="1" flipV="1">
                <a:off x="6004574" y="2681683"/>
                <a:ext cx="7606" cy="14831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pic>
            <p:nvPicPr>
              <p:cNvPr id="982" name="Picture 2" descr="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090954" y="2325654"/>
                <a:ext cx="2833681" cy="2002424"/>
              </a:xfrm>
              <a:prstGeom prst="rect">
                <a:avLst/>
              </a:prstGeom>
              <a:ln w="12700">
                <a:miter lim="400000"/>
              </a:ln>
            </p:spPr>
          </p:pic>
        </p:grpSp>
      </p:grpSp>
      <p:grpSp>
        <p:nvGrpSpPr>
          <p:cNvPr id="5" name="Group"/>
          <p:cNvGrpSpPr/>
          <p:nvPr/>
        </p:nvGrpSpPr>
        <p:grpSpPr>
          <a:xfrm>
            <a:off x="300010" y="12315300"/>
            <a:ext cx="4601210" cy="995767"/>
            <a:chOff x="0" y="0"/>
            <a:chExt cx="4601208" cy="995765"/>
          </a:xfrm>
        </p:grpSpPr>
        <p:pic>
          <p:nvPicPr>
            <p:cNvPr id="961" name="Picture 3" descr="Picture 3"/>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962" name="Picture 5" descr="Picture 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96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6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65"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 name="Group"/>
          <p:cNvGrpSpPr/>
          <p:nvPr/>
        </p:nvGrpSpPr>
        <p:grpSpPr>
          <a:xfrm>
            <a:off x="23097931" y="13055999"/>
            <a:ext cx="2098868" cy="1540535"/>
            <a:chOff x="0" y="2515"/>
            <a:chExt cx="2098867" cy="1540534"/>
          </a:xfrm>
        </p:grpSpPr>
        <p:sp>
          <p:nvSpPr>
            <p:cNvPr id="967" name="34"/>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6</a:t>
              </a:r>
              <a:endParaRPr b="0" dirty="0">
                <a:latin typeface="Arial" panose="020B0604020202020204" pitchFamily="34" charset="0"/>
                <a:cs typeface="Arial" panose="020B0604020202020204" pitchFamily="34" charset="0"/>
              </a:endParaRPr>
            </a:p>
          </p:txBody>
        </p:sp>
        <p:pic>
          <p:nvPicPr>
            <p:cNvPr id="96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970" name="precaution and safety measure for FLW"/>
          <p:cNvSpPr txBox="1"/>
          <p:nvPr/>
        </p:nvSpPr>
        <p:spPr>
          <a:xfrm>
            <a:off x="1192401" y="-3023193"/>
            <a:ext cx="102657" cy="795089"/>
          </a:xfrm>
          <a:prstGeom prst="rect">
            <a:avLst/>
          </a:prstGeom>
          <a:ln w="12700">
            <a:miter lim="400000"/>
          </a:ln>
        </p:spPr>
        <p:txBody>
          <a:bodyPr wrap="none" lIns="50800" tIns="50800" rIns="50800" bIns="50800">
            <a:spAutoFit/>
          </a:bodyPr>
          <a:lstStyle/>
          <a:p>
            <a:pPr algn="l">
              <a:defRPr sz="4500" b="0">
                <a:solidFill>
                  <a:srgbClr val="005180"/>
                </a:solidFill>
                <a:effectLst>
                  <a:outerShdw blurRad="38100" dist="19050" dir="2700000" rotWithShape="0">
                    <a:srgbClr val="000000">
                      <a:alpha val="40000"/>
                    </a:srgbClr>
                  </a:outerShdw>
                </a:effectLst>
              </a:defRPr>
            </a:pPr>
            <a:endParaRPr b="0" dirty="0">
              <a:latin typeface="Arial" panose="020B0604020202020204" pitchFamily="34" charset="0"/>
              <a:cs typeface="Arial" panose="020B0604020202020204" pitchFamily="34" charset="0"/>
            </a:endParaRPr>
          </a:p>
        </p:txBody>
      </p:sp>
      <p:sp>
        <p:nvSpPr>
          <p:cNvPr id="973" name="When moving around the  community"/>
          <p:cNvSpPr txBox="1"/>
          <p:nvPr/>
        </p:nvSpPr>
        <p:spPr>
          <a:xfrm>
            <a:off x="1192401" y="4920529"/>
            <a:ext cx="8878884" cy="501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cap="all"/>
            </a:lvl1pPr>
          </a:lstStyle>
          <a:p>
            <a:r>
              <a:rPr lang="gu-IN" dirty="0">
                <a:latin typeface="Calibri"/>
                <a:ea typeface="Calibri"/>
                <a:cs typeface="Shruti"/>
              </a:rPr>
              <a:t>જ્યારે સમુદાયમાં ફરી રહ્યાં હો ત્યારે</a:t>
            </a:r>
            <a:endParaRPr b="0" dirty="0">
              <a:latin typeface="Arial" panose="020B0604020202020204" pitchFamily="34" charset="0"/>
              <a:cs typeface="Arial" panose="020B0604020202020204" pitchFamily="34" charset="0"/>
            </a:endParaRPr>
          </a:p>
        </p:txBody>
      </p:sp>
      <p:sp>
        <p:nvSpPr>
          <p:cNvPr id="975" name="Maintain distance of at least 1 meter from people when you are communicating…"/>
          <p:cNvSpPr txBox="1"/>
          <p:nvPr/>
        </p:nvSpPr>
        <p:spPr>
          <a:xfrm>
            <a:off x="1125285" y="6207905"/>
            <a:ext cx="9865773" cy="3980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42900" lvl="0" indent="-342900" algn="l">
              <a:buFont typeface="Arial"/>
              <a:buChar char="•"/>
            </a:pPr>
            <a:r>
              <a:rPr lang="gu-IN" sz="2800" dirty="0">
                <a:latin typeface="Calibri"/>
                <a:ea typeface="Calibri"/>
                <a:cs typeface="Shruti"/>
              </a:rPr>
              <a:t>આપ જ્યારે સંચાર સાધી રહ્યાં હો ત્યારે લોકોથી ઓછામાં ઓછું 1 મીટરનું અંતર જાળવો</a:t>
            </a:r>
            <a:endParaRPr lang="en-IN" sz="4400" dirty="0">
              <a:latin typeface="Calibri"/>
              <a:ea typeface="Calibri"/>
              <a:cs typeface="Times New Roman"/>
            </a:endParaRPr>
          </a:p>
          <a:p>
            <a:pPr marL="342900" lvl="0" indent="-342900" algn="l">
              <a:buFont typeface="Arial"/>
              <a:buChar char="•"/>
            </a:pPr>
            <a:r>
              <a:rPr lang="gu-IN" sz="2800" dirty="0">
                <a:latin typeface="Calibri"/>
                <a:ea typeface="Calibri"/>
                <a:cs typeface="Shruti"/>
              </a:rPr>
              <a:t>આપના ચહેરાને ઢાંકવા માટે ત્રણ લેયર ધરાવતા માસ્કનો ઉપયોગ કરો. તે યોગ્ય રીતે પહેરવામાં આવ્યું હોય તે સુનિશ્ચિત કરો. (સંસર્ગનું પગેરું કાઢતી વખતે)</a:t>
            </a:r>
            <a:endParaRPr lang="en-IN" sz="4400" dirty="0">
              <a:latin typeface="Calibri"/>
              <a:ea typeface="Calibri"/>
              <a:cs typeface="Times New Roman"/>
            </a:endParaRPr>
          </a:p>
          <a:p>
            <a:pPr marL="342900" lvl="0" indent="-342900" algn="l">
              <a:buFont typeface="Arial"/>
              <a:buChar char="•"/>
            </a:pPr>
            <a:r>
              <a:rPr lang="gu-IN" sz="2800" dirty="0">
                <a:latin typeface="Calibri"/>
                <a:ea typeface="Calibri"/>
                <a:cs typeface="Shruti"/>
              </a:rPr>
              <a:t>હંમેશા આપના ચહેરા (આંખો, નાક, મોં)ને સ્પર્શવાનું ટાળો</a:t>
            </a:r>
            <a:endParaRPr lang="en-IN" sz="4400" dirty="0">
              <a:latin typeface="Calibri"/>
              <a:ea typeface="Calibri"/>
              <a:cs typeface="Times New Roman"/>
            </a:endParaRPr>
          </a:p>
          <a:p>
            <a:pPr marL="342900" lvl="0" indent="-342900" algn="l">
              <a:buFont typeface="Arial"/>
              <a:buChar char="•"/>
            </a:pPr>
            <a:r>
              <a:rPr lang="gu-IN" sz="2800" dirty="0">
                <a:latin typeface="Calibri"/>
                <a:ea typeface="Calibri"/>
                <a:cs typeface="Shruti"/>
              </a:rPr>
              <a:t>આપના હાથને વારંવાર સાબુ અને પાણી વડે અથવા આલ્કોહોલ આધારિત હેન્ડ-રબ વડે સાફ </a:t>
            </a:r>
            <a:r>
              <a:rPr lang="gu-IN" sz="2800" dirty="0" smtClean="0">
                <a:latin typeface="Calibri"/>
                <a:ea typeface="Calibri"/>
                <a:cs typeface="Shruti"/>
              </a:rPr>
              <a:t>કરો</a:t>
            </a:r>
            <a:endParaRPr lang="gu-IN" sz="4400" dirty="0" smtClean="0">
              <a:latin typeface="Calibri"/>
              <a:ea typeface="Calibri"/>
              <a:cs typeface="Shruti"/>
            </a:endParaRPr>
          </a:p>
          <a:p>
            <a:pPr marL="342900" lvl="0" indent="-342900" algn="l">
              <a:buFont typeface="Arial"/>
              <a:buChar char="•"/>
            </a:pPr>
            <a:r>
              <a:rPr lang="gu-IN" sz="2800" dirty="0" smtClean="0">
                <a:latin typeface="Calibri"/>
                <a:ea typeface="Calibri"/>
                <a:cs typeface="Shruti"/>
              </a:rPr>
              <a:t>સ્પર્શવાનું </a:t>
            </a:r>
            <a:r>
              <a:rPr lang="gu-IN" sz="2800" dirty="0">
                <a:latin typeface="Calibri"/>
                <a:ea typeface="Calibri"/>
                <a:cs typeface="Shruti"/>
              </a:rPr>
              <a:t>કે સીધા શારીરિક સંપર્કમાં આવવાનું ટાળો</a:t>
            </a:r>
            <a:endParaRPr b="0" dirty="0">
              <a:latin typeface="Arial" panose="020B0604020202020204" pitchFamily="34" charset="0"/>
              <a:cs typeface="Arial" panose="020B0604020202020204" pitchFamily="34" charset="0"/>
            </a:endParaRPr>
          </a:p>
        </p:txBody>
      </p:sp>
      <p:sp>
        <p:nvSpPr>
          <p:cNvPr id="972" name="Rounded Rectangle"/>
          <p:cNvSpPr/>
          <p:nvPr/>
        </p:nvSpPr>
        <p:spPr>
          <a:xfrm>
            <a:off x="12773501" y="4465556"/>
            <a:ext cx="10748625" cy="7273763"/>
          </a:xfrm>
          <a:prstGeom prst="roundRect">
            <a:avLst>
              <a:gd name="adj" fmla="val 3942"/>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marL="342900" lvl="0" indent="-342900" algn="just">
              <a:buFont typeface="Apple Color Emoji"/>
              <a:buChar char="▪"/>
            </a:pPr>
            <a:r>
              <a:rPr lang="gu-IN" sz="3200" dirty="0">
                <a:latin typeface="Calibri"/>
                <a:ea typeface="Calibri"/>
                <a:cs typeface="Shruti"/>
              </a:rPr>
              <a:t>બ્લીચના દ્રાવણમાં બોળીને અને ત્યારબાદ ઢાંકણું ધરાવતી કચરાંપેટીમાં ફેંકી દઈને આપના માસ્કને કાળજીપૂર્વક કાઢો અને નિકાલ કરો. (જુઓઃ માસ્કનું વ્યવસ્થાપન</a:t>
            </a:r>
            <a:r>
              <a:rPr lang="gu-IN" sz="3200" dirty="0" smtClean="0">
                <a:latin typeface="Calibri"/>
                <a:ea typeface="Calibri"/>
                <a:cs typeface="Shruti"/>
              </a:rPr>
              <a:t>)</a:t>
            </a:r>
            <a:endParaRPr lang="en-IN" sz="3200" dirty="0">
              <a:latin typeface="Calibri"/>
              <a:ea typeface="Calibri"/>
              <a:cs typeface="Mangal"/>
            </a:endParaRPr>
          </a:p>
          <a:p>
            <a:pPr marL="342900" lvl="0" indent="-342900" algn="just">
              <a:buFont typeface="Apple Color Emoji"/>
              <a:buChar char="▪"/>
            </a:pPr>
            <a:r>
              <a:rPr lang="gu-IN" sz="3200" dirty="0">
                <a:latin typeface="Calibri"/>
                <a:ea typeface="Calibri"/>
                <a:cs typeface="Shruti"/>
              </a:rPr>
              <a:t>આપ બીજી કોઇપણ ચીજોને સ્પર્શો તે પહેલાં આપના હાથને સાબુ અને પાણી વડે અથવા આલ્કોહોલ આધારિત હેન્ડ-રબ વડે સાફ </a:t>
            </a:r>
            <a:r>
              <a:rPr lang="gu-IN" sz="3200" dirty="0" smtClean="0">
                <a:latin typeface="Calibri"/>
                <a:ea typeface="Calibri"/>
                <a:cs typeface="Shruti"/>
              </a:rPr>
              <a:t>કરો.</a:t>
            </a:r>
          </a:p>
          <a:p>
            <a:pPr marL="342900" lvl="0" indent="-342900" algn="just">
              <a:buFont typeface="Apple Color Emoji"/>
              <a:buChar char="▪"/>
            </a:pPr>
            <a:r>
              <a:rPr lang="gu-IN" sz="3200" dirty="0" smtClean="0">
                <a:latin typeface="Calibri"/>
                <a:ea typeface="Calibri"/>
                <a:cs typeface="Shruti"/>
              </a:rPr>
              <a:t>આપને </a:t>
            </a:r>
            <a:r>
              <a:rPr lang="gu-IN" sz="3200" dirty="0">
                <a:latin typeface="Calibri"/>
                <a:ea typeface="Calibri"/>
                <a:cs typeface="Shruti"/>
              </a:rPr>
              <a:t>જો તાવ, સૂકી ખાંસી કે શ્વાસ લેવામાં તકલીફ થવા જેવા કોઇપણ લક્ષણ જણાય તો નજીકમાં આવેલી સરકારી સુવિધા કે ડિસ્ટ્રિક્ટ સર્વેલન્સ ઑફિસરને તાત્કાલિક આ અંગે જાણ કરો.</a:t>
            </a:r>
            <a:endParaRPr lang="en-IN" sz="3200" dirty="0">
              <a:latin typeface="Calibri"/>
              <a:ea typeface="Calibri"/>
              <a:cs typeface="Mangal"/>
            </a:endParaRPr>
          </a:p>
        </p:txBody>
      </p:sp>
      <p:sp>
        <p:nvSpPr>
          <p:cNvPr id="974" name="Immediately on reaching home"/>
          <p:cNvSpPr txBox="1"/>
          <p:nvPr/>
        </p:nvSpPr>
        <p:spPr>
          <a:xfrm>
            <a:off x="13103330" y="4882270"/>
            <a:ext cx="8046861" cy="501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914400">
              <a:lnSpc>
                <a:spcPct val="90000"/>
              </a:lnSpc>
              <a:spcBef>
                <a:spcPts val="1200"/>
              </a:spcBef>
              <a:defRPr sz="2800" cap="all">
                <a:solidFill>
                  <a:srgbClr val="FFFFFF"/>
                </a:solidFill>
              </a:defRPr>
            </a:lvl1pPr>
          </a:lstStyle>
          <a:p>
            <a:pPr algn="just"/>
            <a:r>
              <a:rPr lang="gu-IN" dirty="0">
                <a:solidFill>
                  <a:schemeClr val="tx1"/>
                </a:solidFill>
                <a:latin typeface="Calibri"/>
                <a:ea typeface="Calibri"/>
                <a:cs typeface="Shruti"/>
              </a:rPr>
              <a:t>ઘરે પહોંચ્યાં પછી તરત</a:t>
            </a:r>
            <a:endParaRPr lang="en-IN" sz="4400" dirty="0">
              <a:solidFill>
                <a:schemeClr val="tx1"/>
              </a:solidFill>
              <a:latin typeface="Calibri"/>
              <a:ea typeface="Calibri"/>
              <a:cs typeface="Mangal"/>
            </a:endParaRPr>
          </a:p>
        </p:txBody>
      </p:sp>
      <p:sp>
        <p:nvSpPr>
          <p:cNvPr id="976" name="Carefully remove and dispose off your face mask by soaking in bleach solution and then throwing it in a covered dustbin. (See: MASK MANAGEMENT).…"/>
          <p:cNvSpPr txBox="1"/>
          <p:nvPr/>
        </p:nvSpPr>
        <p:spPr>
          <a:xfrm>
            <a:off x="13103330" y="8355784"/>
            <a:ext cx="10088969"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indent="-457200" algn="l" defTabSz="914400">
              <a:spcBef>
                <a:spcPts val="1200"/>
              </a:spcBef>
              <a:buClr>
                <a:schemeClr val="tx1"/>
              </a:buClr>
              <a:buSzPct val="85000"/>
              <a:buFont typeface="Arial" panose="020B0604020202020204" pitchFamily="34" charset="0"/>
              <a:buChar char="•"/>
              <a:defRPr sz="2800" b="0" cap="all">
                <a:solidFill>
                  <a:srgbClr val="FFFFFF"/>
                </a:solidFill>
              </a:defRPr>
            </a:pPr>
            <a:endParaRPr sz="2600" b="0" dirty="0">
              <a:solidFill>
                <a:sysClr val="windowText" lastClr="000000"/>
              </a:solidFill>
              <a:latin typeface="Arial" panose="020B0604020202020204" pitchFamily="34" charset="0"/>
              <a:cs typeface="Arial" panose="020B0604020202020204" pitchFamily="34" charset="0"/>
            </a:endParaRPr>
          </a:p>
        </p:txBody>
      </p:sp>
      <p:grpSp>
        <p:nvGrpSpPr>
          <p:cNvPr id="7" name="Group 5">
            <a:extLst>
              <a:ext uri="{FF2B5EF4-FFF2-40B4-BE49-F238E27FC236}">
                <a16:creationId xmlns:a16="http://schemas.microsoft.com/office/drawing/2014/main" xmlns="" id="{8C9478B6-EC6B-D346-AAE4-69CC92E1AE9C}"/>
              </a:ext>
            </a:extLst>
          </p:cNvPr>
          <p:cNvGrpSpPr/>
          <p:nvPr/>
        </p:nvGrpSpPr>
        <p:grpSpPr>
          <a:xfrm>
            <a:off x="15019019" y="2240656"/>
            <a:ext cx="6743701" cy="1924154"/>
            <a:chOff x="14475497" y="2240655"/>
            <a:chExt cx="8474500" cy="3137560"/>
          </a:xfrm>
        </p:grpSpPr>
        <p:pic>
          <p:nvPicPr>
            <p:cNvPr id="978" name="Image" descr="Image"/>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14475497" y="2547778"/>
              <a:ext cx="1906312" cy="2830437"/>
            </a:xfrm>
            <a:prstGeom prst="rect">
              <a:avLst/>
            </a:prstGeom>
            <a:ln w="12700">
              <a:miter lim="400000"/>
            </a:ln>
          </p:spPr>
        </p:pic>
        <p:pic>
          <p:nvPicPr>
            <p:cNvPr id="979" name="Image" descr="Image"/>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20016330" y="2240655"/>
              <a:ext cx="2933667" cy="2894862"/>
            </a:xfrm>
            <a:prstGeom prst="rect">
              <a:avLst/>
            </a:prstGeom>
            <a:ln w="12700">
              <a:miter lim="400000"/>
            </a:ln>
          </p:spPr>
        </p:pic>
        <p:sp>
          <p:nvSpPr>
            <p:cNvPr id="981" name="Line"/>
            <p:cNvSpPr/>
            <p:nvPr/>
          </p:nvSpPr>
          <p:spPr>
            <a:xfrm flipV="1">
              <a:off x="18245457" y="2681683"/>
              <a:ext cx="2" cy="25626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8" name="Group 1">
            <a:extLst>
              <a:ext uri="{FF2B5EF4-FFF2-40B4-BE49-F238E27FC236}">
                <a16:creationId xmlns:a16="http://schemas.microsoft.com/office/drawing/2014/main" xmlns="" id="{BF90417A-D84D-8443-9FED-0797517830D8}"/>
              </a:ext>
            </a:extLst>
          </p:cNvPr>
          <p:cNvGrpSpPr/>
          <p:nvPr/>
        </p:nvGrpSpPr>
        <p:grpSpPr>
          <a:xfrm>
            <a:off x="2281469" y="333597"/>
            <a:ext cx="19821062" cy="1223723"/>
            <a:chOff x="2281469" y="333597"/>
            <a:chExt cx="19821062" cy="1223723"/>
          </a:xfrm>
        </p:grpSpPr>
        <p:sp>
          <p:nvSpPr>
            <p:cNvPr id="983" name="Rounded Rectangle"/>
            <p:cNvSpPr/>
            <p:nvPr/>
          </p:nvSpPr>
          <p:spPr>
            <a:xfrm>
              <a:off x="2281469" y="333597"/>
              <a:ext cx="19821062"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84" name="WHAT IS STIGMA"/>
            <p:cNvSpPr txBox="1"/>
            <p:nvPr/>
          </p:nvSpPr>
          <p:spPr>
            <a:xfrm>
              <a:off x="2329347" y="432498"/>
              <a:ext cx="19725306"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12750">
                <a:defRPr sz="6000" cap="all">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4" name="Rectangle 3"/>
          <p:cNvSpPr/>
          <p:nvPr/>
        </p:nvSpPr>
        <p:spPr>
          <a:xfrm>
            <a:off x="5883222" y="682675"/>
            <a:ext cx="12617557" cy="707886"/>
          </a:xfrm>
          <a:prstGeom prst="rect">
            <a:avLst/>
          </a:prstGeom>
        </p:spPr>
        <p:txBody>
          <a:bodyPr wrap="none">
            <a:spAutoFit/>
          </a:bodyPr>
          <a:lstStyle/>
          <a:p>
            <a:pPr algn="just"/>
            <a:r>
              <a:rPr lang="gu-IN" sz="4000" dirty="0">
                <a:latin typeface="Calibri"/>
                <a:ea typeface="Calibri"/>
                <a:cs typeface="Shruti"/>
              </a:rPr>
              <a:t>એફએલડબ્લ્યુ (</a:t>
            </a:r>
            <a:r>
              <a:rPr lang="en-US" sz="4000" dirty="0">
                <a:latin typeface="Calibri"/>
                <a:ea typeface="Calibri"/>
                <a:cs typeface="Mangal"/>
              </a:rPr>
              <a:t>FLW</a:t>
            </a:r>
            <a:r>
              <a:rPr lang="gu-IN" sz="4000" dirty="0">
                <a:latin typeface="Calibri"/>
                <a:ea typeface="Calibri"/>
                <a:cs typeface="Shruti"/>
              </a:rPr>
              <a:t>) માટેના સાવચેતી અને સુરક્ષાના પગલાં</a:t>
            </a:r>
            <a:endParaRPr lang="en-IN" sz="4000" dirty="0">
              <a:latin typeface="Calibri"/>
              <a:ea typeface="Calibri"/>
              <a:cs typeface="Mang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3"/>
                                        </p:tgtEl>
                                        <p:attrNameLst>
                                          <p:attrName>style.visibility</p:attrName>
                                        </p:attrNameLst>
                                      </p:cBhvr>
                                      <p:to>
                                        <p:strVal val="visible"/>
                                      </p:to>
                                    </p:set>
                                    <p:animEffect transition="in" filter="fade">
                                      <p:cBhvr>
                                        <p:cTn id="17" dur="500"/>
                                        <p:tgtEl>
                                          <p:spTgt spid="9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5">
                                            <p:txEl>
                                              <p:pRg st="0" end="0"/>
                                            </p:txEl>
                                          </p:spTgt>
                                        </p:tgtEl>
                                        <p:attrNameLst>
                                          <p:attrName>style.visibility</p:attrName>
                                        </p:attrNameLst>
                                      </p:cBhvr>
                                      <p:to>
                                        <p:strVal val="visible"/>
                                      </p:to>
                                    </p:set>
                                    <p:animEffect transition="in" filter="fade">
                                      <p:cBhvr>
                                        <p:cTn id="22" dur="500"/>
                                        <p:tgtEl>
                                          <p:spTgt spid="9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5">
                                            <p:txEl>
                                              <p:pRg st="1" end="1"/>
                                            </p:txEl>
                                          </p:spTgt>
                                        </p:tgtEl>
                                        <p:attrNameLst>
                                          <p:attrName>style.visibility</p:attrName>
                                        </p:attrNameLst>
                                      </p:cBhvr>
                                      <p:to>
                                        <p:strVal val="visible"/>
                                      </p:to>
                                    </p:set>
                                    <p:animEffect transition="in" filter="fade">
                                      <p:cBhvr>
                                        <p:cTn id="27" dur="500"/>
                                        <p:tgtEl>
                                          <p:spTgt spid="97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75">
                                            <p:txEl>
                                              <p:pRg st="2" end="2"/>
                                            </p:txEl>
                                          </p:spTgt>
                                        </p:tgtEl>
                                        <p:attrNameLst>
                                          <p:attrName>style.visibility</p:attrName>
                                        </p:attrNameLst>
                                      </p:cBhvr>
                                      <p:to>
                                        <p:strVal val="visible"/>
                                      </p:to>
                                    </p:set>
                                    <p:animEffect transition="in" filter="fade">
                                      <p:cBhvr>
                                        <p:cTn id="32" dur="500"/>
                                        <p:tgtEl>
                                          <p:spTgt spid="97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75">
                                            <p:txEl>
                                              <p:pRg st="3" end="3"/>
                                            </p:txEl>
                                          </p:spTgt>
                                        </p:tgtEl>
                                        <p:attrNameLst>
                                          <p:attrName>style.visibility</p:attrName>
                                        </p:attrNameLst>
                                      </p:cBhvr>
                                      <p:to>
                                        <p:strVal val="visible"/>
                                      </p:to>
                                    </p:set>
                                    <p:animEffect transition="in" filter="fade">
                                      <p:cBhvr>
                                        <p:cTn id="37" dur="500"/>
                                        <p:tgtEl>
                                          <p:spTgt spid="97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75">
                                            <p:txEl>
                                              <p:pRg st="4" end="4"/>
                                            </p:txEl>
                                          </p:spTgt>
                                        </p:tgtEl>
                                        <p:attrNameLst>
                                          <p:attrName>style.visibility</p:attrName>
                                        </p:attrNameLst>
                                      </p:cBhvr>
                                      <p:to>
                                        <p:strVal val="visible"/>
                                      </p:to>
                                    </p:set>
                                    <p:animEffect transition="in" filter="fade">
                                      <p:cBhvr>
                                        <p:cTn id="42" dur="500"/>
                                        <p:tgtEl>
                                          <p:spTgt spid="97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72"/>
                                        </p:tgtEl>
                                        <p:attrNameLst>
                                          <p:attrName>style.visibility</p:attrName>
                                        </p:attrNameLst>
                                      </p:cBhvr>
                                      <p:to>
                                        <p:strVal val="visible"/>
                                      </p:to>
                                    </p:set>
                                    <p:animEffect transition="in" filter="fade">
                                      <p:cBhvr>
                                        <p:cTn id="50" dur="500"/>
                                        <p:tgtEl>
                                          <p:spTgt spid="97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74"/>
                                        </p:tgtEl>
                                        <p:attrNameLst>
                                          <p:attrName>style.visibility</p:attrName>
                                        </p:attrNameLst>
                                      </p:cBhvr>
                                      <p:to>
                                        <p:strVal val="visible"/>
                                      </p:to>
                                    </p:set>
                                    <p:animEffect transition="in" filter="fade">
                                      <p:cBhvr>
                                        <p:cTn id="55" dur="500"/>
                                        <p:tgtEl>
                                          <p:spTgt spid="97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76">
                                            <p:bg/>
                                          </p:spTgt>
                                        </p:tgtEl>
                                        <p:attrNameLst>
                                          <p:attrName>style.visibility</p:attrName>
                                        </p:attrNameLst>
                                      </p:cBhvr>
                                      <p:to>
                                        <p:strVal val="visible"/>
                                      </p:to>
                                    </p:set>
                                    <p:animEffect transition="in" filter="fade">
                                      <p:cBhvr>
                                        <p:cTn id="60" dur="500"/>
                                        <p:tgtEl>
                                          <p:spTgt spid="976">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nodePh="1">
                                  <p:stCondLst>
                                    <p:cond delay="0"/>
                                  </p:stCondLst>
                                  <p:endCondLst>
                                    <p:cond evt="begin" delay="0">
                                      <p:tn val="63"/>
                                    </p:cond>
                                  </p:endCondLst>
                                  <p:childTnLst>
                                    <p:set>
                                      <p:cBhvr>
                                        <p:cTn id="64" dur="1" fill="hold">
                                          <p:stCondLst>
                                            <p:cond delay="0"/>
                                          </p:stCondLst>
                                        </p:cTn>
                                        <p:tgtEl>
                                          <p:spTgt spid="976">
                                            <p:txEl>
                                              <p:pRg st="0" end="0"/>
                                            </p:txEl>
                                          </p:spTgt>
                                        </p:tgtEl>
                                        <p:attrNameLst>
                                          <p:attrName>style.visibility</p:attrName>
                                        </p:attrNameLst>
                                      </p:cBhvr>
                                      <p:to>
                                        <p:strVal val="visible"/>
                                      </p:to>
                                    </p:set>
                                    <p:animEffect transition="in" filter="fade">
                                      <p:cBhvr>
                                        <p:cTn id="65" dur="500"/>
                                        <p:tgtEl>
                                          <p:spTgt spid="9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animBg="1"/>
      <p:bldP spid="975" grpId="0" build="p" bldLvl="2"/>
      <p:bldP spid="972" grpId="0" animBg="1"/>
      <p:bldP spid="974" grpId="0" animBg="1"/>
      <p:bldP spid="976" grpId="0" build="p" bldLvl="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a:extLst>
              <a:ext uri="{FF2B5EF4-FFF2-40B4-BE49-F238E27FC236}">
                <a16:creationId xmlns:a16="http://schemas.microsoft.com/office/drawing/2014/main" xmlns="" id="{7020E0C6-EC9C-FF40-8249-B56F51A49E08}"/>
              </a:ext>
            </a:extLst>
          </p:cNvPr>
          <p:cNvSpPr/>
          <p:nvPr/>
        </p:nvSpPr>
        <p:spPr>
          <a:xfrm>
            <a:off x="545161" y="1586702"/>
            <a:ext cx="23209995" cy="10843420"/>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grpSp>
        <p:nvGrpSpPr>
          <p:cNvPr id="2" name="Group"/>
          <p:cNvGrpSpPr/>
          <p:nvPr/>
        </p:nvGrpSpPr>
        <p:grpSpPr>
          <a:xfrm>
            <a:off x="300010" y="12129298"/>
            <a:ext cx="4576790" cy="1181769"/>
            <a:chOff x="0" y="0"/>
            <a:chExt cx="4601208" cy="995765"/>
          </a:xfrm>
        </p:grpSpPr>
        <p:pic>
          <p:nvPicPr>
            <p:cNvPr id="986"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987"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98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8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9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sp>
        <p:nvSpPr>
          <p:cNvPr id="992" name="Rounded Rectangle"/>
          <p:cNvSpPr/>
          <p:nvPr/>
        </p:nvSpPr>
        <p:spPr>
          <a:xfrm>
            <a:off x="615326" y="462444"/>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lgn="just"/>
            <a:r>
              <a:rPr lang="gu-IN" sz="4000" dirty="0">
                <a:latin typeface="Calibri"/>
                <a:ea typeface="Calibri"/>
                <a:cs typeface="Shruti"/>
              </a:rPr>
              <a:t>માન્યતાઓ અને તથ્યો</a:t>
            </a:r>
            <a:endParaRPr lang="en-IN" sz="4000" dirty="0">
              <a:latin typeface="Calibri"/>
              <a:ea typeface="Calibri"/>
              <a:cs typeface="Mangal"/>
            </a:endParaRPr>
          </a:p>
        </p:txBody>
      </p:sp>
      <p:grpSp>
        <p:nvGrpSpPr>
          <p:cNvPr id="3" name="Group"/>
          <p:cNvGrpSpPr/>
          <p:nvPr/>
        </p:nvGrpSpPr>
        <p:grpSpPr>
          <a:xfrm>
            <a:off x="23097931" y="13055999"/>
            <a:ext cx="2098868" cy="1540535"/>
            <a:chOff x="0" y="2515"/>
            <a:chExt cx="2098867" cy="1540534"/>
          </a:xfrm>
        </p:grpSpPr>
        <p:sp>
          <p:nvSpPr>
            <p:cNvPr id="994" name="35"/>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7</a:t>
              </a:r>
              <a:endParaRPr b="0" dirty="0">
                <a:latin typeface="Arial" panose="020B0604020202020204" pitchFamily="34" charset="0"/>
                <a:cs typeface="Arial" panose="020B0604020202020204" pitchFamily="34" charset="0"/>
              </a:endParaRPr>
            </a:p>
          </p:txBody>
        </p:sp>
        <p:pic>
          <p:nvPicPr>
            <p:cNvPr id="995"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97" name="Statement: With the summers coming up, the Coronavirus will be killed…"/>
          <p:cNvSpPr txBox="1"/>
          <p:nvPr/>
        </p:nvSpPr>
        <p:spPr>
          <a:xfrm>
            <a:off x="882674" y="2036100"/>
            <a:ext cx="22215257" cy="10536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just"/>
            <a:r>
              <a:rPr lang="gu-IN" sz="3600" dirty="0" smtClean="0">
                <a:latin typeface="Calibri"/>
                <a:ea typeface="Calibri"/>
                <a:cs typeface="Shruti"/>
              </a:rPr>
              <a:t>માન્યતાઃ </a:t>
            </a:r>
            <a:r>
              <a:rPr lang="gu-IN" sz="3600" dirty="0">
                <a:latin typeface="Calibri"/>
                <a:ea typeface="Calibri"/>
                <a:cs typeface="Shruti"/>
              </a:rPr>
              <a:t>ઊનાળો આવતાં જ કોરોનાવાઇરસ નાશ પામશે</a:t>
            </a:r>
            <a:endParaRPr lang="en-IN" sz="3600" dirty="0">
              <a:latin typeface="Calibri"/>
              <a:ea typeface="Calibri"/>
              <a:cs typeface="Mangal"/>
            </a:endParaRPr>
          </a:p>
          <a:p>
            <a:pPr algn="just"/>
            <a:r>
              <a:rPr lang="gu-IN" sz="3600" dirty="0" smtClean="0">
                <a:latin typeface="Calibri"/>
                <a:ea typeface="Calibri"/>
                <a:cs typeface="Shruti"/>
              </a:rPr>
              <a:t>તથ્યઃ </a:t>
            </a:r>
            <a:r>
              <a:rPr lang="gu-IN" sz="3600" dirty="0">
                <a:latin typeface="Calibri"/>
                <a:ea typeface="Calibri"/>
                <a:cs typeface="Shruti"/>
              </a:rPr>
              <a:t>કોવિડ-19 (</a:t>
            </a:r>
            <a:r>
              <a:rPr lang="en-IN" sz="3600" dirty="0">
                <a:latin typeface="Calibri"/>
                <a:ea typeface="Calibri"/>
                <a:cs typeface="Mangal"/>
              </a:rPr>
              <a:t>COVID-19</a:t>
            </a:r>
            <a:r>
              <a:rPr lang="gu-IN" sz="3600" dirty="0">
                <a:latin typeface="Calibri"/>
                <a:ea typeface="Calibri"/>
                <a:cs typeface="Shruti"/>
              </a:rPr>
              <a:t>) તમામ વિસ્તારોમાં જોવા મળ્યો છે, ગરમી અને ભેજવાળુ વાતાવરણ હોય તેવા વિસ્તારોમાં પણ. કોવિડ-19 (</a:t>
            </a:r>
            <a:r>
              <a:rPr lang="en-IN" sz="3600" dirty="0">
                <a:latin typeface="Calibri"/>
                <a:ea typeface="Calibri"/>
                <a:cs typeface="Mangal"/>
              </a:rPr>
              <a:t>COVID-19</a:t>
            </a:r>
            <a:r>
              <a:rPr lang="gu-IN" sz="3600" dirty="0">
                <a:latin typeface="Calibri"/>
                <a:ea typeface="Calibri"/>
                <a:cs typeface="Shruti"/>
              </a:rPr>
              <a:t>)થી પોતાને સુરક્ષિત રાખવાનો શ્રેષ્ઠ ઉપાય આપના હાથને વારંવાર સાબુ અને પાણી વડે ધોવાનો, છીંક કે ખાંસી ખાતી વખતે મોંને ઢાંકી લેવાનો અને ભીડવાળી જગ્યાઓએ જવાનું ટાળવાનો </a:t>
            </a:r>
            <a:r>
              <a:rPr lang="gu-IN" sz="3600" dirty="0" smtClean="0">
                <a:latin typeface="Calibri"/>
                <a:ea typeface="Calibri"/>
                <a:cs typeface="Shruti"/>
              </a:rPr>
              <a:t>છે</a:t>
            </a:r>
            <a:r>
              <a:rPr lang="en-US" sz="3600" dirty="0" smtClean="0">
                <a:latin typeface="Calibri"/>
                <a:ea typeface="Calibri"/>
                <a:cs typeface="Shruti"/>
              </a:rPr>
              <a:t>.</a:t>
            </a:r>
          </a:p>
          <a:p>
            <a:pPr algn="just"/>
            <a:r>
              <a:rPr lang="gu-IN" sz="3600" dirty="0">
                <a:latin typeface="Calibri"/>
                <a:ea typeface="Calibri"/>
                <a:cs typeface="Shruti"/>
              </a:rPr>
              <a:t>માન્યતાઃ ગરમ પાણીએ સ્નાન કરવાથી વાઇરસ મરી જાય છે</a:t>
            </a:r>
            <a:endParaRPr lang="en-IN" sz="3600" dirty="0">
              <a:latin typeface="Calibri"/>
              <a:ea typeface="Calibri"/>
              <a:cs typeface="Mangal"/>
            </a:endParaRPr>
          </a:p>
          <a:p>
            <a:pPr algn="just"/>
            <a:r>
              <a:rPr lang="gu-IN" sz="3600" dirty="0" smtClean="0">
                <a:latin typeface="Calibri"/>
                <a:ea typeface="Calibri"/>
                <a:cs typeface="Shruti"/>
              </a:rPr>
              <a:t>તથ્યઃ </a:t>
            </a:r>
            <a:r>
              <a:rPr lang="gu-IN" sz="3600" dirty="0">
                <a:latin typeface="Calibri"/>
                <a:ea typeface="Calibri"/>
                <a:cs typeface="Shruti"/>
              </a:rPr>
              <a:t>આ વાઇરસ શરીરની અંદર રહે છે, જ્યાં તાપમાન 37</a:t>
            </a:r>
            <a:r>
              <a:rPr lang="en-IN" sz="3600" dirty="0">
                <a:latin typeface="Calibri"/>
                <a:ea typeface="Calibri"/>
                <a:cs typeface="Mangal"/>
              </a:rPr>
              <a:t>º</a:t>
            </a:r>
            <a:r>
              <a:rPr lang="gu-IN" sz="3600" dirty="0">
                <a:latin typeface="Calibri"/>
                <a:ea typeface="Calibri"/>
                <a:cs typeface="Shruti"/>
              </a:rPr>
              <a:t> સે. જળવાય છે અને આપના દ્વારા ગરમ પાણીએ સ્નાન કરવાથી તેના પર કોઈ પ્રભાવ પડતો નથી</a:t>
            </a:r>
            <a:r>
              <a:rPr lang="gu-IN" sz="3600" dirty="0" smtClean="0">
                <a:latin typeface="Calibri"/>
                <a:ea typeface="Calibri"/>
                <a:cs typeface="Shruti"/>
              </a:rPr>
              <a:t>.</a:t>
            </a:r>
            <a:endParaRPr lang="en-US" sz="3600" dirty="0" smtClean="0">
              <a:latin typeface="Calibri"/>
              <a:ea typeface="Calibri"/>
              <a:cs typeface="Shruti"/>
            </a:endParaRPr>
          </a:p>
          <a:p>
            <a:pPr algn="just"/>
            <a:r>
              <a:rPr lang="gu-IN" sz="3600" dirty="0">
                <a:latin typeface="Calibri"/>
                <a:ea typeface="Calibri"/>
                <a:cs typeface="Shruti"/>
              </a:rPr>
              <a:t>માન્યતાઃ ન્યૂમોનિયાની રસી લેવાથી આ વાઇરસ વિરુદ્ધ રક્ષણ મેળવી શકાય છે</a:t>
            </a:r>
            <a:endParaRPr lang="en-IN" sz="3600" dirty="0">
              <a:latin typeface="Calibri"/>
              <a:ea typeface="Calibri"/>
              <a:cs typeface="Mangal"/>
            </a:endParaRPr>
          </a:p>
          <a:p>
            <a:pPr algn="just"/>
            <a:r>
              <a:rPr lang="gu-IN" sz="3600" dirty="0" smtClean="0">
                <a:latin typeface="Calibri"/>
                <a:ea typeface="Calibri"/>
                <a:cs typeface="Shruti"/>
              </a:rPr>
              <a:t>તથ્યઃ </a:t>
            </a:r>
            <a:r>
              <a:rPr lang="gu-IN" sz="3600" dirty="0">
                <a:latin typeface="Calibri"/>
                <a:ea typeface="Calibri"/>
                <a:cs typeface="Shruti"/>
              </a:rPr>
              <a:t>ન્યૂમોનિયાની રસી આપને ન્યૂમોનિયા કરનારા અન્ય જીવો સામે ચોક્કસપણે રક્ષણ પૂરું પાડે છે પરંતુ નોવેલ કોરોનાવાઇરસ માટેની રસી હજી વિકસાવવામાં આવી રહી </a:t>
            </a:r>
            <a:r>
              <a:rPr lang="gu-IN" sz="3600" dirty="0" smtClean="0">
                <a:latin typeface="Calibri"/>
                <a:ea typeface="Calibri"/>
                <a:cs typeface="Shruti"/>
              </a:rPr>
              <a:t>છે</a:t>
            </a:r>
            <a:endParaRPr lang="en-US" sz="3600" dirty="0" smtClean="0">
              <a:latin typeface="Calibri"/>
              <a:ea typeface="Calibri"/>
              <a:cs typeface="Shruti"/>
            </a:endParaRPr>
          </a:p>
          <a:p>
            <a:pPr algn="just"/>
            <a:r>
              <a:rPr lang="gu-IN" sz="3600" dirty="0">
                <a:latin typeface="Calibri"/>
                <a:ea typeface="Calibri"/>
                <a:cs typeface="Shruti"/>
              </a:rPr>
              <a:t>માન્યતાઃ શરીર પર આલ્કોહોલ કે ડિસઇન્ફેક્ટન્ટ છાંટી દેવાથી ચેપને નિવારી શકાય છે</a:t>
            </a:r>
            <a:endParaRPr lang="en-IN" sz="3600" dirty="0">
              <a:latin typeface="Calibri"/>
              <a:ea typeface="Calibri"/>
              <a:cs typeface="Mangal"/>
            </a:endParaRPr>
          </a:p>
          <a:p>
            <a:pPr algn="just"/>
            <a:r>
              <a:rPr lang="gu-IN" sz="3600" dirty="0" smtClean="0">
                <a:latin typeface="Calibri"/>
                <a:ea typeface="Calibri"/>
                <a:cs typeface="Shruti"/>
              </a:rPr>
              <a:t>તથ્યઃ </a:t>
            </a:r>
            <a:r>
              <a:rPr lang="gu-IN" sz="3600" dirty="0">
                <a:latin typeface="Calibri"/>
                <a:ea typeface="Calibri"/>
                <a:cs typeface="Shruti"/>
              </a:rPr>
              <a:t>કપડાં અને શરીર પર આલ્કોહોલ કે સેનિટાઇઝર છાંટી દેવાથી તે આપને ચેપ લાગવાથી બચાવી શકશે નહીં. વાઇરસ જ્યારે નાક અને મોં વાટે શરીરમાં પ્રવેશે છે ત્યારે ચેપ ફેલાય છે. હાથને આલ્કોહોલ વડે ધોઈને સાફ કરવાથી જીવાણુંઓને ચેપગ્રસ્ત હાથ મારફતે આપની સિસ્ટમમાં પ્રવેશતા અટકાવી શકાય છે. આપ જ્યારે ચેપગ્રસ્ત હાથ વડે આપના મોંને સ્પર્શો છે કે જમો છો ત્યારે આ ચેપ ફેલાય છે</a:t>
            </a:r>
            <a:r>
              <a:rPr lang="gu-IN" sz="3600" dirty="0" smtClean="0">
                <a:latin typeface="Calibri"/>
                <a:ea typeface="Calibri"/>
                <a:cs typeface="Shruti"/>
              </a:rPr>
              <a:t>.</a:t>
            </a:r>
            <a:endParaRPr lang="en-US" sz="3600" dirty="0" smtClean="0">
              <a:latin typeface="Calibri"/>
              <a:ea typeface="Calibri"/>
              <a:cs typeface="Shruti"/>
            </a:endParaRPr>
          </a:p>
          <a:p>
            <a:pPr algn="just"/>
            <a:r>
              <a:rPr lang="gu-IN" sz="3600" dirty="0">
                <a:latin typeface="Calibri"/>
                <a:ea typeface="Calibri"/>
                <a:cs typeface="Shruti"/>
              </a:rPr>
              <a:t>માન્યતાઃ સેલાઇન વડે નિયમિતપણે નાકને વીંછળવાથી ચેપને નિવારી શકાય છે</a:t>
            </a:r>
            <a:endParaRPr lang="en-IN" sz="3600" dirty="0">
              <a:latin typeface="Calibri"/>
              <a:ea typeface="Calibri"/>
              <a:cs typeface="Mangal"/>
            </a:endParaRPr>
          </a:p>
          <a:p>
            <a:pPr algn="l"/>
            <a:r>
              <a:rPr lang="gu-IN" sz="3600" dirty="0">
                <a:latin typeface="Calibri"/>
                <a:ea typeface="Calibri"/>
                <a:cs typeface="Shruti"/>
              </a:rPr>
              <a:t>તથ્યઃ સેલાઇન વડે નાકને વીંછળવાથી કેટલાક કેસમાં સામાન્ય શરદીને નિવારવામાં મદદ મળતી હોવાનું જોવા મળ્યું છે પરંતુ તે નોવેલ કોરોનાવાઇરસના ચેપ સામે અસરકારક હોવાના કોઈ પુરાવા નથી</a:t>
            </a:r>
            <a:r>
              <a:rPr lang="gu-IN" sz="3600" dirty="0" smtClean="0">
                <a:latin typeface="Calibri"/>
                <a:ea typeface="Calibri"/>
                <a:cs typeface="Shruti"/>
              </a:rPr>
              <a:t>.</a:t>
            </a:r>
            <a:endParaRPr lang="en-US" sz="3600" dirty="0" smtClean="0">
              <a:latin typeface="Calibri"/>
              <a:ea typeface="Calibri"/>
              <a:cs typeface="Shruti"/>
            </a:endParaRPr>
          </a:p>
          <a:p>
            <a:pPr algn="l"/>
            <a:endParaRPr b="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7">
                                            <p:bg/>
                                          </p:spTgt>
                                        </p:tgtEl>
                                        <p:attrNameLst>
                                          <p:attrName>style.visibility</p:attrName>
                                        </p:attrNameLst>
                                      </p:cBhvr>
                                      <p:to>
                                        <p:strVal val="visible"/>
                                      </p:to>
                                    </p:set>
                                    <p:animEffect transition="in" filter="fade">
                                      <p:cBhvr>
                                        <p:cTn id="12" dur="500"/>
                                        <p:tgtEl>
                                          <p:spTgt spid="99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7">
                                            <p:txEl>
                                              <p:pRg st="0" end="0"/>
                                            </p:txEl>
                                          </p:spTgt>
                                        </p:tgtEl>
                                        <p:attrNameLst>
                                          <p:attrName>style.visibility</p:attrName>
                                        </p:attrNameLst>
                                      </p:cBhvr>
                                      <p:to>
                                        <p:strVal val="visible"/>
                                      </p:to>
                                    </p:set>
                                    <p:animEffect transition="in" filter="fade">
                                      <p:cBhvr>
                                        <p:cTn id="17" dur="500"/>
                                        <p:tgtEl>
                                          <p:spTgt spid="99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7">
                                            <p:txEl>
                                              <p:pRg st="1" end="1"/>
                                            </p:txEl>
                                          </p:spTgt>
                                        </p:tgtEl>
                                        <p:attrNameLst>
                                          <p:attrName>style.visibility</p:attrName>
                                        </p:attrNameLst>
                                      </p:cBhvr>
                                      <p:to>
                                        <p:strVal val="visible"/>
                                      </p:to>
                                    </p:set>
                                    <p:animEffect transition="in" filter="fade">
                                      <p:cBhvr>
                                        <p:cTn id="22" dur="500"/>
                                        <p:tgtEl>
                                          <p:spTgt spid="99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7">
                                            <p:txEl>
                                              <p:pRg st="2" end="2"/>
                                            </p:txEl>
                                          </p:spTgt>
                                        </p:tgtEl>
                                        <p:attrNameLst>
                                          <p:attrName>style.visibility</p:attrName>
                                        </p:attrNameLst>
                                      </p:cBhvr>
                                      <p:to>
                                        <p:strVal val="visible"/>
                                      </p:to>
                                    </p:set>
                                    <p:animEffect transition="in" filter="fade">
                                      <p:cBhvr>
                                        <p:cTn id="27" dur="500"/>
                                        <p:tgtEl>
                                          <p:spTgt spid="99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7">
                                            <p:txEl>
                                              <p:pRg st="3" end="3"/>
                                            </p:txEl>
                                          </p:spTgt>
                                        </p:tgtEl>
                                        <p:attrNameLst>
                                          <p:attrName>style.visibility</p:attrName>
                                        </p:attrNameLst>
                                      </p:cBhvr>
                                      <p:to>
                                        <p:strVal val="visible"/>
                                      </p:to>
                                    </p:set>
                                    <p:animEffect transition="in" filter="fade">
                                      <p:cBhvr>
                                        <p:cTn id="32" dur="500"/>
                                        <p:tgtEl>
                                          <p:spTgt spid="99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7">
                                            <p:txEl>
                                              <p:pRg st="4" end="4"/>
                                            </p:txEl>
                                          </p:spTgt>
                                        </p:tgtEl>
                                        <p:attrNameLst>
                                          <p:attrName>style.visibility</p:attrName>
                                        </p:attrNameLst>
                                      </p:cBhvr>
                                      <p:to>
                                        <p:strVal val="visible"/>
                                      </p:to>
                                    </p:set>
                                    <p:animEffect transition="in" filter="fade">
                                      <p:cBhvr>
                                        <p:cTn id="37" dur="500"/>
                                        <p:tgtEl>
                                          <p:spTgt spid="99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7">
                                            <p:txEl>
                                              <p:pRg st="5" end="5"/>
                                            </p:txEl>
                                          </p:spTgt>
                                        </p:tgtEl>
                                        <p:attrNameLst>
                                          <p:attrName>style.visibility</p:attrName>
                                        </p:attrNameLst>
                                      </p:cBhvr>
                                      <p:to>
                                        <p:strVal val="visible"/>
                                      </p:to>
                                    </p:set>
                                    <p:animEffect transition="in" filter="fade">
                                      <p:cBhvr>
                                        <p:cTn id="42" dur="500"/>
                                        <p:tgtEl>
                                          <p:spTgt spid="99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97">
                                            <p:txEl>
                                              <p:pRg st="6" end="6"/>
                                            </p:txEl>
                                          </p:spTgt>
                                        </p:tgtEl>
                                        <p:attrNameLst>
                                          <p:attrName>style.visibility</p:attrName>
                                        </p:attrNameLst>
                                      </p:cBhvr>
                                      <p:to>
                                        <p:strVal val="visible"/>
                                      </p:to>
                                    </p:set>
                                    <p:animEffect transition="in" filter="fade">
                                      <p:cBhvr>
                                        <p:cTn id="47" dur="500"/>
                                        <p:tgtEl>
                                          <p:spTgt spid="99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7">
                                            <p:txEl>
                                              <p:pRg st="7" end="7"/>
                                            </p:txEl>
                                          </p:spTgt>
                                        </p:tgtEl>
                                        <p:attrNameLst>
                                          <p:attrName>style.visibility</p:attrName>
                                        </p:attrNameLst>
                                      </p:cBhvr>
                                      <p:to>
                                        <p:strVal val="visible"/>
                                      </p:to>
                                    </p:set>
                                    <p:animEffect transition="in" filter="fade">
                                      <p:cBhvr>
                                        <p:cTn id="52" dur="500"/>
                                        <p:tgtEl>
                                          <p:spTgt spid="9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97" grpId="0" build="p" bldLvl="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a:extLst>
              <a:ext uri="{FF2B5EF4-FFF2-40B4-BE49-F238E27FC236}">
                <a16:creationId xmlns:a16="http://schemas.microsoft.com/office/drawing/2014/main" xmlns="" id="{2B1B5A04-BC71-454B-A8CD-07D10D1F10C5}"/>
              </a:ext>
            </a:extLst>
          </p:cNvPr>
          <p:cNvSpPr/>
          <p:nvPr/>
        </p:nvSpPr>
        <p:spPr>
          <a:xfrm>
            <a:off x="625102" y="1557964"/>
            <a:ext cx="23209995" cy="10697380"/>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solidFill>
                <a:schemeClr val="tx1"/>
              </a:solidFill>
              <a:latin typeface="Arial" panose="020B0604020202020204" pitchFamily="34" charset="0"/>
              <a:cs typeface="Arial" panose="020B0604020202020204" pitchFamily="34" charset="0"/>
            </a:endParaRPr>
          </a:p>
        </p:txBody>
      </p:sp>
      <p:grpSp>
        <p:nvGrpSpPr>
          <p:cNvPr id="2" name="Group"/>
          <p:cNvGrpSpPr/>
          <p:nvPr/>
        </p:nvGrpSpPr>
        <p:grpSpPr>
          <a:xfrm>
            <a:off x="300010" y="12315300"/>
            <a:ext cx="4601210" cy="995767"/>
            <a:chOff x="0" y="0"/>
            <a:chExt cx="4601208" cy="995765"/>
          </a:xfrm>
        </p:grpSpPr>
        <p:pic>
          <p:nvPicPr>
            <p:cNvPr id="999"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1000"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10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 name="Group"/>
          <p:cNvGrpSpPr/>
          <p:nvPr/>
        </p:nvGrpSpPr>
        <p:grpSpPr>
          <a:xfrm>
            <a:off x="23097931" y="13055999"/>
            <a:ext cx="2098868" cy="1540535"/>
            <a:chOff x="0" y="2515"/>
            <a:chExt cx="2098867" cy="1540534"/>
          </a:xfrm>
        </p:grpSpPr>
        <p:sp>
          <p:nvSpPr>
            <p:cNvPr id="1007" name="36"/>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8</a:t>
              </a:r>
              <a:endParaRPr b="0" dirty="0">
                <a:latin typeface="Arial" panose="020B0604020202020204" pitchFamily="34" charset="0"/>
                <a:cs typeface="Arial" panose="020B0604020202020204" pitchFamily="34" charset="0"/>
              </a:endParaRPr>
            </a:p>
          </p:txBody>
        </p:sp>
        <p:pic>
          <p:nvPicPr>
            <p:cNvPr id="100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1010" name="Statement: Coronavirus  can be passed through chicken and meat…"/>
          <p:cNvSpPr txBox="1"/>
          <p:nvPr/>
        </p:nvSpPr>
        <p:spPr>
          <a:xfrm>
            <a:off x="770432" y="2108200"/>
            <a:ext cx="22843136" cy="9520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just"/>
            <a:r>
              <a:rPr lang="gu-IN" sz="3200" dirty="0">
                <a:latin typeface="Calibri"/>
                <a:ea typeface="Calibri"/>
                <a:cs typeface="Shruti"/>
              </a:rPr>
              <a:t>માન્યતાઃ કોરોનાવાઇરસ મરઘી અને માંસ મારફતે ફેલાઈ શકે છે</a:t>
            </a:r>
            <a:endParaRPr lang="en-IN" sz="4800" dirty="0">
              <a:latin typeface="Calibri"/>
              <a:ea typeface="Calibri"/>
              <a:cs typeface="Mangal"/>
            </a:endParaRPr>
          </a:p>
          <a:p>
            <a:pPr algn="just"/>
            <a:r>
              <a:rPr lang="en-IN" sz="3200" dirty="0">
                <a:latin typeface="Calibri"/>
                <a:ea typeface="Calibri"/>
                <a:cs typeface="Shruti"/>
              </a:rPr>
              <a:t> </a:t>
            </a:r>
            <a:endParaRPr lang="en-IN" sz="4800" dirty="0">
              <a:latin typeface="Calibri"/>
              <a:ea typeface="Calibri"/>
              <a:cs typeface="Mangal"/>
            </a:endParaRPr>
          </a:p>
          <a:p>
            <a:pPr algn="l"/>
            <a:r>
              <a:rPr lang="gu-IN" sz="3200" dirty="0">
                <a:latin typeface="Calibri"/>
                <a:ea typeface="Calibri"/>
                <a:cs typeface="Shruti"/>
              </a:rPr>
              <a:t>તથ્યઃ ના</a:t>
            </a:r>
            <a:r>
              <a:rPr lang="en-IN" sz="3200" dirty="0">
                <a:latin typeface="Calibri"/>
                <a:ea typeface="Calibri"/>
                <a:cs typeface="Mangal"/>
              </a:rPr>
              <a:t>!</a:t>
            </a:r>
            <a:r>
              <a:rPr lang="gu-IN" sz="3200" dirty="0">
                <a:latin typeface="Calibri"/>
                <a:ea typeface="Calibri"/>
                <a:cs typeface="Shruti"/>
              </a:rPr>
              <a:t> કોરોનાવાઇરસ માંસ કે પોલ્ટ્રી ઉત્પાદનો મારફતે ફેલાતો હોવાના કોઈ પુરાવા નથી. જોકે, યોગ્ય રીતે રાંધવામાં આવેલ માંસ અને મરઘી ખાવાની સલાહ આપવામાં આવે છે</a:t>
            </a:r>
            <a:r>
              <a:rPr lang="gu-IN" sz="3200" dirty="0" smtClean="0">
                <a:latin typeface="Calibri"/>
                <a:ea typeface="Calibri"/>
                <a:cs typeface="Shruti"/>
              </a:rPr>
              <a:t>.</a:t>
            </a:r>
            <a:endParaRPr lang="en-US" sz="3200" dirty="0" smtClean="0">
              <a:latin typeface="Calibri"/>
              <a:ea typeface="Calibri"/>
              <a:cs typeface="Shruti"/>
            </a:endParaRPr>
          </a:p>
          <a:p>
            <a:pPr algn="just"/>
            <a:r>
              <a:rPr lang="gu-IN" sz="3200" dirty="0">
                <a:latin typeface="Calibri"/>
                <a:ea typeface="Calibri"/>
                <a:cs typeface="Shruti"/>
              </a:rPr>
              <a:t>માન્યતાઃ કોરોનાવાઇરસ ધરાવતી વ્યક્તિ સંપૂર્ણપણે સાજી થઈ જાય છે અને ત્યારબાદ તેઓ ચેપ ફેલાવતા નથી.</a:t>
            </a:r>
            <a:endParaRPr lang="en-IN" sz="4800" dirty="0">
              <a:latin typeface="Calibri"/>
              <a:ea typeface="Calibri"/>
              <a:cs typeface="Mangal"/>
            </a:endParaRPr>
          </a:p>
          <a:p>
            <a:pPr algn="just"/>
            <a:r>
              <a:rPr lang="en-IN" sz="3200" dirty="0">
                <a:latin typeface="Calibri"/>
                <a:ea typeface="Calibri"/>
                <a:cs typeface="Shruti"/>
              </a:rPr>
              <a:t> </a:t>
            </a:r>
            <a:endParaRPr lang="en-IN" sz="4800" dirty="0">
              <a:latin typeface="Calibri"/>
              <a:ea typeface="Calibri"/>
              <a:cs typeface="Mangal"/>
            </a:endParaRPr>
          </a:p>
          <a:p>
            <a:pPr algn="l"/>
            <a:r>
              <a:rPr lang="gu-IN" sz="3200" dirty="0">
                <a:latin typeface="Calibri"/>
                <a:ea typeface="Calibri"/>
                <a:cs typeface="Shruti"/>
              </a:rPr>
              <a:t>તથ્યઃ 80</a:t>
            </a:r>
            <a:r>
              <a:rPr lang="en-IN" sz="3200" dirty="0">
                <a:latin typeface="Calibri"/>
                <a:ea typeface="Calibri"/>
                <a:cs typeface="Mangal"/>
              </a:rPr>
              <a:t>%</a:t>
            </a:r>
            <a:r>
              <a:rPr lang="gu-IN" sz="3200" dirty="0">
                <a:latin typeface="Calibri"/>
                <a:ea typeface="Calibri"/>
                <a:cs typeface="Shruti"/>
              </a:rPr>
              <a:t> લોકો કોઇપણ પ્રકારની વિશેષ સારવારની જરૂર વગર આ બીમારીમાંથી સાજા થઈ જાય છે. પરંતુ વાઇરસની સારવાર અંગેની </a:t>
            </a:r>
            <a:r>
              <a:rPr lang="gu-IN" sz="3200" dirty="0" smtClean="0">
                <a:latin typeface="Calibri"/>
                <a:ea typeface="Calibri"/>
                <a:cs typeface="Shruti"/>
              </a:rPr>
              <a:t>માહિતી</a:t>
            </a:r>
            <a:r>
              <a:rPr lang="en-US" sz="3200" dirty="0" smtClean="0">
                <a:latin typeface="Calibri"/>
                <a:ea typeface="Calibri"/>
                <a:cs typeface="Shruti"/>
              </a:rPr>
              <a:t> </a:t>
            </a:r>
            <a:r>
              <a:rPr lang="gu-IN" sz="3200" dirty="0" smtClean="0">
                <a:latin typeface="Calibri"/>
                <a:ea typeface="Calibri"/>
                <a:cs typeface="Shruti"/>
              </a:rPr>
              <a:t>અંગે પર </a:t>
            </a:r>
            <a:r>
              <a:rPr lang="gu-IN" sz="3200" dirty="0">
                <a:latin typeface="Calibri"/>
                <a:ea typeface="Calibri"/>
                <a:cs typeface="Shruti"/>
              </a:rPr>
              <a:t>હજુ પણ સંશોધન ચાલી રહ્યું છે</a:t>
            </a:r>
            <a:r>
              <a:rPr lang="gu-IN" sz="3200" dirty="0" smtClean="0">
                <a:latin typeface="Calibri"/>
                <a:ea typeface="Calibri"/>
                <a:cs typeface="Shruti"/>
              </a:rPr>
              <a:t>.</a:t>
            </a:r>
            <a:endParaRPr lang="en-US" sz="3200" dirty="0" smtClean="0">
              <a:latin typeface="Calibri"/>
              <a:ea typeface="Calibri"/>
              <a:cs typeface="Shruti"/>
            </a:endParaRPr>
          </a:p>
          <a:p>
            <a:pPr algn="just"/>
            <a:r>
              <a:rPr lang="gu-IN" sz="3200" dirty="0">
                <a:latin typeface="Calibri"/>
                <a:ea typeface="Calibri"/>
                <a:cs typeface="Shruti"/>
              </a:rPr>
              <a:t>માન્યતાઃ કાચું લસણ, તલ ખાવાથી વાઇરસની સામે રક્ષણ મળી રહેશે</a:t>
            </a:r>
            <a:endParaRPr lang="en-IN" sz="4800" dirty="0">
              <a:latin typeface="Calibri"/>
              <a:ea typeface="Calibri"/>
              <a:cs typeface="Mangal"/>
            </a:endParaRPr>
          </a:p>
          <a:p>
            <a:pPr algn="just"/>
            <a:endParaRPr lang="gu-IN" sz="3200" dirty="0" smtClean="0">
              <a:latin typeface="Calibri"/>
              <a:ea typeface="Calibri"/>
              <a:cs typeface="Shruti"/>
            </a:endParaRPr>
          </a:p>
          <a:p>
            <a:pPr algn="just"/>
            <a:r>
              <a:rPr lang="gu-IN" sz="3200" dirty="0" smtClean="0">
                <a:latin typeface="Calibri"/>
                <a:ea typeface="Calibri"/>
                <a:cs typeface="Shruti"/>
              </a:rPr>
              <a:t>તથ્યઃ </a:t>
            </a:r>
            <a:r>
              <a:rPr lang="gu-IN" sz="3200" dirty="0">
                <a:latin typeface="Calibri"/>
                <a:ea typeface="Calibri"/>
                <a:cs typeface="Shruti"/>
              </a:rPr>
              <a:t>લસણ એ એક આરોગ્યપ્રદ ખોરાક છે, જે અન્ય કેટલાક ગુણો ધરાવે છે પરંતુ </a:t>
            </a:r>
            <a:r>
              <a:rPr lang="gu-IN" sz="3200" dirty="0" smtClean="0">
                <a:latin typeface="Calibri"/>
                <a:ea typeface="Calibri"/>
                <a:cs typeface="Shruti"/>
              </a:rPr>
              <a:t>તે </a:t>
            </a:r>
            <a:r>
              <a:rPr lang="gu-IN" sz="3200" dirty="0">
                <a:latin typeface="Calibri"/>
                <a:ea typeface="Calibri"/>
                <a:cs typeface="Shruti"/>
              </a:rPr>
              <a:t>કોરોનાવાઇરસ સામે કોઈ રક્ષણ કરતું નથી</a:t>
            </a:r>
            <a:r>
              <a:rPr lang="gu-IN" sz="3200" dirty="0" smtClean="0">
                <a:latin typeface="Calibri"/>
                <a:ea typeface="Calibri"/>
                <a:cs typeface="Shruti"/>
              </a:rPr>
              <a:t>.</a:t>
            </a:r>
            <a:endParaRPr lang="en-US" sz="3200" dirty="0" smtClean="0">
              <a:latin typeface="Calibri"/>
              <a:ea typeface="Calibri"/>
              <a:cs typeface="Shruti"/>
            </a:endParaRPr>
          </a:p>
          <a:p>
            <a:pPr algn="just"/>
            <a:r>
              <a:rPr lang="gu-IN" sz="3200" dirty="0">
                <a:latin typeface="Calibri"/>
                <a:ea typeface="Calibri"/>
                <a:cs typeface="Shruti"/>
              </a:rPr>
              <a:t>માન્યતાઃ વાઇરસ એકવાર શરીરમાંથી બહાર નીકળી ગયાં બાદ તે સરળતાથી નાશ પામે છે</a:t>
            </a:r>
            <a:endParaRPr lang="en-IN" sz="4800" dirty="0">
              <a:latin typeface="Calibri"/>
              <a:ea typeface="Calibri"/>
              <a:cs typeface="Mangal"/>
            </a:endParaRPr>
          </a:p>
          <a:p>
            <a:pPr algn="just"/>
            <a:r>
              <a:rPr lang="en-IN" sz="3200" dirty="0">
                <a:latin typeface="Calibri"/>
                <a:ea typeface="Calibri"/>
                <a:cs typeface="Shruti"/>
              </a:rPr>
              <a:t> </a:t>
            </a:r>
            <a:endParaRPr lang="en-IN" sz="4800" dirty="0">
              <a:latin typeface="Calibri"/>
              <a:ea typeface="Calibri"/>
              <a:cs typeface="Mangal"/>
            </a:endParaRPr>
          </a:p>
          <a:p>
            <a:pPr algn="l"/>
            <a:r>
              <a:rPr lang="gu-IN" sz="3200" dirty="0">
                <a:latin typeface="Calibri"/>
                <a:ea typeface="Calibri"/>
                <a:cs typeface="Shruti"/>
              </a:rPr>
              <a:t>તથ્યઃ આપણી પાસે હાલ પૂરતી આ ચોક્કસ વાઇરસ અંગે ખાસ જાણકારી નથી. આ જ પ્રકારના વાઇરસ (સાર્સ, એમઇઆરએસ) સપાટીના પ્રકાર પર આધાર રાખી 8થી 24 કલાક સુધી જીવતા રહી શકે છે</a:t>
            </a:r>
            <a:r>
              <a:rPr lang="gu-IN" sz="3200" dirty="0" smtClean="0">
                <a:latin typeface="Calibri"/>
                <a:ea typeface="Calibri"/>
                <a:cs typeface="Shruti"/>
              </a:rPr>
              <a:t>.</a:t>
            </a:r>
            <a:endParaRPr lang="en-US" sz="3200" dirty="0" smtClean="0">
              <a:latin typeface="Calibri"/>
              <a:ea typeface="Calibri"/>
              <a:cs typeface="Shruti"/>
            </a:endParaRPr>
          </a:p>
          <a:p>
            <a:pPr algn="just"/>
            <a:r>
              <a:rPr lang="gu-IN" sz="3200" dirty="0">
                <a:latin typeface="Calibri"/>
                <a:ea typeface="Calibri"/>
                <a:cs typeface="Shruti"/>
              </a:rPr>
              <a:t>માન્યતાઃ મચ્છર કરડવાથી આપને કોવિડ-19 (</a:t>
            </a:r>
            <a:r>
              <a:rPr lang="en-IN" sz="3600" dirty="0">
                <a:latin typeface="Calibri"/>
                <a:ea typeface="Calibri"/>
                <a:cs typeface="Mangal"/>
              </a:rPr>
              <a:t>COVID-19</a:t>
            </a:r>
            <a:r>
              <a:rPr lang="gu-IN" sz="3200" dirty="0">
                <a:latin typeface="Calibri"/>
                <a:ea typeface="Calibri"/>
                <a:cs typeface="Shruti"/>
              </a:rPr>
              <a:t>)થઈ શકે છે</a:t>
            </a:r>
            <a:endParaRPr lang="en-IN" sz="4800" dirty="0">
              <a:latin typeface="Calibri"/>
              <a:ea typeface="Calibri"/>
              <a:cs typeface="Mangal"/>
            </a:endParaRPr>
          </a:p>
          <a:p>
            <a:pPr algn="just"/>
            <a:r>
              <a:rPr lang="en-IN" sz="3200" dirty="0">
                <a:latin typeface="Calibri"/>
                <a:ea typeface="Calibri"/>
                <a:cs typeface="Shruti"/>
              </a:rPr>
              <a:t> </a:t>
            </a:r>
            <a:endParaRPr lang="en-IN" sz="4800" dirty="0">
              <a:latin typeface="Calibri"/>
              <a:ea typeface="Calibri"/>
              <a:cs typeface="Mangal"/>
            </a:endParaRPr>
          </a:p>
          <a:p>
            <a:pPr algn="l"/>
            <a:r>
              <a:rPr lang="gu-IN" sz="3200" dirty="0">
                <a:latin typeface="Calibri"/>
                <a:ea typeface="Calibri"/>
                <a:cs typeface="Shruti"/>
              </a:rPr>
              <a:t>તથ્યઃ કોરોનાવાઇરસ મચ્છર કરડવાથી ફેલાતો નથી. ચેપગ્રસ્ત વ્યક્તિ જ્યારે ખાંસે કે છીંકે છે ત્યારે તેના નાક કે મોંમાંથી નીકળેલાં ટીપાં મારફતે તે ફેલાય છે.</a:t>
            </a:r>
            <a:endParaRPr b="0" dirty="0">
              <a:solidFill>
                <a:schemeClr val="tx1"/>
              </a:solidFill>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xmlns="" id="{C5797CCE-F5B8-A945-B33E-965A4B762E92}"/>
              </a:ext>
            </a:extLst>
          </p:cNvPr>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lvl="0" algn="just"/>
            <a:r>
              <a:rPr lang="gu-IN" sz="4400" dirty="0">
                <a:latin typeface="Calibri"/>
                <a:ea typeface="Calibri"/>
                <a:cs typeface="Shruti"/>
              </a:rPr>
              <a:t>માન્યતાઓ અને તથ્યો</a:t>
            </a:r>
            <a:endParaRPr lang="en-IN" sz="4400" dirty="0">
              <a:latin typeface="Calibri"/>
              <a:ea typeface="Calibri"/>
              <a:cs typeface="Mang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0">
                                            <p:bg/>
                                          </p:spTgt>
                                        </p:tgtEl>
                                        <p:attrNameLst>
                                          <p:attrName>style.visibility</p:attrName>
                                        </p:attrNameLst>
                                      </p:cBhvr>
                                      <p:to>
                                        <p:strVal val="visible"/>
                                      </p:to>
                                    </p:set>
                                    <p:animEffect transition="in" filter="fade">
                                      <p:cBhvr>
                                        <p:cTn id="12" dur="500"/>
                                        <p:tgtEl>
                                          <p:spTgt spid="10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0">
                                            <p:txEl>
                                              <p:pRg st="0" end="0"/>
                                            </p:txEl>
                                          </p:spTgt>
                                        </p:tgtEl>
                                        <p:attrNameLst>
                                          <p:attrName>style.visibility</p:attrName>
                                        </p:attrNameLst>
                                      </p:cBhvr>
                                      <p:to>
                                        <p:strVal val="visible"/>
                                      </p:to>
                                    </p:set>
                                    <p:animEffect transition="in" filter="fade">
                                      <p:cBhvr>
                                        <p:cTn id="17" dur="500"/>
                                        <p:tgtEl>
                                          <p:spTgt spid="10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0">
                                            <p:txEl>
                                              <p:pRg st="1" end="1"/>
                                            </p:txEl>
                                          </p:spTgt>
                                        </p:tgtEl>
                                        <p:attrNameLst>
                                          <p:attrName>style.visibility</p:attrName>
                                        </p:attrNameLst>
                                      </p:cBhvr>
                                      <p:to>
                                        <p:strVal val="visible"/>
                                      </p:to>
                                    </p:set>
                                    <p:animEffect transition="in" filter="fade">
                                      <p:cBhvr>
                                        <p:cTn id="22" dur="500"/>
                                        <p:tgtEl>
                                          <p:spTgt spid="10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0">
                                            <p:txEl>
                                              <p:pRg st="2" end="2"/>
                                            </p:txEl>
                                          </p:spTgt>
                                        </p:tgtEl>
                                        <p:attrNameLst>
                                          <p:attrName>style.visibility</p:attrName>
                                        </p:attrNameLst>
                                      </p:cBhvr>
                                      <p:to>
                                        <p:strVal val="visible"/>
                                      </p:to>
                                    </p:set>
                                    <p:animEffect transition="in" filter="fade">
                                      <p:cBhvr>
                                        <p:cTn id="27" dur="500"/>
                                        <p:tgtEl>
                                          <p:spTgt spid="10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0">
                                            <p:txEl>
                                              <p:pRg st="3" end="3"/>
                                            </p:txEl>
                                          </p:spTgt>
                                        </p:tgtEl>
                                        <p:attrNameLst>
                                          <p:attrName>style.visibility</p:attrName>
                                        </p:attrNameLst>
                                      </p:cBhvr>
                                      <p:to>
                                        <p:strVal val="visible"/>
                                      </p:to>
                                    </p:set>
                                    <p:animEffect transition="in" filter="fade">
                                      <p:cBhvr>
                                        <p:cTn id="32" dur="500"/>
                                        <p:tgtEl>
                                          <p:spTgt spid="10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0">
                                            <p:txEl>
                                              <p:pRg st="4" end="4"/>
                                            </p:txEl>
                                          </p:spTgt>
                                        </p:tgtEl>
                                        <p:attrNameLst>
                                          <p:attrName>style.visibility</p:attrName>
                                        </p:attrNameLst>
                                      </p:cBhvr>
                                      <p:to>
                                        <p:strVal val="visible"/>
                                      </p:to>
                                    </p:set>
                                    <p:animEffect transition="in" filter="fade">
                                      <p:cBhvr>
                                        <p:cTn id="37" dur="500"/>
                                        <p:tgtEl>
                                          <p:spTgt spid="10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0">
                                            <p:txEl>
                                              <p:pRg st="5" end="5"/>
                                            </p:txEl>
                                          </p:spTgt>
                                        </p:tgtEl>
                                        <p:attrNameLst>
                                          <p:attrName>style.visibility</p:attrName>
                                        </p:attrNameLst>
                                      </p:cBhvr>
                                      <p:to>
                                        <p:strVal val="visible"/>
                                      </p:to>
                                    </p:set>
                                    <p:animEffect transition="in" filter="fade">
                                      <p:cBhvr>
                                        <p:cTn id="42" dur="500"/>
                                        <p:tgtEl>
                                          <p:spTgt spid="10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0">
                                            <p:txEl>
                                              <p:pRg st="6" end="6"/>
                                            </p:txEl>
                                          </p:spTgt>
                                        </p:tgtEl>
                                        <p:attrNameLst>
                                          <p:attrName>style.visibility</p:attrName>
                                        </p:attrNameLst>
                                      </p:cBhvr>
                                      <p:to>
                                        <p:strVal val="visible"/>
                                      </p:to>
                                    </p:set>
                                    <p:animEffect transition="in" filter="fade">
                                      <p:cBhvr>
                                        <p:cTn id="47" dur="500"/>
                                        <p:tgtEl>
                                          <p:spTgt spid="101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0">
                                            <p:txEl>
                                              <p:pRg st="8" end="8"/>
                                            </p:txEl>
                                          </p:spTgt>
                                        </p:tgtEl>
                                        <p:attrNameLst>
                                          <p:attrName>style.visibility</p:attrName>
                                        </p:attrNameLst>
                                      </p:cBhvr>
                                      <p:to>
                                        <p:strVal val="visible"/>
                                      </p:to>
                                    </p:set>
                                    <p:animEffect transition="in" filter="fade">
                                      <p:cBhvr>
                                        <p:cTn id="52" dur="500"/>
                                        <p:tgtEl>
                                          <p:spTgt spid="10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0">
                                            <p:txEl>
                                              <p:pRg st="9" end="9"/>
                                            </p:txEl>
                                          </p:spTgt>
                                        </p:tgtEl>
                                        <p:attrNameLst>
                                          <p:attrName>style.visibility</p:attrName>
                                        </p:attrNameLst>
                                      </p:cBhvr>
                                      <p:to>
                                        <p:strVal val="visible"/>
                                      </p:to>
                                    </p:set>
                                    <p:animEffect transition="in" filter="fade">
                                      <p:cBhvr>
                                        <p:cTn id="57" dur="500"/>
                                        <p:tgtEl>
                                          <p:spTgt spid="101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0">
                                            <p:txEl>
                                              <p:pRg st="10" end="10"/>
                                            </p:txEl>
                                          </p:spTgt>
                                        </p:tgtEl>
                                        <p:attrNameLst>
                                          <p:attrName>style.visibility</p:attrName>
                                        </p:attrNameLst>
                                      </p:cBhvr>
                                      <p:to>
                                        <p:strVal val="visible"/>
                                      </p:to>
                                    </p:set>
                                    <p:animEffect transition="in" filter="fade">
                                      <p:cBhvr>
                                        <p:cTn id="62" dur="500"/>
                                        <p:tgtEl>
                                          <p:spTgt spid="1010">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0">
                                            <p:txEl>
                                              <p:pRg st="11" end="11"/>
                                            </p:txEl>
                                          </p:spTgt>
                                        </p:tgtEl>
                                        <p:attrNameLst>
                                          <p:attrName>style.visibility</p:attrName>
                                        </p:attrNameLst>
                                      </p:cBhvr>
                                      <p:to>
                                        <p:strVal val="visible"/>
                                      </p:to>
                                    </p:set>
                                    <p:animEffect transition="in" filter="fade">
                                      <p:cBhvr>
                                        <p:cTn id="67" dur="500"/>
                                        <p:tgtEl>
                                          <p:spTgt spid="10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10" grpId="0" build="p" bldLvl="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300010" y="12315300"/>
            <a:ext cx="4601210" cy="995767"/>
            <a:chOff x="0" y="0"/>
            <a:chExt cx="4601208" cy="995765"/>
          </a:xfrm>
        </p:grpSpPr>
        <p:pic>
          <p:nvPicPr>
            <p:cNvPr id="1012"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1013"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10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16"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pic>
        <p:nvPicPr>
          <p:cNvPr id="1018" name="Image" descr="Image"/>
          <p:cNvPicPr>
            <a:picLocks noChangeAspect="1"/>
          </p:cNvPicPr>
          <p:nvPr/>
        </p:nvPicPr>
        <p:blipFill>
          <a:blip r:embed="rId6"/>
          <a:stretch>
            <a:fillRect/>
          </a:stretch>
        </p:blipFill>
        <p:spPr>
          <a:xfrm>
            <a:off x="17539603" y="4859305"/>
            <a:ext cx="745365" cy="727271"/>
          </a:xfrm>
          <a:prstGeom prst="rect">
            <a:avLst/>
          </a:prstGeom>
          <a:ln w="12700">
            <a:miter lim="400000"/>
          </a:ln>
        </p:spPr>
      </p:pic>
      <p:pic>
        <p:nvPicPr>
          <p:cNvPr id="1019" name="Image" descr="Image"/>
          <p:cNvPicPr>
            <a:picLocks noChangeAspect="1"/>
          </p:cNvPicPr>
          <p:nvPr/>
        </p:nvPicPr>
        <p:blipFill>
          <a:blip r:embed="rId7"/>
          <a:stretch>
            <a:fillRect/>
          </a:stretch>
        </p:blipFill>
        <p:spPr>
          <a:xfrm>
            <a:off x="7896071" y="4820345"/>
            <a:ext cx="1154867" cy="1126834"/>
          </a:xfrm>
          <a:prstGeom prst="rect">
            <a:avLst/>
          </a:prstGeom>
          <a:ln w="12700">
            <a:miter lim="400000"/>
          </a:ln>
        </p:spPr>
      </p:pic>
      <p:pic>
        <p:nvPicPr>
          <p:cNvPr id="1020" name="Image" descr="Image"/>
          <p:cNvPicPr>
            <a:picLocks noChangeAspect="1"/>
          </p:cNvPicPr>
          <p:nvPr/>
        </p:nvPicPr>
        <p:blipFill>
          <a:blip r:embed="rId8"/>
          <a:stretch>
            <a:fillRect/>
          </a:stretch>
        </p:blipFill>
        <p:spPr>
          <a:xfrm>
            <a:off x="2585310" y="3478378"/>
            <a:ext cx="3575581" cy="3488787"/>
          </a:xfrm>
          <a:prstGeom prst="rect">
            <a:avLst/>
          </a:prstGeom>
          <a:ln w="12700">
            <a:miter lim="400000"/>
          </a:ln>
        </p:spPr>
      </p:pic>
      <p:grpSp>
        <p:nvGrpSpPr>
          <p:cNvPr id="6" name="Group"/>
          <p:cNvGrpSpPr/>
          <p:nvPr/>
        </p:nvGrpSpPr>
        <p:grpSpPr>
          <a:xfrm>
            <a:off x="23097931" y="13055999"/>
            <a:ext cx="2098868" cy="1540535"/>
            <a:chOff x="0" y="2515"/>
            <a:chExt cx="2098867" cy="1540534"/>
          </a:xfrm>
        </p:grpSpPr>
        <p:sp>
          <p:nvSpPr>
            <p:cNvPr id="1021" name="37"/>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9</a:t>
              </a:r>
              <a:endParaRPr b="0" dirty="0">
                <a:latin typeface="Arial" panose="020B0604020202020204" pitchFamily="34" charset="0"/>
                <a:cs typeface="Arial" panose="020B0604020202020204" pitchFamily="34" charset="0"/>
              </a:endParaRPr>
            </a:p>
          </p:txBody>
        </p:sp>
        <p:pic>
          <p:nvPicPr>
            <p:cNvPr id="1022" name="Image" descr="Image"/>
            <p:cNvPicPr>
              <a:picLocks noChangeAspect="1"/>
            </p:cNvPicPr>
            <p:nvPr/>
          </p:nvPicPr>
          <p:blipFill>
            <a:blip r:embed="rId9"/>
            <a:stretch>
              <a:fillRect/>
            </a:stretch>
          </p:blipFill>
          <p:spPr>
            <a:xfrm>
              <a:off x="0" y="2515"/>
              <a:ext cx="554528" cy="541069"/>
            </a:xfrm>
            <a:prstGeom prst="rect">
              <a:avLst/>
            </a:prstGeom>
            <a:ln w="12700" cap="flat">
              <a:noFill/>
              <a:miter lim="400000"/>
            </a:ln>
            <a:effectLst/>
          </p:spPr>
        </p:pic>
      </p:grpSp>
      <p:grpSp>
        <p:nvGrpSpPr>
          <p:cNvPr id="7" name="Group 1">
            <a:extLst>
              <a:ext uri="{FF2B5EF4-FFF2-40B4-BE49-F238E27FC236}">
                <a16:creationId xmlns:a16="http://schemas.microsoft.com/office/drawing/2014/main" xmlns="" id="{41F97F4A-B907-3349-AE03-BB09F042D241}"/>
              </a:ext>
            </a:extLst>
          </p:cNvPr>
          <p:cNvGrpSpPr/>
          <p:nvPr/>
        </p:nvGrpSpPr>
        <p:grpSpPr>
          <a:xfrm>
            <a:off x="4215519" y="5165580"/>
            <a:ext cx="17159735" cy="1841726"/>
            <a:chOff x="4215519" y="5165580"/>
            <a:chExt cx="17159735" cy="1841726"/>
          </a:xfrm>
        </p:grpSpPr>
        <p:sp>
          <p:nvSpPr>
            <p:cNvPr id="1024" name="Rounded Rectangle"/>
            <p:cNvSpPr/>
            <p:nvPr/>
          </p:nvSpPr>
          <p:spPr>
            <a:xfrm>
              <a:off x="4215519" y="5165580"/>
              <a:ext cx="17159735" cy="1841726"/>
            </a:xfrm>
            <a:prstGeom prst="roundRect">
              <a:avLst>
                <a:gd name="adj" fmla="val 10344"/>
              </a:avLst>
            </a:prstGeom>
            <a:solidFill>
              <a:srgbClr val="FFFFFF"/>
            </a:solidFill>
            <a:ln w="12700">
              <a:miter lim="400000"/>
            </a:ln>
          </p:spPr>
          <p:txBody>
            <a:bodyPr lIns="0" tIns="0" rIns="0" bIns="0" anchor="ct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1025" name="LET'S EXPOSE THE VIRUS"/>
            <p:cNvSpPr txBox="1"/>
            <p:nvPr/>
          </p:nvSpPr>
          <p:spPr>
            <a:xfrm>
              <a:off x="4863088" y="5342649"/>
              <a:ext cx="102657"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12750">
                <a:defRPr sz="9000">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1026" name="corRect information and behaviours is the way to defeat the infection. Let’s play the game to uncover the virus and tackle it through our information"/>
          <p:cNvSpPr txBox="1"/>
          <p:nvPr/>
        </p:nvSpPr>
        <p:spPr>
          <a:xfrm>
            <a:off x="12744058" y="7483849"/>
            <a:ext cx="102656" cy="750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914400">
              <a:lnSpc>
                <a:spcPct val="150000"/>
              </a:lnSpc>
              <a:spcBef>
                <a:spcPts val="1200"/>
              </a:spcBef>
              <a:defRPr sz="3200" b="0" cap="all">
                <a:solidFill>
                  <a:srgbClr val="FFFFFF"/>
                </a:solidFill>
              </a:defRPr>
            </a:pPr>
            <a:endParaRPr b="0" dirty="0">
              <a:ln>
                <a:solidFill>
                  <a:schemeClr val="bg1"/>
                </a:solidFill>
              </a:ln>
              <a:latin typeface="Arial" panose="020B0604020202020204" pitchFamily="34" charset="0"/>
              <a:cs typeface="Arial" panose="020B0604020202020204" pitchFamily="34" charset="0"/>
            </a:endParaRPr>
          </a:p>
        </p:txBody>
      </p:sp>
      <p:sp>
        <p:nvSpPr>
          <p:cNvPr id="1027" name="Let’s play a recap game: In each square you will find a statement,…"/>
          <p:cNvSpPr txBox="1"/>
          <p:nvPr/>
        </p:nvSpPr>
        <p:spPr>
          <a:xfrm>
            <a:off x="5597236" y="9424519"/>
            <a:ext cx="14353309" cy="830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914400">
              <a:lnSpc>
                <a:spcPct val="150000"/>
              </a:lnSpc>
              <a:defRPr sz="2500" b="0" cap="all">
                <a:solidFill>
                  <a:srgbClr val="FFFFFF"/>
                </a:solidFill>
              </a:defRPr>
            </a:pPr>
            <a:endParaRPr sz="3600" b="0" dirty="0">
              <a:ln>
                <a:solidFill>
                  <a:schemeClr val="bg1"/>
                </a:solidFill>
              </a:ln>
              <a:latin typeface="Arial" panose="020B0604020202020204" pitchFamily="34" charset="0"/>
              <a:cs typeface="Arial" panose="020B0604020202020204" pitchFamily="34" charset="0"/>
            </a:endParaRPr>
          </a:p>
        </p:txBody>
      </p:sp>
      <p:pic>
        <p:nvPicPr>
          <p:cNvPr id="1028" name="Image" descr="Image"/>
          <p:cNvPicPr>
            <a:picLocks noChangeAspect="1"/>
          </p:cNvPicPr>
          <p:nvPr/>
        </p:nvPicPr>
        <p:blipFill>
          <a:blip r:embed="rId7"/>
          <a:stretch>
            <a:fillRect/>
          </a:stretch>
        </p:blipFill>
        <p:spPr>
          <a:xfrm>
            <a:off x="20646871" y="6108797"/>
            <a:ext cx="1151819" cy="1123859"/>
          </a:xfrm>
          <a:prstGeom prst="rect">
            <a:avLst/>
          </a:prstGeom>
          <a:ln w="12700">
            <a:miter lim="400000"/>
          </a:ln>
        </p:spPr>
      </p:pic>
      <p:sp>
        <p:nvSpPr>
          <p:cNvPr id="3" name="Rectangle 2"/>
          <p:cNvSpPr/>
          <p:nvPr/>
        </p:nvSpPr>
        <p:spPr>
          <a:xfrm>
            <a:off x="6900327" y="5797517"/>
            <a:ext cx="10583346" cy="1015663"/>
          </a:xfrm>
          <a:prstGeom prst="rect">
            <a:avLst/>
          </a:prstGeom>
        </p:spPr>
        <p:txBody>
          <a:bodyPr wrap="none">
            <a:spAutoFit/>
          </a:bodyPr>
          <a:lstStyle/>
          <a:p>
            <a:pPr algn="just"/>
            <a:r>
              <a:rPr lang="gu-IN" sz="6000" dirty="0">
                <a:latin typeface="Calibri"/>
                <a:ea typeface="Calibri"/>
                <a:cs typeface="Shruti"/>
              </a:rPr>
              <a:t>ચાલો આ વાઇરસને માત આપીએ</a:t>
            </a:r>
            <a:endParaRPr lang="en-IN" sz="6000" dirty="0">
              <a:latin typeface="Calibri"/>
              <a:ea typeface="Calibri"/>
              <a:cs typeface="Mangal"/>
            </a:endParaRPr>
          </a:p>
        </p:txBody>
      </p:sp>
      <p:sp>
        <p:nvSpPr>
          <p:cNvPr id="4" name="Rectangle 3"/>
          <p:cNvSpPr/>
          <p:nvPr/>
        </p:nvSpPr>
        <p:spPr>
          <a:xfrm>
            <a:off x="3035808" y="7107109"/>
            <a:ext cx="18762882" cy="2308324"/>
          </a:xfrm>
          <a:prstGeom prst="rect">
            <a:avLst/>
          </a:prstGeom>
        </p:spPr>
        <p:txBody>
          <a:bodyPr wrap="square">
            <a:spAutoFit/>
          </a:bodyPr>
          <a:lstStyle/>
          <a:p>
            <a:pPr algn="just"/>
            <a:r>
              <a:rPr lang="gu-IN" sz="3200" dirty="0">
                <a:solidFill>
                  <a:schemeClr val="bg1"/>
                </a:solidFill>
                <a:latin typeface="Calibri"/>
                <a:ea typeface="Calibri"/>
                <a:cs typeface="Shruti"/>
              </a:rPr>
              <a:t>સાચી માહિતી અને યોગ્ય વર્તણૂક જ આ વાઇરસને માત </a:t>
            </a:r>
            <a:r>
              <a:rPr lang="gu-IN" sz="3200" dirty="0" smtClean="0">
                <a:solidFill>
                  <a:schemeClr val="bg1"/>
                </a:solidFill>
                <a:latin typeface="Calibri"/>
                <a:ea typeface="Calibri"/>
                <a:cs typeface="Shruti"/>
              </a:rPr>
              <a:t>આપવાનો યોગ્ય </a:t>
            </a:r>
            <a:r>
              <a:rPr lang="gu-IN" sz="3200" dirty="0">
                <a:solidFill>
                  <a:schemeClr val="bg1"/>
                </a:solidFill>
                <a:latin typeface="Calibri"/>
                <a:ea typeface="Calibri"/>
                <a:cs typeface="Shruti"/>
              </a:rPr>
              <a:t>માર્ગ છે</a:t>
            </a:r>
            <a:r>
              <a:rPr lang="gu-IN" sz="3200" dirty="0" smtClean="0">
                <a:solidFill>
                  <a:schemeClr val="bg1"/>
                </a:solidFill>
                <a:latin typeface="Calibri"/>
                <a:ea typeface="Calibri"/>
                <a:cs typeface="Shruti"/>
              </a:rPr>
              <a:t>.</a:t>
            </a:r>
          </a:p>
          <a:p>
            <a:pPr algn="just"/>
            <a:endParaRPr lang="en-IN" sz="4800" dirty="0">
              <a:solidFill>
                <a:schemeClr val="bg1"/>
              </a:solidFill>
              <a:latin typeface="Calibri"/>
              <a:ea typeface="Calibri"/>
              <a:cs typeface="Mangal"/>
            </a:endParaRPr>
          </a:p>
          <a:p>
            <a:pPr algn="just"/>
            <a:r>
              <a:rPr lang="gu-IN" sz="3200" dirty="0">
                <a:solidFill>
                  <a:schemeClr val="bg1"/>
                </a:solidFill>
                <a:latin typeface="Calibri"/>
                <a:ea typeface="Calibri"/>
                <a:cs typeface="Shruti"/>
              </a:rPr>
              <a:t>તો ચાલો આ વાઇરસ વિશે સઘળી માહિતી મેળવવા અને આપણી માહિતી મારફતે તેને કાબુમાં લેવા એક ગેમ </a:t>
            </a:r>
            <a:r>
              <a:rPr lang="gu-IN" sz="3200" dirty="0" smtClean="0">
                <a:solidFill>
                  <a:schemeClr val="bg1"/>
                </a:solidFill>
                <a:latin typeface="Calibri"/>
                <a:ea typeface="Calibri"/>
                <a:cs typeface="Shruti"/>
              </a:rPr>
              <a:t>રમીએ</a:t>
            </a:r>
          </a:p>
        </p:txBody>
      </p:sp>
      <p:sp>
        <p:nvSpPr>
          <p:cNvPr id="5" name="Rectangle 4"/>
          <p:cNvSpPr/>
          <p:nvPr/>
        </p:nvSpPr>
        <p:spPr>
          <a:xfrm>
            <a:off x="3035808" y="9172319"/>
            <a:ext cx="18762882" cy="1569660"/>
          </a:xfrm>
          <a:prstGeom prst="rect">
            <a:avLst/>
          </a:prstGeom>
        </p:spPr>
        <p:txBody>
          <a:bodyPr wrap="square">
            <a:spAutoFit/>
          </a:bodyPr>
          <a:lstStyle/>
          <a:p>
            <a:r>
              <a:rPr lang="gu-IN" sz="3200" dirty="0">
                <a:solidFill>
                  <a:schemeClr val="bg1"/>
                </a:solidFill>
                <a:latin typeface="Calibri"/>
                <a:ea typeface="Calibri"/>
                <a:cs typeface="Shruti"/>
              </a:rPr>
              <a:t> </a:t>
            </a:r>
          </a:p>
          <a:p>
            <a:pPr algn="l"/>
            <a:r>
              <a:rPr lang="gu-IN" sz="3200" dirty="0" smtClean="0">
                <a:solidFill>
                  <a:schemeClr val="bg1"/>
                </a:solidFill>
                <a:latin typeface="Calibri"/>
                <a:ea typeface="Calibri"/>
                <a:cs typeface="Shruti"/>
              </a:rPr>
              <a:t>તો </a:t>
            </a:r>
            <a:r>
              <a:rPr lang="gu-IN" sz="3200" dirty="0">
                <a:solidFill>
                  <a:schemeClr val="bg1"/>
                </a:solidFill>
                <a:latin typeface="Calibri"/>
                <a:ea typeface="Calibri"/>
                <a:cs typeface="Shruti"/>
              </a:rPr>
              <a:t>ચાલો પુનરાવર્તનની ગેમ રમીએઃ આપને પ્રત્યેક ચોરસમાં એક નિવેદન જોવા મળશે, તેનો જવાબ આપની પાસેથી મેળવીએ.</a:t>
            </a:r>
            <a:endParaRPr lang="en-IN"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par>
                                <p:cTn id="8" presetID="12" presetClass="entr" presetSubtype="4"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 calcmode="lin" valueType="num">
                                      <p:cBhvr additive="base">
                                        <p:cTn id="10" dur="1000"/>
                                        <p:tgtEl>
                                          <p:spTgt spid="1020"/>
                                        </p:tgtEl>
                                        <p:attrNameLst>
                                          <p:attrName>ppt_y</p:attrName>
                                        </p:attrNameLst>
                                      </p:cBhvr>
                                      <p:tavLst>
                                        <p:tav tm="0">
                                          <p:val>
                                            <p:strVal val="#ppt_y+#ppt_h*1.125000"/>
                                          </p:val>
                                        </p:tav>
                                        <p:tav tm="100000">
                                          <p:val>
                                            <p:strVal val="#ppt_y"/>
                                          </p:val>
                                        </p:tav>
                                      </p:tavLst>
                                    </p:anim>
                                    <p:animEffect transition="in" filter="wipe(up)">
                                      <p:cBhvr>
                                        <p:cTn id="11" dur="1000"/>
                                        <p:tgtEl>
                                          <p:spTgt spid="10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linds(horizontal)">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019"/>
                                        </p:tgtEl>
                                        <p:attrNameLst>
                                          <p:attrName>style.visibility</p:attrName>
                                        </p:attrNameLst>
                                      </p:cBhvr>
                                      <p:to>
                                        <p:strVal val="visible"/>
                                      </p:to>
                                    </p:set>
                                    <p:anim calcmode="lin" valueType="num">
                                      <p:cBhvr additive="base">
                                        <p:cTn id="21" dur="500"/>
                                        <p:tgtEl>
                                          <p:spTgt spid="1019"/>
                                        </p:tgtEl>
                                        <p:attrNameLst>
                                          <p:attrName>ppt_x</p:attrName>
                                        </p:attrNameLst>
                                      </p:cBhvr>
                                      <p:tavLst>
                                        <p:tav tm="0">
                                          <p:val>
                                            <p:strVal val="#ppt_x-#ppt_w*1.125000"/>
                                          </p:val>
                                        </p:tav>
                                        <p:tav tm="100000">
                                          <p:val>
                                            <p:strVal val="#ppt_x"/>
                                          </p:val>
                                        </p:tav>
                                      </p:tavLst>
                                    </p:anim>
                                    <p:animEffect transition="in" filter="wipe(right)">
                                      <p:cBhvr>
                                        <p:cTn id="22" dur="500"/>
                                        <p:tgtEl>
                                          <p:spTgt spid="10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18"/>
                                        </p:tgtEl>
                                        <p:attrNameLst>
                                          <p:attrName>style.visibility</p:attrName>
                                        </p:attrNameLst>
                                      </p:cBhvr>
                                      <p:to>
                                        <p:strVal val="visible"/>
                                      </p:to>
                                    </p:set>
                                    <p:anim calcmode="lin" valueType="num">
                                      <p:cBhvr additive="base">
                                        <p:cTn id="32" dur="1000"/>
                                        <p:tgtEl>
                                          <p:spTgt spid="1018"/>
                                        </p:tgtEl>
                                        <p:attrNameLst>
                                          <p:attrName>ppt_y</p:attrName>
                                        </p:attrNameLst>
                                      </p:cBhvr>
                                      <p:tavLst>
                                        <p:tav tm="0">
                                          <p:val>
                                            <p:strVal val="#ppt_y+#ppt_h*1.125000"/>
                                          </p:val>
                                        </p:tav>
                                        <p:tav tm="100000">
                                          <p:val>
                                            <p:strVal val="#ppt_y"/>
                                          </p:val>
                                        </p:tav>
                                      </p:tavLst>
                                    </p:anim>
                                    <p:animEffect transition="in" filter="wipe(up)">
                                      <p:cBhvr>
                                        <p:cTn id="33" dur="1000"/>
                                        <p:tgtEl>
                                          <p:spTgt spid="1018"/>
                                        </p:tgtEl>
                                      </p:cBhvr>
                                    </p:animEffect>
                                  </p:childTnLst>
                                </p:cTn>
                              </p:par>
                              <p:par>
                                <p:cTn id="34" presetID="12" presetClass="entr" presetSubtype="4"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1000"/>
                                        <p:tgtEl>
                                          <p:spTgt spid="1028"/>
                                        </p:tgtEl>
                                        <p:attrNameLst>
                                          <p:attrName>ppt_y</p:attrName>
                                        </p:attrNameLst>
                                      </p:cBhvr>
                                      <p:tavLst>
                                        <p:tav tm="0">
                                          <p:val>
                                            <p:strVal val="#ppt_y+#ppt_h*1.125000"/>
                                          </p:val>
                                        </p:tav>
                                        <p:tav tm="100000">
                                          <p:val>
                                            <p:strVal val="#ppt_y"/>
                                          </p:val>
                                        </p:tav>
                                      </p:tavLst>
                                    </p:anim>
                                    <p:animEffect transition="in" filter="wipe(up)">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p:cNvGrpSpPr/>
          <p:nvPr/>
        </p:nvGrpSpPr>
        <p:grpSpPr>
          <a:xfrm>
            <a:off x="23097931" y="13055998"/>
            <a:ext cx="2098870" cy="1540535"/>
            <a:chOff x="0" y="2516"/>
            <a:chExt cx="2098868" cy="1540533"/>
          </a:xfrm>
        </p:grpSpPr>
        <p:sp>
          <p:nvSpPr>
            <p:cNvPr id="208" name="0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04</a:t>
              </a:r>
            </a:p>
          </p:txBody>
        </p:sp>
        <p:pic>
          <p:nvPicPr>
            <p:cNvPr id="20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211" name="ROLE OF ANM, ASHA, AWW &amp; OTHER COMMUNITY WORKERS"/>
          <p:cNvSpPr txBox="1"/>
          <p:nvPr/>
        </p:nvSpPr>
        <p:spPr>
          <a:xfrm>
            <a:off x="4634112" y="-2359595"/>
            <a:ext cx="102657" cy="656590"/>
          </a:xfrm>
          <a:prstGeom prst="rect">
            <a:avLst/>
          </a:prstGeom>
          <a:ln w="12700">
            <a:miter lim="400000"/>
          </a:ln>
        </p:spPr>
        <p:txBody>
          <a:bodyPr wrap="none" lIns="50800" tIns="50800" rIns="50800" bIns="50800">
            <a:spAutoFit/>
          </a:bodyPr>
          <a:lstStyle/>
          <a:p>
            <a:pPr algn="l">
              <a:defRPr sz="3600" b="0" spc="96">
                <a:solidFill>
                  <a:srgbClr val="005180"/>
                </a:solidFill>
              </a:defRPr>
            </a:pPr>
            <a:endParaRPr b="0" dirty="0">
              <a:latin typeface="Arial" panose="020B0604020202020204" pitchFamily="34" charset="0"/>
              <a:cs typeface="Arial" panose="020B0604020202020204" pitchFamily="34" charset="0"/>
            </a:endParaRPr>
          </a:p>
        </p:txBody>
      </p:sp>
      <p:grpSp>
        <p:nvGrpSpPr>
          <p:cNvPr id="217" name="Group"/>
          <p:cNvGrpSpPr/>
          <p:nvPr/>
        </p:nvGrpSpPr>
        <p:grpSpPr>
          <a:xfrm>
            <a:off x="300010" y="12315300"/>
            <a:ext cx="4601210" cy="995767"/>
            <a:chOff x="0" y="0"/>
            <a:chExt cx="4601208" cy="995765"/>
          </a:xfrm>
        </p:grpSpPr>
        <p:pic>
          <p:nvPicPr>
            <p:cNvPr id="212" name="Picture 3" descr="Picture 3"/>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213" name="Picture 5" descr="Picture 5"/>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2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16"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220" name="Group"/>
          <p:cNvGrpSpPr/>
          <p:nvPr/>
        </p:nvGrpSpPr>
        <p:grpSpPr>
          <a:xfrm>
            <a:off x="1083308" y="359990"/>
            <a:ext cx="22217385" cy="1297968"/>
            <a:chOff x="0" y="0"/>
            <a:chExt cx="22217384" cy="1297966"/>
          </a:xfrm>
        </p:grpSpPr>
        <p:sp>
          <p:nvSpPr>
            <p:cNvPr id="218" name="Rounded Rectangle"/>
            <p:cNvSpPr/>
            <p:nvPr/>
          </p:nvSpPr>
          <p:spPr>
            <a:xfrm>
              <a:off x="0" y="0"/>
              <a:ext cx="22217384"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9" name="WHAT ARE WE GOING TO LEARN?"/>
            <p:cNvSpPr txBox="1"/>
            <p:nvPr/>
          </p:nvSpPr>
          <p:spPr>
            <a:xfrm>
              <a:off x="5504319" y="212966"/>
              <a:ext cx="13248819"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gu-IN" dirty="0" smtClean="0"/>
                <a:t>એએનએમ, આશા અને આંગણવાડી કાર્યકરની ભૂમિકા</a:t>
              </a:r>
              <a:endParaRPr b="0" dirty="0">
                <a:latin typeface="Arial" panose="020B0604020202020204" pitchFamily="34" charset="0"/>
                <a:cs typeface="Arial" panose="020B0604020202020204" pitchFamily="34" charset="0"/>
              </a:endParaRPr>
            </a:p>
          </p:txBody>
        </p:sp>
      </p:grpSp>
      <p:sp>
        <p:nvSpPr>
          <p:cNvPr id="16" name="Rounded Rectangle">
            <a:extLst>
              <a:ext uri="{FF2B5EF4-FFF2-40B4-BE49-F238E27FC236}">
                <a16:creationId xmlns:a16="http://schemas.microsoft.com/office/drawing/2014/main" xmlns="" id="{F81C5ECA-74DD-1A47-A9BC-5AA3032F2117}"/>
              </a:ext>
            </a:extLst>
          </p:cNvPr>
          <p:cNvSpPr/>
          <p:nvPr/>
        </p:nvSpPr>
        <p:spPr>
          <a:xfrm>
            <a:off x="941685" y="2337369"/>
            <a:ext cx="11185767" cy="9980976"/>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9" name="Rounded Rectangle">
            <a:extLst>
              <a:ext uri="{FF2B5EF4-FFF2-40B4-BE49-F238E27FC236}">
                <a16:creationId xmlns:a16="http://schemas.microsoft.com/office/drawing/2014/main" xmlns="" id="{EDA7ADCF-61C7-FB4A-9CA8-D3DC2455F5D8}"/>
              </a:ext>
            </a:extLst>
          </p:cNvPr>
          <p:cNvSpPr/>
          <p:nvPr/>
        </p:nvSpPr>
        <p:spPr>
          <a:xfrm>
            <a:off x="12345281" y="2186494"/>
            <a:ext cx="11070586" cy="9980976"/>
          </a:xfrm>
          <a:prstGeom prst="roundRect">
            <a:avLst>
              <a:gd name="adj" fmla="val 849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solidFill>
                <a:sysClr val="windowText" lastClr="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7FDB9F9-9C25-EA4C-8527-CBF8EFB3708D}"/>
              </a:ext>
            </a:extLst>
          </p:cNvPr>
          <p:cNvSpPr/>
          <p:nvPr/>
        </p:nvSpPr>
        <p:spPr>
          <a:xfrm>
            <a:off x="1083308" y="2357215"/>
            <a:ext cx="10575288" cy="1077218"/>
          </a:xfrm>
          <a:prstGeom prst="rect">
            <a:avLst/>
          </a:prstGeom>
        </p:spPr>
        <p:txBody>
          <a:bodyPr wrap="square">
            <a:spAutoFit/>
          </a:bodyPr>
          <a:lstStyle/>
          <a:p>
            <a:r>
              <a:rPr lang="gu-IN" sz="3200" dirty="0" smtClean="0"/>
              <a:t>સ્વાસ્થ્ય - એએનએમ (</a:t>
            </a:r>
            <a:r>
              <a:rPr lang="en-IN" sz="3200" dirty="0" smtClean="0"/>
              <a:t>ANM</a:t>
            </a:r>
            <a:r>
              <a:rPr lang="gu-IN" sz="3200" dirty="0" smtClean="0"/>
              <a:t>)</a:t>
            </a:r>
            <a:endParaRPr lang="en-US" sz="3200" dirty="0" smtClean="0"/>
          </a:p>
          <a:p>
            <a:r>
              <a:rPr lang="gu-IN" sz="3200" dirty="0" smtClean="0"/>
              <a:t>ડીએસઓ (</a:t>
            </a:r>
            <a:r>
              <a:rPr lang="en-IN" sz="3200" dirty="0" smtClean="0"/>
              <a:t>DSO</a:t>
            </a:r>
            <a:r>
              <a:rPr lang="gu-IN" sz="3200" dirty="0" smtClean="0"/>
              <a:t>)/એમઓ (</a:t>
            </a:r>
            <a:r>
              <a:rPr lang="en-IN" sz="3200" dirty="0" smtClean="0"/>
              <a:t>MO</a:t>
            </a:r>
            <a:r>
              <a:rPr lang="gu-IN" sz="3200" dirty="0" smtClean="0"/>
              <a:t>)ના માર્ગદર્શન હેઠળ</a:t>
            </a:r>
            <a:endParaRPr lang="en-US" sz="3200" dirty="0"/>
          </a:p>
        </p:txBody>
      </p:sp>
      <p:sp>
        <p:nvSpPr>
          <p:cNvPr id="4" name="Rectangle 3">
            <a:extLst>
              <a:ext uri="{FF2B5EF4-FFF2-40B4-BE49-F238E27FC236}">
                <a16:creationId xmlns:a16="http://schemas.microsoft.com/office/drawing/2014/main" xmlns="" id="{301716F3-62D3-544E-A875-6F7652976212}"/>
              </a:ext>
            </a:extLst>
          </p:cNvPr>
          <p:cNvSpPr/>
          <p:nvPr/>
        </p:nvSpPr>
        <p:spPr>
          <a:xfrm>
            <a:off x="12700810" y="4130753"/>
            <a:ext cx="10599883" cy="6431889"/>
          </a:xfrm>
          <a:prstGeom prst="rect">
            <a:avLst/>
          </a:prstGeom>
        </p:spPr>
        <p:txBody>
          <a:bodyPr wrap="square">
            <a:spAutoFit/>
          </a:bodyPr>
          <a:lstStyle/>
          <a:p>
            <a:pPr marL="342900" indent="-342900" algn="l" defTabSz="914400">
              <a:buFont typeface="Arial" panose="020B0604020202020204" pitchFamily="34" charset="0"/>
              <a:buChar char="•"/>
              <a:defRPr sz="1800"/>
            </a:pPr>
            <a:r>
              <a:rPr lang="gu-IN" sz="2800" b="0" dirty="0" smtClean="0">
                <a:solidFill>
                  <a:sysClr val="windowText" lastClr="000000"/>
                </a:solidFill>
                <a:latin typeface="Arial" panose="020B0604020202020204" pitchFamily="34" charset="0"/>
                <a:cs typeface="Arial" panose="020B0604020202020204" pitchFamily="34" charset="0"/>
              </a:rPr>
              <a:t>આંતર વૈયક્તિક સંચાર </a:t>
            </a:r>
            <a:r>
              <a:rPr lang="en-US" sz="2800" b="0" dirty="0" smtClean="0">
                <a:solidFill>
                  <a:sysClr val="windowText" lastClr="000000"/>
                </a:solidFill>
                <a:latin typeface="Arial" panose="020B0604020202020204" pitchFamily="34" charset="0"/>
                <a:cs typeface="Arial" panose="020B0604020202020204" pitchFamily="34" charset="0"/>
              </a:rPr>
              <a:t>(IPC) </a:t>
            </a:r>
            <a:r>
              <a:rPr lang="gu-IN" sz="2800" b="0" dirty="0" smtClean="0">
                <a:solidFill>
                  <a:sysClr val="windowText" lastClr="000000"/>
                </a:solidFill>
                <a:latin typeface="Arial" panose="020B0604020202020204" pitchFamily="34" charset="0"/>
                <a:cs typeface="Arial" panose="020B0604020202020204" pitchFamily="34" charset="0"/>
              </a:rPr>
              <a:t>ધ્વારા સામુદાયિક જાગૃતિ</a:t>
            </a:r>
            <a:endParaRPr lang="en-IN" sz="2800" b="0" dirty="0">
              <a:solidFill>
                <a:sysClr val="windowText" lastClr="000000"/>
              </a:solidFill>
              <a:latin typeface="Arial" panose="020B0604020202020204" pitchFamily="34" charset="0"/>
              <a:cs typeface="Arial" panose="020B0604020202020204" pitchFamily="34" charset="0"/>
            </a:endParaRPr>
          </a:p>
          <a:p>
            <a:pPr marL="298450" indent="-298450" algn="l" defTabSz="914400">
              <a:defRPr sz="1800"/>
            </a:pPr>
            <a:r>
              <a:rPr lang="en-IN" sz="2800" b="0" dirty="0">
                <a:solidFill>
                  <a:sysClr val="windowText" lastClr="000000"/>
                </a:solidFill>
                <a:latin typeface="Arial" panose="020B0604020202020204" pitchFamily="34" charset="0"/>
                <a:cs typeface="Arial" panose="020B0604020202020204" pitchFamily="34" charset="0"/>
              </a:rPr>
              <a:t>	(a) </a:t>
            </a:r>
            <a:r>
              <a:rPr lang="gu-IN" sz="2800" b="0" dirty="0" smtClean="0">
                <a:solidFill>
                  <a:sysClr val="windowText" lastClr="000000"/>
                </a:solidFill>
                <a:latin typeface="Arial" panose="020B0604020202020204" pitchFamily="34" charset="0"/>
                <a:cs typeface="Arial" panose="020B0604020202020204" pitchFamily="34" charset="0"/>
              </a:rPr>
              <a:t>સામાજિક અંતર જાળવવા સહિત નિયંત્રણના વધુ પગલાં લેવા</a:t>
            </a:r>
            <a:endParaRPr lang="en-IN" sz="2800" b="0" dirty="0">
              <a:solidFill>
                <a:sysClr val="windowText" lastClr="000000"/>
              </a:solidFill>
              <a:latin typeface="Arial" panose="020B0604020202020204" pitchFamily="34" charset="0"/>
              <a:cs typeface="Arial" panose="020B0604020202020204" pitchFamily="34" charset="0"/>
            </a:endParaRPr>
          </a:p>
          <a:p>
            <a:pPr marL="298450" indent="-298450" algn="l" defTabSz="914400">
              <a:defRPr sz="1800"/>
            </a:pPr>
            <a:r>
              <a:rPr lang="en-IN" sz="2800" b="0" dirty="0">
                <a:solidFill>
                  <a:sysClr val="windowText" lastClr="000000"/>
                </a:solidFill>
                <a:latin typeface="Arial" panose="020B0604020202020204" pitchFamily="34" charset="0"/>
                <a:cs typeface="Arial" panose="020B0604020202020204" pitchFamily="34" charset="0"/>
              </a:rPr>
              <a:t>	(b) </a:t>
            </a:r>
            <a:r>
              <a:rPr lang="gu-IN" sz="2800" dirty="0" smtClean="0"/>
              <a:t>માન્યતાઓ અને ગેરસમજો દૂર કરવી</a:t>
            </a:r>
            <a:r>
              <a:rPr lang="en-IN" sz="4000" b="0" dirty="0" smtClean="0">
                <a:solidFill>
                  <a:sysClr val="windowText" lastClr="000000"/>
                </a:solidFill>
                <a:latin typeface="Arial" panose="020B0604020202020204" pitchFamily="34" charset="0"/>
                <a:cs typeface="Arial" panose="020B0604020202020204" pitchFamily="34" charset="0"/>
              </a:rPr>
              <a:t>; </a:t>
            </a:r>
            <a:endParaRPr lang="en-IN" sz="2800" b="0" dirty="0">
              <a:solidFill>
                <a:sysClr val="windowText" lastClr="000000"/>
              </a:solidFill>
              <a:latin typeface="Arial" panose="020B0604020202020204" pitchFamily="34" charset="0"/>
              <a:cs typeface="Arial" panose="020B0604020202020204" pitchFamily="34" charset="0"/>
            </a:endParaRPr>
          </a:p>
          <a:p>
            <a:pPr marL="298450" indent="-298450" algn="l" defTabSz="914400">
              <a:buFont typeface="Arial" panose="020B0604020202020204" pitchFamily="34" charset="0"/>
              <a:buChar char="•"/>
              <a:defRPr sz="2500">
                <a:sym typeface="Gill Sans"/>
              </a:defRPr>
            </a:pPr>
            <a:r>
              <a:rPr lang="gu-IN" sz="2800" b="0" dirty="0" smtClean="0">
                <a:solidFill>
                  <a:sysClr val="windowText" lastClr="000000"/>
                </a:solidFill>
                <a:latin typeface="Arial" panose="020B0604020202020204" pitchFamily="34" charset="0"/>
                <a:cs typeface="Arial" panose="020B0604020202020204" pitchFamily="34" charset="0"/>
              </a:rPr>
              <a:t>એ એન એમ / સુપરવાઇઝરને ડોર ટુ ડોર સર્વેલન્સમાં મદદ કરવી જેમાં....</a:t>
            </a:r>
            <a:endParaRPr lang="en-IN" sz="2800" b="0" dirty="0">
              <a:solidFill>
                <a:sysClr val="windowText" lastClr="000000"/>
              </a:solidFill>
              <a:latin typeface="Arial" panose="020B0604020202020204" pitchFamily="34" charset="0"/>
              <a:cs typeface="Arial" panose="020B0604020202020204" pitchFamily="34" charset="0"/>
            </a:endParaRPr>
          </a:p>
          <a:p>
            <a:pPr marL="473075" indent="-323850"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	(a) </a:t>
            </a:r>
            <a:r>
              <a:rPr lang="gu-IN" sz="2800" b="0" dirty="0" smtClean="0">
                <a:solidFill>
                  <a:sysClr val="windowText" lastClr="000000"/>
                </a:solidFill>
                <a:latin typeface="Arial" panose="020B0604020202020204" pitchFamily="34" charset="0"/>
                <a:cs typeface="Arial" panose="020B0604020202020204" pitchFamily="34" charset="0"/>
              </a:rPr>
              <a:t>અતિ જોખમી જૂથ અને સંભિવત કેસની ઓળખ </a:t>
            </a:r>
            <a:r>
              <a:rPr lang="en-IN" sz="2800" b="0" dirty="0">
                <a:solidFill>
                  <a:sysClr val="windowText" lastClr="000000"/>
                </a:solidFill>
                <a:latin typeface="Arial" panose="020B0604020202020204" pitchFamily="34" charset="0"/>
                <a:cs typeface="Arial" panose="020B0604020202020204" pitchFamily="34" charset="0"/>
              </a:rPr>
              <a:t>	</a:t>
            </a:r>
          </a:p>
          <a:p>
            <a:pPr marL="571500" indent="-49213" algn="l" defTabSz="914400">
              <a:defRPr sz="2500">
                <a:sym typeface="Gill Sans"/>
              </a:defRPr>
            </a:pPr>
            <a:r>
              <a:rPr lang="en-IN" sz="2800" b="0" dirty="0">
                <a:solidFill>
                  <a:sysClr val="windowText" lastClr="000000"/>
                </a:solidFill>
                <a:latin typeface="Arial" panose="020B0604020202020204" pitchFamily="34" charset="0"/>
                <a:cs typeface="Arial" panose="020B0604020202020204" pitchFamily="34" charset="0"/>
              </a:rPr>
              <a:t>(b) </a:t>
            </a:r>
            <a:r>
              <a:rPr lang="gu-IN" sz="2800" dirty="0" smtClean="0"/>
              <a:t>શહેરી અને ગ્રામ્ય વિસ્તારોમાં તબીબી સેવાઓ પૂરી પાડવામાં આવે છે કે નહીં તેની ખાતરી કરવી તથા </a:t>
            </a:r>
            <a:endParaRPr lang="gu-IN" sz="2500" dirty="0" smtClean="0"/>
          </a:p>
          <a:p>
            <a:pPr marL="571500" indent="-49213" algn="l" defTabSz="914400">
              <a:defRPr sz="2500">
                <a:sym typeface="Gill Sans"/>
              </a:defRPr>
            </a:pPr>
            <a:r>
              <a:rPr lang="en-IN" sz="2800" b="0" dirty="0" smtClean="0">
                <a:solidFill>
                  <a:sysClr val="windowText" lastClr="000000"/>
                </a:solidFill>
                <a:latin typeface="Arial" panose="020B0604020202020204" pitchFamily="34" charset="0"/>
                <a:cs typeface="Arial" panose="020B0604020202020204" pitchFamily="34" charset="0"/>
              </a:rPr>
              <a:t>(</a:t>
            </a:r>
            <a:r>
              <a:rPr lang="en-IN" sz="2800" b="0" dirty="0">
                <a:solidFill>
                  <a:sysClr val="windowText" lastClr="000000"/>
                </a:solidFill>
                <a:latin typeface="Arial" panose="020B0604020202020204" pitchFamily="34" charset="0"/>
                <a:cs typeface="Arial" panose="020B0604020202020204" pitchFamily="34" charset="0"/>
              </a:rPr>
              <a:t>c) </a:t>
            </a:r>
            <a:r>
              <a:rPr lang="gu-IN" sz="2800" dirty="0" smtClean="0"/>
              <a:t>મનોસામાજિક સારવાર આપવી, કલંક અને ભેદભાવ દૂર કરવા</a:t>
            </a:r>
            <a:endParaRPr lang="en-IN" sz="2800" b="0" dirty="0">
              <a:solidFill>
                <a:sysClr val="windowText" lastClr="000000"/>
              </a:solidFill>
              <a:latin typeface="Arial" panose="020B0604020202020204" pitchFamily="34" charset="0"/>
              <a:cs typeface="Arial" panose="020B0604020202020204" pitchFamily="34" charset="0"/>
            </a:endParaRPr>
          </a:p>
          <a:p>
            <a:pPr marL="571500" indent="-49213" algn="l" defTabSz="914400">
              <a:buFont typeface="Arial" panose="020B0604020202020204" pitchFamily="34" charset="0"/>
              <a:buChar char="•"/>
              <a:defRPr sz="1800"/>
            </a:pPr>
            <a:endParaRPr lang="en-IN" sz="2800" b="0" dirty="0">
              <a:solidFill>
                <a:sysClr val="windowText" lastClr="000000"/>
              </a:solidFill>
              <a:latin typeface="Arial" panose="020B0604020202020204" pitchFamily="34" charset="0"/>
              <a:cs typeface="Arial" panose="020B0604020202020204" pitchFamily="34" charset="0"/>
            </a:endParaRPr>
          </a:p>
          <a:p>
            <a:pPr algn="l">
              <a:buFont typeface="Arial" pitchFamily="34" charset="0"/>
              <a:buChar char="•"/>
            </a:pPr>
            <a:r>
              <a:rPr lang="gu-IN" sz="2800" dirty="0" smtClean="0"/>
              <a:t> કોવિડ– ૧૯ ના વિવિધ તબક્કાઓ દરમિયાન જાણકારી અને પ્રતિભાવ આપવા (કોઈ કેસ નહીં, બહારથી આવેલા/છુટાછવાયા કેસ, ક્લસ્ટર્સ અને સમગ્ર સમુદાયમાં પ્રસાર)</a:t>
            </a:r>
            <a:endParaRPr lang="en-US" sz="2800" dirty="0" smtClean="0"/>
          </a:p>
          <a:p>
            <a:pPr marL="342900" indent="-342900" algn="l" defTabSz="914400">
              <a:buFont typeface="Arial" panose="020B0604020202020204" pitchFamily="34" charset="0"/>
              <a:buChar char="•"/>
              <a:defRPr sz="1800"/>
            </a:pPr>
            <a:r>
              <a:rPr lang="gu-IN" sz="2800" b="0" dirty="0" smtClean="0">
                <a:solidFill>
                  <a:sysClr val="windowText" lastClr="000000"/>
                </a:solidFill>
                <a:latin typeface="Arial" panose="020B0604020202020204" pitchFamily="34" charset="0"/>
                <a:cs typeface="Arial" panose="020B0604020202020204" pitchFamily="34" charset="0"/>
              </a:rPr>
              <a:t>વ્યક્તિગત સુરક્ષા અને કાળજી </a:t>
            </a:r>
            <a:endParaRPr lang="en-IN" sz="2800" b="0" dirty="0">
              <a:solidFill>
                <a:sysClr val="windowText" lastClr="000000"/>
              </a:solidFill>
              <a:latin typeface="Arial" panose="020B0604020202020204" pitchFamily="34" charset="0"/>
              <a:cs typeface="Arial" panose="020B0604020202020204" pitchFamily="34" charset="0"/>
            </a:endParaRPr>
          </a:p>
          <a:p>
            <a:pPr marL="342900" indent="-342900" algn="l" defTabSz="914400">
              <a:lnSpc>
                <a:spcPct val="107000"/>
              </a:lnSpc>
              <a:buFont typeface="Arial" panose="020B0604020202020204" pitchFamily="34" charset="0"/>
              <a:buChar char="•"/>
              <a:defRPr sz="1800"/>
            </a:pPr>
            <a:r>
              <a:rPr lang="gu-IN" sz="2800" b="0" dirty="0" smtClean="0">
                <a:solidFill>
                  <a:sysClr val="windowText" lastClr="000000"/>
                </a:solidFill>
                <a:latin typeface="Arial" panose="020B0604020202020204" pitchFamily="34" charset="0"/>
                <a:cs typeface="Arial" panose="020B0604020202020204" pitchFamily="34" charset="0"/>
              </a:rPr>
              <a:t>કોવિડ</a:t>
            </a:r>
            <a:r>
              <a:rPr lang="en-IN" sz="2800" b="0" dirty="0" smtClean="0">
                <a:solidFill>
                  <a:sysClr val="windowText" lastClr="000000"/>
                </a:solidFill>
                <a:latin typeface="Arial" panose="020B0604020202020204" pitchFamily="34" charset="0"/>
                <a:cs typeface="Arial" panose="020B0604020202020204" pitchFamily="34" charset="0"/>
              </a:rPr>
              <a:t>19</a:t>
            </a:r>
            <a:r>
              <a:rPr lang="gu-IN" sz="2800" b="0" dirty="0" smtClean="0">
                <a:solidFill>
                  <a:sysClr val="windowText" lastClr="000000"/>
                </a:solidFill>
                <a:latin typeface="Arial" panose="020B0604020202020204" pitchFamily="34" charset="0"/>
                <a:cs typeface="Arial" panose="020B0604020202020204" pitchFamily="34" charset="0"/>
              </a:rPr>
              <a:t> નાં આઇઇસી સાહિત્યનો ઉપયોગ  </a:t>
            </a:r>
            <a:r>
              <a:rPr lang="en-IN" sz="2800" b="0" dirty="0" smtClean="0">
                <a:solidFill>
                  <a:sysClr val="windowText" lastClr="000000"/>
                </a:solidFill>
                <a:latin typeface="Arial" panose="020B0604020202020204" pitchFamily="34" charset="0"/>
                <a:cs typeface="Arial" panose="020B0604020202020204" pitchFamily="34" charset="0"/>
              </a:rPr>
              <a:t> </a:t>
            </a:r>
            <a:endParaRPr lang="en-IN" sz="2800" b="0" dirty="0">
              <a:solidFill>
                <a:sysClr val="windowText" lastClr="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7B70026-45D9-9541-BF2A-8784EA3CCA1B}"/>
              </a:ext>
            </a:extLst>
          </p:cNvPr>
          <p:cNvSpPr/>
          <p:nvPr/>
        </p:nvSpPr>
        <p:spPr>
          <a:xfrm>
            <a:off x="12694312" y="2549727"/>
            <a:ext cx="10372524" cy="1384995"/>
          </a:xfrm>
          <a:prstGeom prst="rect">
            <a:avLst/>
          </a:prstGeom>
        </p:spPr>
        <p:txBody>
          <a:bodyPr wrap="square">
            <a:spAutoFit/>
          </a:bodyPr>
          <a:lstStyle/>
          <a:p>
            <a:pPr defTabSz="914400">
              <a:defRPr sz="3000">
                <a:sym typeface="Gill Sans"/>
              </a:defRPr>
            </a:pPr>
            <a:r>
              <a:rPr lang="gu-IN" sz="2800" b="0" dirty="0" smtClean="0">
                <a:solidFill>
                  <a:sysClr val="windowText" lastClr="000000"/>
                </a:solidFill>
                <a:latin typeface="Arial" panose="020B0604020202020204" pitchFamily="34" charset="0"/>
                <a:cs typeface="Arial" panose="020B0604020202020204" pitchFamily="34" charset="0"/>
              </a:rPr>
              <a:t>આરોગ્ય – આશા, સામુદાયિક આરોગ્ય કેન્દ્ર ( શહેરી વિસ્તારમા), અને આઇસીડીએ – આંગણૅવાડી કાર્યકર  </a:t>
            </a:r>
          </a:p>
          <a:p>
            <a:pPr defTabSz="914400">
              <a:defRPr sz="3000">
                <a:sym typeface="Gill Sans"/>
              </a:defRPr>
            </a:pPr>
            <a:r>
              <a:rPr lang="gu-IN" sz="2800" b="0" dirty="0" smtClean="0">
                <a:solidFill>
                  <a:sysClr val="windowText" lastClr="000000"/>
                </a:solidFill>
                <a:latin typeface="Arial" panose="020B0604020202020204" pitchFamily="34" charset="0"/>
                <a:cs typeface="Arial" panose="020B0604020202020204" pitchFamily="34" charset="0"/>
              </a:rPr>
              <a:t>આશા ફેસીલીટેટર અને સીડીપીઓનાં માર્ગદર્શન હેઠળ</a:t>
            </a:r>
            <a:endParaRPr lang="en-IN" sz="2800" b="0" dirty="0">
              <a:solidFill>
                <a:sysClr val="windowText" lastClr="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xmlns="" id="{0AC36B53-AD84-AD46-9D89-58580084C277}"/>
              </a:ext>
            </a:extLst>
          </p:cNvPr>
          <p:cNvSpPr/>
          <p:nvPr/>
        </p:nvSpPr>
        <p:spPr>
          <a:xfrm>
            <a:off x="1293964" y="3528675"/>
            <a:ext cx="10481207" cy="8279190"/>
          </a:xfrm>
          <a:prstGeom prst="rect">
            <a:avLst/>
          </a:prstGeom>
        </p:spPr>
        <p:txBody>
          <a:bodyPr wrap="square">
            <a:spAutoFit/>
          </a:bodyPr>
          <a:lstStyle/>
          <a:p>
            <a:pPr marL="347663" lvl="4" indent="-347663" algn="l" defTabSz="914400">
              <a:buFont typeface="Arial" pitchFamily="34" charset="0"/>
              <a:buChar char="•"/>
              <a:defRPr sz="1800"/>
            </a:pPr>
            <a:r>
              <a:rPr lang="gu-IN" sz="3200" b="0" dirty="0" smtClean="0">
                <a:latin typeface="Arial" panose="020B0604020202020204" pitchFamily="34" charset="0"/>
                <a:cs typeface="Arial" panose="020B0604020202020204" pitchFamily="34" charset="0"/>
              </a:rPr>
              <a:t>માહિતી પુરી પાડવી </a:t>
            </a:r>
          </a:p>
          <a:p>
            <a:pPr marL="347663" lvl="4" indent="-347663" algn="l" defTabSz="914400">
              <a:defRPr sz="1800"/>
            </a:pPr>
            <a:r>
              <a:rPr lang="en-IN" sz="3200" b="0" dirty="0">
                <a:latin typeface="Arial" panose="020B0604020202020204" pitchFamily="34" charset="0"/>
                <a:cs typeface="Arial" panose="020B0604020202020204" pitchFamily="34" charset="0"/>
              </a:rPr>
              <a:t>	(</a:t>
            </a:r>
            <a:r>
              <a:rPr lang="en-IN" sz="2800" b="0" dirty="0" smtClean="0">
                <a:latin typeface="Arial" panose="020B0604020202020204" pitchFamily="34" charset="0"/>
                <a:cs typeface="Arial" panose="020B0604020202020204" pitchFamily="34" charset="0"/>
              </a:rPr>
              <a:t>a)</a:t>
            </a:r>
            <a:r>
              <a:rPr lang="gu-IN" sz="2800" b="0" dirty="0" smtClean="0">
                <a:latin typeface="Arial" panose="020B0604020202020204" pitchFamily="34" charset="0"/>
                <a:cs typeface="Arial" panose="020B0604020202020204" pitchFamily="34" charset="0"/>
              </a:rPr>
              <a:t>  કો</a:t>
            </a:r>
            <a:r>
              <a:rPr lang="gu-IN" sz="2800" dirty="0" smtClean="0"/>
              <a:t>વિડ રોગચાળાના તબક્કાઓ દરમિયાન સામાજિક અંતર જાળવવા સહિતના નિયંત્રણ અને કાળજી સંબંધિત પગલાં </a:t>
            </a:r>
            <a:r>
              <a:rPr lang="en-IN" sz="2800" b="0" dirty="0">
                <a:latin typeface="Arial" panose="020B0604020202020204" pitchFamily="34" charset="0"/>
                <a:cs typeface="Arial" panose="020B0604020202020204" pitchFamily="34" charset="0"/>
              </a:rPr>
              <a:t>	</a:t>
            </a:r>
            <a:r>
              <a:rPr lang="en-IN" sz="2800" b="0" dirty="0" smtClean="0">
                <a:latin typeface="Arial" panose="020B0604020202020204" pitchFamily="34" charset="0"/>
                <a:cs typeface="Arial" panose="020B0604020202020204" pitchFamily="34" charset="0"/>
              </a:rPr>
              <a:t> </a:t>
            </a:r>
            <a:r>
              <a:rPr lang="en-IN" sz="2800" dirty="0" smtClean="0"/>
              <a:t>(b) </a:t>
            </a:r>
            <a:r>
              <a:rPr lang="gu-IN" sz="2800" dirty="0" smtClean="0"/>
              <a:t>માન્યતાઓ અને ગેરસમજોને દૂર કરવી</a:t>
            </a:r>
            <a:r>
              <a:rPr lang="en-IN" sz="2800" b="0" dirty="0" smtClean="0">
                <a:latin typeface="Arial" panose="020B0604020202020204" pitchFamily="34" charset="0"/>
                <a:cs typeface="Arial" panose="020B0604020202020204" pitchFamily="34" charset="0"/>
              </a:rPr>
              <a:t>; </a:t>
            </a:r>
            <a:endParaRPr lang="en-IN" sz="3200" b="0" dirty="0">
              <a:latin typeface="Arial" panose="020B0604020202020204" pitchFamily="34" charset="0"/>
              <a:cs typeface="Arial" panose="020B0604020202020204" pitchFamily="34" charset="0"/>
            </a:endParaRPr>
          </a:p>
          <a:p>
            <a:pPr marL="342900" indent="-342900" algn="l" defTabSz="914400">
              <a:buFont typeface="Arial" panose="020B0604020202020204" pitchFamily="34" charset="0"/>
              <a:buChar char="•"/>
              <a:defRPr sz="1800"/>
            </a:pPr>
            <a:r>
              <a:rPr lang="gu-IN" sz="3200" b="0" dirty="0" smtClean="0">
                <a:latin typeface="Arial" panose="020B0604020202020204" pitchFamily="34" charset="0"/>
                <a:cs typeface="Arial" panose="020B0604020202020204" pitchFamily="34" charset="0"/>
              </a:rPr>
              <a:t>આ બાબતોમાં ડીએસઓ (</a:t>
            </a:r>
            <a:r>
              <a:rPr lang="en-IN" sz="3200" b="0" dirty="0" smtClean="0">
                <a:latin typeface="Arial" panose="020B0604020202020204" pitchFamily="34" charset="0"/>
                <a:cs typeface="Arial" panose="020B0604020202020204" pitchFamily="34" charset="0"/>
              </a:rPr>
              <a:t>DSO</a:t>
            </a:r>
            <a:r>
              <a:rPr lang="gu-IN" sz="3200" b="0" dirty="0" smtClean="0">
                <a:latin typeface="Arial" panose="020B0604020202020204" pitchFamily="34" charset="0"/>
                <a:cs typeface="Arial" panose="020B0604020202020204" pitchFamily="34" charset="0"/>
              </a:rPr>
              <a:t>)ને સહાયરૂપ થવું </a:t>
            </a:r>
            <a:r>
              <a:rPr lang="en-IN" sz="3200" b="0" dirty="0">
                <a:latin typeface="Arial" panose="020B0604020202020204" pitchFamily="34" charset="0"/>
                <a:cs typeface="Arial" panose="020B0604020202020204" pitchFamily="34" charset="0"/>
              </a:rPr>
              <a:t>	</a:t>
            </a:r>
            <a:endParaRPr lang="gu-IN" sz="3200" b="0" dirty="0" smtClean="0">
              <a:latin typeface="Arial" panose="020B0604020202020204" pitchFamily="34" charset="0"/>
              <a:cs typeface="Arial" panose="020B0604020202020204" pitchFamily="34" charset="0"/>
            </a:endParaRPr>
          </a:p>
          <a:p>
            <a:pPr marL="342900" indent="-342900" algn="l" defTabSz="914400">
              <a:defRPr sz="1800"/>
            </a:pPr>
            <a:r>
              <a:rPr lang="gu-IN" sz="3200" b="0" dirty="0" smtClean="0">
                <a:latin typeface="Arial" panose="020B0604020202020204" pitchFamily="34" charset="0"/>
                <a:cs typeface="Arial" panose="020B0604020202020204" pitchFamily="34" charset="0"/>
              </a:rPr>
              <a:t>	 </a:t>
            </a:r>
            <a:r>
              <a:rPr lang="en-IN" sz="3200" b="0" dirty="0" smtClean="0">
                <a:latin typeface="Arial" panose="020B0604020202020204" pitchFamily="34" charset="0"/>
                <a:cs typeface="Arial" panose="020B0604020202020204" pitchFamily="34" charset="0"/>
              </a:rPr>
              <a:t>(</a:t>
            </a:r>
            <a:r>
              <a:rPr lang="en-IN" sz="3200" b="0" dirty="0">
                <a:latin typeface="Arial" panose="020B0604020202020204" pitchFamily="34" charset="0"/>
                <a:cs typeface="Arial" panose="020B0604020202020204" pitchFamily="34" charset="0"/>
              </a:rPr>
              <a:t>a) </a:t>
            </a:r>
            <a:r>
              <a:rPr lang="gu-IN" sz="2800" dirty="0" smtClean="0"/>
              <a:t>એસઓપી</a:t>
            </a:r>
            <a:r>
              <a:rPr lang="en-IN" sz="2800" dirty="0" smtClean="0"/>
              <a:t> (SOP)</a:t>
            </a:r>
            <a:r>
              <a:rPr lang="gu-IN" sz="2800" dirty="0" smtClean="0"/>
              <a:t> મુજબ સંપર્કો સુધી પહોંચવુ </a:t>
            </a:r>
            <a:endParaRPr lang="en-IN" sz="3200" b="0" dirty="0">
              <a:latin typeface="Arial" panose="020B0604020202020204" pitchFamily="34" charset="0"/>
              <a:cs typeface="Arial" panose="020B0604020202020204" pitchFamily="34" charset="0"/>
            </a:endParaRPr>
          </a:p>
          <a:p>
            <a:pPr algn="l" defTabSz="914400">
              <a:tabLst>
                <a:tab pos="396875" algn="l"/>
              </a:tabLst>
              <a:defRPr sz="1800"/>
            </a:pPr>
            <a:r>
              <a:rPr lang="en-IN" sz="3200" b="0" dirty="0">
                <a:latin typeface="Arial" panose="020B0604020202020204" pitchFamily="34" charset="0"/>
                <a:cs typeface="Arial" panose="020B0604020202020204" pitchFamily="34" charset="0"/>
              </a:rPr>
              <a:t>	(b</a:t>
            </a:r>
            <a:r>
              <a:rPr lang="en-IN" sz="3600" b="0" dirty="0">
                <a:latin typeface="Arial" panose="020B0604020202020204" pitchFamily="34" charset="0"/>
                <a:cs typeface="Arial" panose="020B0604020202020204" pitchFamily="34" charset="0"/>
              </a:rPr>
              <a:t>) </a:t>
            </a:r>
            <a:r>
              <a:rPr lang="gu-IN" sz="2800" dirty="0" smtClean="0"/>
              <a:t>શહેરી અને ગ્રામ્ય વિસ્તારોમાં જાહેર સ્વાસ્થ્યની સેવાઓ (લોકોને ઘરે અલગ રાખવા, ઘરે સારવાર આપવી અને અતિ જોખમી જૂથ (</a:t>
            </a:r>
            <a:r>
              <a:rPr lang="en-IN" sz="2800" dirty="0" smtClean="0"/>
              <a:t>HRG</a:t>
            </a:r>
            <a:r>
              <a:rPr lang="gu-IN" sz="2800" dirty="0" smtClean="0"/>
              <a:t>) અને સંભવિત કેસો માટેની સહાયક સેવાઓ) સાથે જોડાણ કરવું  અને </a:t>
            </a:r>
            <a:endParaRPr lang="en-IN" sz="3200" b="0" dirty="0">
              <a:latin typeface="Arial" panose="020B0604020202020204" pitchFamily="34" charset="0"/>
              <a:cs typeface="Arial" panose="020B0604020202020204" pitchFamily="34" charset="0"/>
            </a:endParaRPr>
          </a:p>
          <a:p>
            <a:pPr algn="l" defTabSz="914400">
              <a:tabLst>
                <a:tab pos="396875" algn="l"/>
              </a:tabLst>
              <a:defRPr sz="1800"/>
            </a:pPr>
            <a:r>
              <a:rPr lang="en-IN" sz="3200" b="0" dirty="0">
                <a:latin typeface="Arial" panose="020B0604020202020204" pitchFamily="34" charset="0"/>
                <a:cs typeface="Arial" panose="020B0604020202020204" pitchFamily="34" charset="0"/>
              </a:rPr>
              <a:t>	(c) </a:t>
            </a:r>
            <a:r>
              <a:rPr lang="gu-IN" sz="3200" dirty="0" smtClean="0"/>
              <a:t>મનોસામાજિક સારવાર પૂરી પાડવી તથા કલંક અને ભેદભાવને દૂર કરવા</a:t>
            </a:r>
            <a:endParaRPr lang="gu-IN" sz="3200" b="0" dirty="0">
              <a:latin typeface="Arial" panose="020B0604020202020204" pitchFamily="34" charset="0"/>
            </a:endParaRPr>
          </a:p>
          <a:p>
            <a:pPr algn="l" defTabSz="914400">
              <a:buFont typeface="Arial" pitchFamily="34" charset="0"/>
              <a:buChar char="•"/>
              <a:tabLst>
                <a:tab pos="396875" algn="l"/>
              </a:tabLst>
              <a:defRPr sz="1800"/>
            </a:pPr>
            <a:r>
              <a:rPr lang="gu-IN" sz="3200" b="0" dirty="0" smtClean="0">
                <a:latin typeface="Arial" panose="020B0604020202020204" pitchFamily="34" charset="0"/>
              </a:rPr>
              <a:t> </a:t>
            </a:r>
            <a:r>
              <a:rPr lang="gu-IN" sz="3200" dirty="0" smtClean="0"/>
              <a:t>કોવિડ-19  ના વિવિધ તબક્કાઓ દરમિયાન જાણકારી અને પ્રતિભાવ આપવા (કોઈ કેસ નહીં, બહારથી આવેલા/છુટાછવાયા કેસ, ક્લસ્ટર્સ અને સમગ્ર સમુદાયમાં પ્રસાર</a:t>
            </a:r>
          </a:p>
          <a:p>
            <a:pPr algn="l" defTabSz="914400">
              <a:buFont typeface="Arial" pitchFamily="34" charset="0"/>
              <a:buChar char="•"/>
              <a:tabLst>
                <a:tab pos="396875" algn="l"/>
              </a:tabLst>
              <a:defRPr sz="1800"/>
            </a:pPr>
            <a:r>
              <a:rPr lang="gu-IN" sz="3200" dirty="0" smtClean="0"/>
              <a:t> વ્યક્તિગત સલામતી અને સાવચેતી</a:t>
            </a:r>
          </a:p>
          <a:p>
            <a:pPr algn="l" defTabSz="914400">
              <a:buFont typeface="Arial" pitchFamily="34" charset="0"/>
              <a:buChar char="•"/>
              <a:tabLst>
                <a:tab pos="396875" algn="l"/>
              </a:tabLst>
              <a:defRPr sz="1800"/>
            </a:pPr>
            <a:r>
              <a:rPr lang="gu-IN" sz="3200" dirty="0" smtClean="0"/>
              <a:t> કોવિડ-19 ની આઇઇસી સામગ્રીના યોગ્ય ઉપયોગ અંગે કાળજી  રાખવી</a:t>
            </a:r>
            <a:endParaRPr lang="en-IN" sz="3200" b="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bg/>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nodePh="1">
                                  <p:stCondLst>
                                    <p:cond delay="0"/>
                                  </p:stCondLst>
                                  <p:endCondLst>
                                    <p:cond evt="begin" delay="0">
                                      <p:tn val="59"/>
                                    </p:cond>
                                  </p:endCondLst>
                                  <p:childTnLst>
                                    <p:set>
                                      <p:cBhvr>
                                        <p:cTn id="6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uiExpand="1" build="p" bldLvl="2" animBg="1"/>
      <p:bldP spid="3" grpId="0"/>
      <p:bldP spid="4" grpId="0" build="p" bldLvl="2"/>
      <p:bldP spid="24"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p:cNvGrpSpPr/>
          <p:nvPr/>
        </p:nvGrpSpPr>
        <p:grpSpPr>
          <a:xfrm>
            <a:off x="300010" y="12315300"/>
            <a:ext cx="4601210" cy="995767"/>
            <a:chOff x="0" y="0"/>
            <a:chExt cx="4601208" cy="995765"/>
          </a:xfrm>
        </p:grpSpPr>
        <p:pic>
          <p:nvPicPr>
            <p:cNvPr id="1030" name="Picture 3" descr="Picture 3"/>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1031" name="Picture 5" descr="Picture 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103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3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34"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4" name="Group"/>
          <p:cNvGrpSpPr/>
          <p:nvPr/>
        </p:nvGrpSpPr>
        <p:grpSpPr>
          <a:xfrm>
            <a:off x="23097931" y="13055999"/>
            <a:ext cx="2098868" cy="1540535"/>
            <a:chOff x="0" y="2515"/>
            <a:chExt cx="2098867" cy="1540534"/>
          </a:xfrm>
        </p:grpSpPr>
        <p:sp>
          <p:nvSpPr>
            <p:cNvPr id="1037" name="38"/>
            <p:cNvSpPr/>
            <p:nvPr/>
          </p:nvSpPr>
          <p:spPr>
            <a:xfrm>
              <a:off x="828867" y="27305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40</a:t>
              </a:r>
              <a:endParaRPr b="0" dirty="0">
                <a:latin typeface="Arial" panose="020B0604020202020204" pitchFamily="34" charset="0"/>
                <a:cs typeface="Arial" panose="020B0604020202020204" pitchFamily="34" charset="0"/>
              </a:endParaRPr>
            </a:p>
          </p:txBody>
        </p:sp>
        <p:pic>
          <p:nvPicPr>
            <p:cNvPr id="103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188" name="Rectangle 1">
            <a:extLst>
              <a:ext uri="{FF2B5EF4-FFF2-40B4-BE49-F238E27FC236}">
                <a16:creationId xmlns:a16="http://schemas.microsoft.com/office/drawing/2014/main" xmlns="" id="{1DDBD5FB-32BB-9A4E-8B89-70A4B8A76A20}"/>
              </a:ext>
            </a:extLst>
          </p:cNvPr>
          <p:cNvSpPr txBox="1"/>
          <p:nvPr/>
        </p:nvSpPr>
        <p:spPr>
          <a:xfrm>
            <a:off x="576568" y="5497829"/>
            <a:ext cx="7873226"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914400">
              <a:defRPr sz="6000" cap="all">
                <a:solidFill>
                  <a:srgbClr val="FFFFFF"/>
                </a:solidFill>
              </a:defRPr>
            </a:pPr>
            <a:endParaRPr b="0" dirty="0">
              <a:latin typeface="Arial" panose="020B0604020202020204" pitchFamily="34" charset="0"/>
              <a:cs typeface="Arial" panose="020B0604020202020204" pitchFamily="34" charset="0"/>
            </a:endParaRPr>
          </a:p>
        </p:txBody>
      </p:sp>
      <p:pic>
        <p:nvPicPr>
          <p:cNvPr id="68" name="Covid game 2-01.jpg" descr="Covid game 2-01.jpg">
            <a:extLst>
              <a:ext uri="{FF2B5EF4-FFF2-40B4-BE49-F238E27FC236}">
                <a16:creationId xmlns:a16="http://schemas.microsoft.com/office/drawing/2014/main" xmlns="" id="{85972DBF-2DAA-7743-8327-E77019845499}"/>
              </a:ext>
            </a:extLst>
          </p:cNvPr>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9813825" y="576538"/>
            <a:ext cx="3006964" cy="3006964"/>
          </a:xfrm>
          <a:prstGeom prst="rect">
            <a:avLst/>
          </a:prstGeom>
          <a:ln w="12700">
            <a:miter lim="400000"/>
          </a:ln>
        </p:spPr>
      </p:pic>
      <p:pic>
        <p:nvPicPr>
          <p:cNvPr id="69" name="Covid game 2-02.jpg" descr="Covid game 2-02.jpg">
            <a:extLst>
              <a:ext uri="{FF2B5EF4-FFF2-40B4-BE49-F238E27FC236}">
                <a16:creationId xmlns:a16="http://schemas.microsoft.com/office/drawing/2014/main" xmlns="" id="{0BC86A13-E136-9D43-A3E3-08E46D022ED6}"/>
              </a:ext>
            </a:extLst>
          </p:cNvPr>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a:xfrm>
            <a:off x="12968090" y="589238"/>
            <a:ext cx="3006966" cy="3006964"/>
          </a:xfrm>
          <a:prstGeom prst="rect">
            <a:avLst/>
          </a:prstGeom>
          <a:ln w="12700">
            <a:miter lim="400000"/>
          </a:ln>
        </p:spPr>
      </p:pic>
      <p:pic>
        <p:nvPicPr>
          <p:cNvPr id="70" name="Covid game 2-03.jpg" descr="Covid game 2-03.jpg">
            <a:extLst>
              <a:ext uri="{FF2B5EF4-FFF2-40B4-BE49-F238E27FC236}">
                <a16:creationId xmlns:a16="http://schemas.microsoft.com/office/drawing/2014/main" xmlns="" id="{10DC1C50-C44B-E44B-9A8F-5F5DD015D086}"/>
              </a:ext>
            </a:extLst>
          </p:cNvPr>
          <p:cNvPicPr>
            <a:picLocks noChangeAspect="1"/>
          </p:cNvPicPr>
          <p:nvPr/>
        </p:nvPicPr>
        <p:blipFill>
          <a:blip r:embed="rId11" cstate="email">
            <a:extLst>
              <a:ext uri="{28A0092B-C50C-407E-A947-70E740481C1C}">
                <a14:useLocalDpi xmlns:a14="http://schemas.microsoft.com/office/drawing/2010/main" xmlns=""/>
              </a:ext>
            </a:extLst>
          </a:blip>
          <a:srcRect/>
          <a:stretch>
            <a:fillRect/>
          </a:stretch>
        </p:blipFill>
        <p:spPr>
          <a:xfrm>
            <a:off x="16122355" y="589238"/>
            <a:ext cx="3006966" cy="3006964"/>
          </a:xfrm>
          <a:prstGeom prst="rect">
            <a:avLst/>
          </a:prstGeom>
          <a:ln w="12700">
            <a:miter lim="400000"/>
          </a:ln>
        </p:spPr>
      </p:pic>
      <p:pic>
        <p:nvPicPr>
          <p:cNvPr id="71" name="Covid game 2-01.jpg" descr="Covid game 2-01.jpg">
            <a:extLst>
              <a:ext uri="{FF2B5EF4-FFF2-40B4-BE49-F238E27FC236}">
                <a16:creationId xmlns:a16="http://schemas.microsoft.com/office/drawing/2014/main" xmlns="" id="{697997DF-F337-F141-BF83-BEA3533A7F9A}"/>
              </a:ext>
            </a:extLst>
          </p:cNvPr>
          <p:cNvPicPr>
            <a:picLocks noChangeAspect="1"/>
          </p:cNvPicPr>
          <p:nvPr/>
        </p:nvPicPr>
        <p:blipFill>
          <a:blip r:embed="rId12" cstate="email">
            <a:extLst>
              <a:ext uri="{28A0092B-C50C-407E-A947-70E740481C1C}">
                <a14:useLocalDpi xmlns:a14="http://schemas.microsoft.com/office/drawing/2010/main" xmlns=""/>
              </a:ext>
            </a:extLst>
          </a:blip>
          <a:srcRect/>
          <a:stretch>
            <a:fillRect/>
          </a:stretch>
        </p:blipFill>
        <p:spPr>
          <a:xfrm>
            <a:off x="19276622" y="614638"/>
            <a:ext cx="3006965" cy="3006964"/>
          </a:xfrm>
          <a:prstGeom prst="rect">
            <a:avLst/>
          </a:prstGeom>
          <a:ln w="12700">
            <a:miter lim="400000"/>
          </a:ln>
        </p:spPr>
      </p:pic>
      <p:pic>
        <p:nvPicPr>
          <p:cNvPr id="72" name="Covid game 2-05.jpg" descr="Covid game 2-05.jpg">
            <a:extLst>
              <a:ext uri="{FF2B5EF4-FFF2-40B4-BE49-F238E27FC236}">
                <a16:creationId xmlns:a16="http://schemas.microsoft.com/office/drawing/2014/main" xmlns="" id="{00B0C43B-54E5-7C4D-B8B0-9B2D94956564}"/>
              </a:ext>
            </a:extLst>
          </p:cNvPr>
          <p:cNvPicPr>
            <a:picLocks noChangeAspect="1"/>
          </p:cNvPicPr>
          <p:nvPr/>
        </p:nvPicPr>
        <p:blipFill>
          <a:blip r:embed="rId13" cstate="email">
            <a:extLst>
              <a:ext uri="{28A0092B-C50C-407E-A947-70E740481C1C}">
                <a14:useLocalDpi xmlns:a14="http://schemas.microsoft.com/office/drawing/2010/main" xmlns=""/>
              </a:ext>
            </a:extLst>
          </a:blip>
          <a:stretch>
            <a:fillRect/>
          </a:stretch>
        </p:blipFill>
        <p:spPr>
          <a:xfrm>
            <a:off x="9813825" y="3729679"/>
            <a:ext cx="3006965" cy="3006965"/>
          </a:xfrm>
          <a:prstGeom prst="rect">
            <a:avLst/>
          </a:prstGeom>
          <a:ln w="12700">
            <a:miter lim="400000"/>
          </a:ln>
        </p:spPr>
      </p:pic>
      <p:pic>
        <p:nvPicPr>
          <p:cNvPr id="73" name="Covid game 2-06.jpg" descr="Covid game 2-06.jpg">
            <a:extLst>
              <a:ext uri="{FF2B5EF4-FFF2-40B4-BE49-F238E27FC236}">
                <a16:creationId xmlns:a16="http://schemas.microsoft.com/office/drawing/2014/main" xmlns="" id="{8A93DBEB-9578-2B4F-96D8-AAE0505FB827}"/>
              </a:ext>
            </a:extLst>
          </p:cNvPr>
          <p:cNvPicPr>
            <a:picLocks noChangeAspect="1"/>
          </p:cNvPicPr>
          <p:nvPr/>
        </p:nvPicPr>
        <p:blipFill>
          <a:blip r:embed="rId14" cstate="email">
            <a:extLst>
              <a:ext uri="{28A0092B-C50C-407E-A947-70E740481C1C}">
                <a14:useLocalDpi xmlns:a14="http://schemas.microsoft.com/office/drawing/2010/main" xmlns=""/>
              </a:ext>
            </a:extLst>
          </a:blip>
          <a:stretch>
            <a:fillRect/>
          </a:stretch>
        </p:blipFill>
        <p:spPr>
          <a:xfrm>
            <a:off x="12968090" y="3742379"/>
            <a:ext cx="3006965" cy="3006965"/>
          </a:xfrm>
          <a:prstGeom prst="rect">
            <a:avLst/>
          </a:prstGeom>
          <a:ln w="12700">
            <a:miter lim="400000"/>
          </a:ln>
        </p:spPr>
      </p:pic>
      <p:pic>
        <p:nvPicPr>
          <p:cNvPr id="74" name="Covid game 2-07.jpg" descr="Covid game 2-07.jpg">
            <a:extLst>
              <a:ext uri="{FF2B5EF4-FFF2-40B4-BE49-F238E27FC236}">
                <a16:creationId xmlns:a16="http://schemas.microsoft.com/office/drawing/2014/main" xmlns="" id="{E3567989-D534-B944-9BD9-71857E0BE5AA}"/>
              </a:ext>
            </a:extLst>
          </p:cNvPr>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16122356" y="3742379"/>
            <a:ext cx="3006965" cy="3006965"/>
          </a:xfrm>
          <a:prstGeom prst="rect">
            <a:avLst/>
          </a:prstGeom>
          <a:ln w="12700">
            <a:miter lim="400000"/>
          </a:ln>
        </p:spPr>
      </p:pic>
      <p:pic>
        <p:nvPicPr>
          <p:cNvPr id="75" name="Covid game 2-08.jpg" descr="Covid game 2-08.jpg">
            <a:extLst>
              <a:ext uri="{FF2B5EF4-FFF2-40B4-BE49-F238E27FC236}">
                <a16:creationId xmlns:a16="http://schemas.microsoft.com/office/drawing/2014/main" xmlns="" id="{F150BD2C-4AF1-A542-B46A-1927D0BFAB2D}"/>
              </a:ext>
            </a:extLst>
          </p:cNvPr>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a:off x="19276620" y="3716979"/>
            <a:ext cx="3006965" cy="3006965"/>
          </a:xfrm>
          <a:prstGeom prst="rect">
            <a:avLst/>
          </a:prstGeom>
          <a:ln w="12700">
            <a:miter lim="400000"/>
          </a:ln>
        </p:spPr>
      </p:pic>
      <p:pic>
        <p:nvPicPr>
          <p:cNvPr id="76" name="Covid game 2-09.jpg" descr="Covid game 2-09.jpg">
            <a:extLst>
              <a:ext uri="{FF2B5EF4-FFF2-40B4-BE49-F238E27FC236}">
                <a16:creationId xmlns:a16="http://schemas.microsoft.com/office/drawing/2014/main" xmlns="" id="{B5AE3A89-FB78-FA4F-80B9-A8A986728757}"/>
              </a:ext>
            </a:extLst>
          </p:cNvPr>
          <p:cNvPicPr>
            <a:picLocks noChangeAspect="1"/>
          </p:cNvPicPr>
          <p:nvPr/>
        </p:nvPicPr>
        <p:blipFill>
          <a:blip r:embed="rId17" cstate="email">
            <a:extLst>
              <a:ext uri="{28A0092B-C50C-407E-A947-70E740481C1C}">
                <a14:useLocalDpi xmlns:a14="http://schemas.microsoft.com/office/drawing/2010/main" xmlns=""/>
              </a:ext>
            </a:extLst>
          </a:blip>
          <a:stretch>
            <a:fillRect/>
          </a:stretch>
        </p:blipFill>
        <p:spPr>
          <a:xfrm>
            <a:off x="9813825" y="6882821"/>
            <a:ext cx="3006965" cy="3006965"/>
          </a:xfrm>
          <a:prstGeom prst="rect">
            <a:avLst/>
          </a:prstGeom>
          <a:ln w="12700">
            <a:miter lim="400000"/>
          </a:ln>
        </p:spPr>
      </p:pic>
      <p:pic>
        <p:nvPicPr>
          <p:cNvPr id="77" name="Covid game 2-10.jpg" descr="Covid game 2-10.jpg">
            <a:extLst>
              <a:ext uri="{FF2B5EF4-FFF2-40B4-BE49-F238E27FC236}">
                <a16:creationId xmlns:a16="http://schemas.microsoft.com/office/drawing/2014/main" xmlns="" id="{872F3EAE-D32D-0A4E-804A-3CB94A61977F}"/>
              </a:ext>
            </a:extLst>
          </p:cNvPr>
          <p:cNvPicPr>
            <a:picLocks noChangeAspect="1"/>
          </p:cNvPicPr>
          <p:nvPr/>
        </p:nvPicPr>
        <p:blipFill>
          <a:blip r:embed="rId18" cstate="email">
            <a:extLst>
              <a:ext uri="{28A0092B-C50C-407E-A947-70E740481C1C}">
                <a14:useLocalDpi xmlns:a14="http://schemas.microsoft.com/office/drawing/2010/main" xmlns=""/>
              </a:ext>
            </a:extLst>
          </a:blip>
          <a:stretch>
            <a:fillRect/>
          </a:stretch>
        </p:blipFill>
        <p:spPr>
          <a:xfrm>
            <a:off x="12968090" y="6882821"/>
            <a:ext cx="3006965" cy="3006965"/>
          </a:xfrm>
          <a:prstGeom prst="rect">
            <a:avLst/>
          </a:prstGeom>
          <a:ln w="12700">
            <a:miter lim="400000"/>
          </a:ln>
        </p:spPr>
      </p:pic>
      <p:pic>
        <p:nvPicPr>
          <p:cNvPr id="78" name="Covid game 2-11.jpg" descr="Covid game 2-11.jpg">
            <a:extLst>
              <a:ext uri="{FF2B5EF4-FFF2-40B4-BE49-F238E27FC236}">
                <a16:creationId xmlns:a16="http://schemas.microsoft.com/office/drawing/2014/main" xmlns="" id="{65160728-2647-6A43-A018-DF2FDE2B2173}"/>
              </a:ext>
            </a:extLst>
          </p:cNvPr>
          <p:cNvPicPr>
            <a:picLocks noChangeAspect="1"/>
          </p:cNvPicPr>
          <p:nvPr/>
        </p:nvPicPr>
        <p:blipFill>
          <a:blip r:embed="rId19" cstate="email">
            <a:extLst>
              <a:ext uri="{28A0092B-C50C-407E-A947-70E740481C1C}">
                <a14:useLocalDpi xmlns:a14="http://schemas.microsoft.com/office/drawing/2010/main" xmlns=""/>
              </a:ext>
            </a:extLst>
          </a:blip>
          <a:stretch>
            <a:fillRect/>
          </a:stretch>
        </p:blipFill>
        <p:spPr>
          <a:xfrm>
            <a:off x="16122356" y="6870121"/>
            <a:ext cx="3006965" cy="3006965"/>
          </a:xfrm>
          <a:prstGeom prst="rect">
            <a:avLst/>
          </a:prstGeom>
          <a:ln w="12700">
            <a:miter lim="400000"/>
          </a:ln>
        </p:spPr>
      </p:pic>
      <p:pic>
        <p:nvPicPr>
          <p:cNvPr id="79" name="Covid game 2-12.jpg" descr="Covid game 2-12.jpg">
            <a:extLst>
              <a:ext uri="{FF2B5EF4-FFF2-40B4-BE49-F238E27FC236}">
                <a16:creationId xmlns:a16="http://schemas.microsoft.com/office/drawing/2014/main" xmlns="" id="{3D945D74-D0E0-524A-AEE5-B2D6712A5AA3}"/>
              </a:ext>
            </a:extLst>
          </p:cNvPr>
          <p:cNvPicPr>
            <a:picLocks noChangeAspect="1"/>
          </p:cNvPicPr>
          <p:nvPr/>
        </p:nvPicPr>
        <p:blipFill>
          <a:blip r:embed="rId20" cstate="email">
            <a:extLst>
              <a:ext uri="{28A0092B-C50C-407E-A947-70E740481C1C}">
                <a14:useLocalDpi xmlns:a14="http://schemas.microsoft.com/office/drawing/2010/main" xmlns=""/>
              </a:ext>
            </a:extLst>
          </a:blip>
          <a:stretch>
            <a:fillRect/>
          </a:stretch>
        </p:blipFill>
        <p:spPr>
          <a:xfrm>
            <a:off x="19276620" y="6870121"/>
            <a:ext cx="3006965" cy="3006965"/>
          </a:xfrm>
          <a:prstGeom prst="rect">
            <a:avLst/>
          </a:prstGeom>
          <a:ln w="12700">
            <a:miter lim="400000"/>
          </a:ln>
        </p:spPr>
      </p:pic>
      <p:pic>
        <p:nvPicPr>
          <p:cNvPr id="80" name="Covid game 2-13.jpg" descr="Covid game 2-13.jpg">
            <a:extLst>
              <a:ext uri="{FF2B5EF4-FFF2-40B4-BE49-F238E27FC236}">
                <a16:creationId xmlns:a16="http://schemas.microsoft.com/office/drawing/2014/main" xmlns="" id="{C429CC69-6228-C14F-9D1D-8CE80BD2B171}"/>
              </a:ext>
            </a:extLst>
          </p:cNvPr>
          <p:cNvPicPr>
            <a:picLocks noChangeAspect="1"/>
          </p:cNvPicPr>
          <p:nvPr/>
        </p:nvPicPr>
        <p:blipFill>
          <a:blip r:embed="rId21" cstate="email">
            <a:extLst>
              <a:ext uri="{28A0092B-C50C-407E-A947-70E740481C1C}">
                <a14:useLocalDpi xmlns:a14="http://schemas.microsoft.com/office/drawing/2010/main" xmlns=""/>
              </a:ext>
            </a:extLst>
          </a:blip>
          <a:stretch>
            <a:fillRect/>
          </a:stretch>
        </p:blipFill>
        <p:spPr>
          <a:xfrm>
            <a:off x="9813825" y="10035965"/>
            <a:ext cx="3006965" cy="3006964"/>
          </a:xfrm>
          <a:prstGeom prst="rect">
            <a:avLst/>
          </a:prstGeom>
          <a:ln w="12700">
            <a:miter lim="400000"/>
          </a:ln>
        </p:spPr>
      </p:pic>
      <p:pic>
        <p:nvPicPr>
          <p:cNvPr id="81" name="Covid game 2-14.jpg" descr="Covid game 2-14.jpg">
            <a:extLst>
              <a:ext uri="{FF2B5EF4-FFF2-40B4-BE49-F238E27FC236}">
                <a16:creationId xmlns:a16="http://schemas.microsoft.com/office/drawing/2014/main" xmlns="" id="{E2B96C96-8856-AB44-94B2-32FF879BD506}"/>
              </a:ext>
            </a:extLst>
          </p:cNvPr>
          <p:cNvPicPr>
            <a:picLocks noChangeAspect="1"/>
          </p:cNvPicPr>
          <p:nvPr/>
        </p:nvPicPr>
        <p:blipFill>
          <a:blip r:embed="rId22" cstate="email">
            <a:extLst>
              <a:ext uri="{28A0092B-C50C-407E-A947-70E740481C1C}">
                <a14:useLocalDpi xmlns:a14="http://schemas.microsoft.com/office/drawing/2010/main" xmlns=""/>
              </a:ext>
            </a:extLst>
          </a:blip>
          <a:stretch>
            <a:fillRect/>
          </a:stretch>
        </p:blipFill>
        <p:spPr>
          <a:xfrm>
            <a:off x="12968090" y="10023265"/>
            <a:ext cx="3006965" cy="3006964"/>
          </a:xfrm>
          <a:prstGeom prst="rect">
            <a:avLst/>
          </a:prstGeom>
          <a:ln w="12700">
            <a:miter lim="400000"/>
          </a:ln>
        </p:spPr>
      </p:pic>
      <p:pic>
        <p:nvPicPr>
          <p:cNvPr id="82" name="Covid game 2-15.jpg" descr="Covid game 2-15.jpg">
            <a:extLst>
              <a:ext uri="{FF2B5EF4-FFF2-40B4-BE49-F238E27FC236}">
                <a16:creationId xmlns:a16="http://schemas.microsoft.com/office/drawing/2014/main" xmlns="" id="{F8E59087-163D-DC4B-8464-1DF046AA06F7}"/>
              </a:ext>
            </a:extLst>
          </p:cNvPr>
          <p:cNvPicPr>
            <a:picLocks noChangeAspect="1"/>
          </p:cNvPicPr>
          <p:nvPr/>
        </p:nvPicPr>
        <p:blipFill>
          <a:blip r:embed="rId23" cstate="email">
            <a:extLst>
              <a:ext uri="{28A0092B-C50C-407E-A947-70E740481C1C}">
                <a14:useLocalDpi xmlns:a14="http://schemas.microsoft.com/office/drawing/2010/main" xmlns=""/>
              </a:ext>
            </a:extLst>
          </a:blip>
          <a:stretch>
            <a:fillRect/>
          </a:stretch>
        </p:blipFill>
        <p:spPr>
          <a:xfrm>
            <a:off x="16122356" y="10048665"/>
            <a:ext cx="3006965" cy="3006964"/>
          </a:xfrm>
          <a:prstGeom prst="rect">
            <a:avLst/>
          </a:prstGeom>
          <a:ln w="12700">
            <a:miter lim="400000"/>
          </a:ln>
        </p:spPr>
      </p:pic>
      <p:pic>
        <p:nvPicPr>
          <p:cNvPr id="83" name="Covid game 2-16.jpg" descr="Covid game 2-16.jpg">
            <a:extLst>
              <a:ext uri="{FF2B5EF4-FFF2-40B4-BE49-F238E27FC236}">
                <a16:creationId xmlns:a16="http://schemas.microsoft.com/office/drawing/2014/main" xmlns="" id="{5314E175-869C-174C-B35D-C4BCFA82DD26}"/>
              </a:ext>
            </a:extLst>
          </p:cNvPr>
          <p:cNvPicPr>
            <a:picLocks noChangeAspect="1"/>
          </p:cNvPicPr>
          <p:nvPr/>
        </p:nvPicPr>
        <p:blipFill>
          <a:blip r:embed="rId24" cstate="email">
            <a:extLst>
              <a:ext uri="{28A0092B-C50C-407E-A947-70E740481C1C}">
                <a14:useLocalDpi xmlns:a14="http://schemas.microsoft.com/office/drawing/2010/main" xmlns=""/>
              </a:ext>
            </a:extLst>
          </a:blip>
          <a:stretch>
            <a:fillRect/>
          </a:stretch>
        </p:blipFill>
        <p:spPr>
          <a:xfrm>
            <a:off x="19276620" y="9997865"/>
            <a:ext cx="3006965" cy="3006964"/>
          </a:xfrm>
          <a:prstGeom prst="rect">
            <a:avLst/>
          </a:prstGeom>
          <a:ln w="12700">
            <a:miter lim="400000"/>
          </a:ln>
        </p:spPr>
      </p:pic>
      <p:grpSp>
        <p:nvGrpSpPr>
          <p:cNvPr id="5" name="Group 8">
            <a:extLst>
              <a:ext uri="{FF2B5EF4-FFF2-40B4-BE49-F238E27FC236}">
                <a16:creationId xmlns:a16="http://schemas.microsoft.com/office/drawing/2014/main" xmlns="" id="{1AB7BFAA-0BB6-FD40-BB94-B3AE5FFDCDF0}"/>
              </a:ext>
            </a:extLst>
          </p:cNvPr>
          <p:cNvGrpSpPr/>
          <p:nvPr/>
        </p:nvGrpSpPr>
        <p:grpSpPr>
          <a:xfrm>
            <a:off x="13133674" y="708619"/>
            <a:ext cx="2667262" cy="1346871"/>
            <a:chOff x="13133674" y="708619"/>
            <a:chExt cx="2667262" cy="1346871"/>
          </a:xfrm>
        </p:grpSpPr>
        <p:pic>
          <p:nvPicPr>
            <p:cNvPr id="84" name="Image" descr="Image">
              <a:extLst>
                <a:ext uri="{FF2B5EF4-FFF2-40B4-BE49-F238E27FC236}">
                  <a16:creationId xmlns:a16="http://schemas.microsoft.com/office/drawing/2014/main" xmlns="" id="{78686EAB-FF6A-E24E-9705-CD0CBA7B2717}"/>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3133674" y="708619"/>
              <a:ext cx="764516" cy="745958"/>
            </a:xfrm>
            <a:prstGeom prst="rect">
              <a:avLst/>
            </a:prstGeom>
            <a:ln w="12700">
              <a:miter lim="400000"/>
            </a:ln>
          </p:spPr>
        </p:pic>
        <p:pic>
          <p:nvPicPr>
            <p:cNvPr id="85" name="Image" descr="Image">
              <a:extLst>
                <a:ext uri="{FF2B5EF4-FFF2-40B4-BE49-F238E27FC236}">
                  <a16:creationId xmlns:a16="http://schemas.microsoft.com/office/drawing/2014/main" xmlns="" id="{A3BA513F-A292-CB4D-A2FF-DBBC384A67A0}"/>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5036420" y="1309532"/>
              <a:ext cx="764516" cy="745958"/>
            </a:xfrm>
            <a:prstGeom prst="rect">
              <a:avLst/>
            </a:prstGeom>
            <a:ln w="12700">
              <a:miter lim="400000"/>
            </a:ln>
          </p:spPr>
        </p:pic>
      </p:grpSp>
      <p:grpSp>
        <p:nvGrpSpPr>
          <p:cNvPr id="6" name="Group 10">
            <a:extLst>
              <a:ext uri="{FF2B5EF4-FFF2-40B4-BE49-F238E27FC236}">
                <a16:creationId xmlns:a16="http://schemas.microsoft.com/office/drawing/2014/main" xmlns="" id="{3F0ADD82-EB9C-CC4D-9756-8B656596C945}"/>
              </a:ext>
            </a:extLst>
          </p:cNvPr>
          <p:cNvGrpSpPr/>
          <p:nvPr/>
        </p:nvGrpSpPr>
        <p:grpSpPr>
          <a:xfrm>
            <a:off x="16292286" y="708619"/>
            <a:ext cx="2700269" cy="1346871"/>
            <a:chOff x="16292286" y="708619"/>
            <a:chExt cx="2700269" cy="1346871"/>
          </a:xfrm>
        </p:grpSpPr>
        <p:pic>
          <p:nvPicPr>
            <p:cNvPr id="86" name="Image" descr="Image">
              <a:extLst>
                <a:ext uri="{FF2B5EF4-FFF2-40B4-BE49-F238E27FC236}">
                  <a16:creationId xmlns:a16="http://schemas.microsoft.com/office/drawing/2014/main" xmlns="" id="{E205A3E8-63B0-7742-8153-1E5D2F61D6A8}"/>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6292286" y="708619"/>
              <a:ext cx="764516" cy="745958"/>
            </a:xfrm>
            <a:prstGeom prst="rect">
              <a:avLst/>
            </a:prstGeom>
            <a:ln w="12700">
              <a:miter lim="400000"/>
            </a:ln>
          </p:spPr>
        </p:pic>
        <p:pic>
          <p:nvPicPr>
            <p:cNvPr id="87" name="Image" descr="Image">
              <a:extLst>
                <a:ext uri="{FF2B5EF4-FFF2-40B4-BE49-F238E27FC236}">
                  <a16:creationId xmlns:a16="http://schemas.microsoft.com/office/drawing/2014/main" xmlns="" id="{6BE0C84E-E22F-274C-AEB6-765CE9E7BE76}"/>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8228039" y="1309532"/>
              <a:ext cx="764516" cy="745958"/>
            </a:xfrm>
            <a:prstGeom prst="rect">
              <a:avLst/>
            </a:prstGeom>
            <a:ln w="12700">
              <a:miter lim="400000"/>
            </a:ln>
          </p:spPr>
        </p:pic>
      </p:grpSp>
      <p:grpSp>
        <p:nvGrpSpPr>
          <p:cNvPr id="7" name="Group 12">
            <a:extLst>
              <a:ext uri="{FF2B5EF4-FFF2-40B4-BE49-F238E27FC236}">
                <a16:creationId xmlns:a16="http://schemas.microsoft.com/office/drawing/2014/main" xmlns="" id="{FE5AB620-61ED-B142-849C-34CD328DB3CA}"/>
              </a:ext>
            </a:extLst>
          </p:cNvPr>
          <p:cNvGrpSpPr/>
          <p:nvPr/>
        </p:nvGrpSpPr>
        <p:grpSpPr>
          <a:xfrm>
            <a:off x="16275782" y="3783020"/>
            <a:ext cx="2700270" cy="1346871"/>
            <a:chOff x="16275782" y="3783020"/>
            <a:chExt cx="2700270" cy="1346871"/>
          </a:xfrm>
        </p:grpSpPr>
        <p:pic>
          <p:nvPicPr>
            <p:cNvPr id="88" name="Image" descr="Image">
              <a:extLst>
                <a:ext uri="{FF2B5EF4-FFF2-40B4-BE49-F238E27FC236}">
                  <a16:creationId xmlns:a16="http://schemas.microsoft.com/office/drawing/2014/main" xmlns="" id="{2F3A2A00-BA94-364C-89B7-3391C256B1C8}"/>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6275782" y="3783020"/>
              <a:ext cx="764516" cy="745958"/>
            </a:xfrm>
            <a:prstGeom prst="rect">
              <a:avLst/>
            </a:prstGeom>
            <a:ln w="12700">
              <a:miter lim="400000"/>
            </a:ln>
          </p:spPr>
        </p:pic>
        <p:pic>
          <p:nvPicPr>
            <p:cNvPr id="89" name="Image" descr="Image">
              <a:extLst>
                <a:ext uri="{FF2B5EF4-FFF2-40B4-BE49-F238E27FC236}">
                  <a16:creationId xmlns:a16="http://schemas.microsoft.com/office/drawing/2014/main" xmlns="" id="{E2CCC0EE-2A66-504E-912E-9CFE727682EC}"/>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8211535" y="4383933"/>
              <a:ext cx="764517" cy="745958"/>
            </a:xfrm>
            <a:prstGeom prst="rect">
              <a:avLst/>
            </a:prstGeom>
            <a:ln w="12700">
              <a:miter lim="400000"/>
            </a:ln>
          </p:spPr>
        </p:pic>
      </p:grpSp>
      <p:grpSp>
        <p:nvGrpSpPr>
          <p:cNvPr id="8" name="Group 14">
            <a:extLst>
              <a:ext uri="{FF2B5EF4-FFF2-40B4-BE49-F238E27FC236}">
                <a16:creationId xmlns:a16="http://schemas.microsoft.com/office/drawing/2014/main" xmlns="" id="{BACBC422-BEE0-1541-945A-5F0E937D2DA3}"/>
              </a:ext>
            </a:extLst>
          </p:cNvPr>
          <p:cNvGrpSpPr/>
          <p:nvPr/>
        </p:nvGrpSpPr>
        <p:grpSpPr>
          <a:xfrm>
            <a:off x="19430049" y="7073927"/>
            <a:ext cx="2700269" cy="1346871"/>
            <a:chOff x="19430049" y="7073927"/>
            <a:chExt cx="2700269" cy="1346871"/>
          </a:xfrm>
        </p:grpSpPr>
        <p:pic>
          <p:nvPicPr>
            <p:cNvPr id="90" name="Image" descr="Image">
              <a:extLst>
                <a:ext uri="{FF2B5EF4-FFF2-40B4-BE49-F238E27FC236}">
                  <a16:creationId xmlns:a16="http://schemas.microsoft.com/office/drawing/2014/main" xmlns="" id="{622E6EEB-3861-F445-9CEA-8E4A2627B101}"/>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9430049" y="7073927"/>
              <a:ext cx="764516" cy="745958"/>
            </a:xfrm>
            <a:prstGeom prst="rect">
              <a:avLst/>
            </a:prstGeom>
            <a:ln w="12700">
              <a:miter lim="400000"/>
            </a:ln>
          </p:spPr>
        </p:pic>
        <p:pic>
          <p:nvPicPr>
            <p:cNvPr id="91" name="Image" descr="Image">
              <a:extLst>
                <a:ext uri="{FF2B5EF4-FFF2-40B4-BE49-F238E27FC236}">
                  <a16:creationId xmlns:a16="http://schemas.microsoft.com/office/drawing/2014/main" xmlns="" id="{2919BCFE-28F2-694C-8F95-7F49F312430C}"/>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21365802" y="7674840"/>
              <a:ext cx="764516" cy="745958"/>
            </a:xfrm>
            <a:prstGeom prst="rect">
              <a:avLst/>
            </a:prstGeom>
            <a:ln w="12700">
              <a:miter lim="400000"/>
            </a:ln>
          </p:spPr>
        </p:pic>
      </p:grpSp>
      <p:grpSp>
        <p:nvGrpSpPr>
          <p:cNvPr id="9" name="Group 13">
            <a:extLst>
              <a:ext uri="{FF2B5EF4-FFF2-40B4-BE49-F238E27FC236}">
                <a16:creationId xmlns:a16="http://schemas.microsoft.com/office/drawing/2014/main" xmlns="" id="{DF90742E-56CB-BF4C-B0B3-09D37F7CA322}"/>
              </a:ext>
            </a:extLst>
          </p:cNvPr>
          <p:cNvGrpSpPr/>
          <p:nvPr/>
        </p:nvGrpSpPr>
        <p:grpSpPr>
          <a:xfrm>
            <a:off x="13121517" y="6924414"/>
            <a:ext cx="2700269" cy="1321471"/>
            <a:chOff x="13121517" y="6924414"/>
            <a:chExt cx="2700269" cy="1321471"/>
          </a:xfrm>
        </p:grpSpPr>
        <p:pic>
          <p:nvPicPr>
            <p:cNvPr id="92" name="Image" descr="Image">
              <a:extLst>
                <a:ext uri="{FF2B5EF4-FFF2-40B4-BE49-F238E27FC236}">
                  <a16:creationId xmlns:a16="http://schemas.microsoft.com/office/drawing/2014/main" xmlns="" id="{D959FAB1-C560-8F4B-AF80-975E679D9512}"/>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3121517" y="6924414"/>
              <a:ext cx="764516" cy="745958"/>
            </a:xfrm>
            <a:prstGeom prst="rect">
              <a:avLst/>
            </a:prstGeom>
            <a:ln w="12700">
              <a:miter lim="400000"/>
            </a:ln>
          </p:spPr>
        </p:pic>
        <p:pic>
          <p:nvPicPr>
            <p:cNvPr id="93" name="Image" descr="Image">
              <a:extLst>
                <a:ext uri="{FF2B5EF4-FFF2-40B4-BE49-F238E27FC236}">
                  <a16:creationId xmlns:a16="http://schemas.microsoft.com/office/drawing/2014/main" xmlns="" id="{60E071AA-9311-7045-AA1F-FE133D10D2AD}"/>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5057270" y="7499927"/>
              <a:ext cx="764516" cy="745958"/>
            </a:xfrm>
            <a:prstGeom prst="rect">
              <a:avLst/>
            </a:prstGeom>
            <a:ln w="12700">
              <a:miter lim="400000"/>
            </a:ln>
          </p:spPr>
        </p:pic>
      </p:grpSp>
      <p:grpSp>
        <p:nvGrpSpPr>
          <p:cNvPr id="10" name="Group 11">
            <a:extLst>
              <a:ext uri="{FF2B5EF4-FFF2-40B4-BE49-F238E27FC236}">
                <a16:creationId xmlns:a16="http://schemas.microsoft.com/office/drawing/2014/main" xmlns="" id="{2165FBD4-5017-C046-A0F5-308011D73065}"/>
              </a:ext>
            </a:extLst>
          </p:cNvPr>
          <p:cNvGrpSpPr/>
          <p:nvPr/>
        </p:nvGrpSpPr>
        <p:grpSpPr>
          <a:xfrm>
            <a:off x="9967251" y="3783020"/>
            <a:ext cx="2700271" cy="1280830"/>
            <a:chOff x="9967251" y="3783020"/>
            <a:chExt cx="2700271" cy="1280830"/>
          </a:xfrm>
        </p:grpSpPr>
        <p:pic>
          <p:nvPicPr>
            <p:cNvPr id="94" name="Image" descr="Image">
              <a:extLst>
                <a:ext uri="{FF2B5EF4-FFF2-40B4-BE49-F238E27FC236}">
                  <a16:creationId xmlns:a16="http://schemas.microsoft.com/office/drawing/2014/main" xmlns="" id="{638D3147-8359-9841-BDB3-02034588C622}"/>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9967251" y="3783020"/>
              <a:ext cx="764517" cy="745958"/>
            </a:xfrm>
            <a:prstGeom prst="rect">
              <a:avLst/>
            </a:prstGeom>
            <a:ln w="12700">
              <a:miter lim="400000"/>
            </a:ln>
          </p:spPr>
        </p:pic>
        <p:pic>
          <p:nvPicPr>
            <p:cNvPr id="95" name="Image" descr="Image">
              <a:extLst>
                <a:ext uri="{FF2B5EF4-FFF2-40B4-BE49-F238E27FC236}">
                  <a16:creationId xmlns:a16="http://schemas.microsoft.com/office/drawing/2014/main" xmlns="" id="{83518D3C-65C7-F841-AAEE-65D5B05BCEE2}"/>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1903006" y="4317892"/>
              <a:ext cx="764516" cy="745958"/>
            </a:xfrm>
            <a:prstGeom prst="rect">
              <a:avLst/>
            </a:prstGeom>
            <a:ln w="12700">
              <a:miter lim="400000"/>
            </a:ln>
          </p:spPr>
        </p:pic>
      </p:grpSp>
      <p:grpSp>
        <p:nvGrpSpPr>
          <p:cNvPr id="11" name="Group 15">
            <a:extLst>
              <a:ext uri="{FF2B5EF4-FFF2-40B4-BE49-F238E27FC236}">
                <a16:creationId xmlns:a16="http://schemas.microsoft.com/office/drawing/2014/main" xmlns="" id="{13C114A1-6BE9-8A46-AE3F-32FD854DF558}"/>
              </a:ext>
            </a:extLst>
          </p:cNvPr>
          <p:cNvGrpSpPr/>
          <p:nvPr/>
        </p:nvGrpSpPr>
        <p:grpSpPr>
          <a:xfrm>
            <a:off x="9967252" y="10048663"/>
            <a:ext cx="2700269" cy="1321471"/>
            <a:chOff x="9967252" y="10048663"/>
            <a:chExt cx="2700269" cy="1321471"/>
          </a:xfrm>
        </p:grpSpPr>
        <p:pic>
          <p:nvPicPr>
            <p:cNvPr id="96" name="Image" descr="Image">
              <a:extLst>
                <a:ext uri="{FF2B5EF4-FFF2-40B4-BE49-F238E27FC236}">
                  <a16:creationId xmlns:a16="http://schemas.microsoft.com/office/drawing/2014/main" xmlns="" id="{0B94A7C4-8834-2847-B7FE-20AC3F7F7C87}"/>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9967252" y="10048663"/>
              <a:ext cx="764516" cy="745959"/>
            </a:xfrm>
            <a:prstGeom prst="rect">
              <a:avLst/>
            </a:prstGeom>
            <a:ln w="12700">
              <a:miter lim="400000"/>
            </a:ln>
          </p:spPr>
        </p:pic>
        <p:pic>
          <p:nvPicPr>
            <p:cNvPr id="97" name="Image" descr="Image">
              <a:extLst>
                <a:ext uri="{FF2B5EF4-FFF2-40B4-BE49-F238E27FC236}">
                  <a16:creationId xmlns:a16="http://schemas.microsoft.com/office/drawing/2014/main" xmlns="" id="{4D39EA7E-ED26-A849-8E1F-876D02AC1B11}"/>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1903005" y="10624176"/>
              <a:ext cx="764516" cy="745958"/>
            </a:xfrm>
            <a:prstGeom prst="rect">
              <a:avLst/>
            </a:prstGeom>
            <a:ln w="12700">
              <a:miter lim="400000"/>
            </a:ln>
          </p:spPr>
        </p:pic>
      </p:grpSp>
      <p:grpSp>
        <p:nvGrpSpPr>
          <p:cNvPr id="12" name="Group 16">
            <a:extLst>
              <a:ext uri="{FF2B5EF4-FFF2-40B4-BE49-F238E27FC236}">
                <a16:creationId xmlns:a16="http://schemas.microsoft.com/office/drawing/2014/main" xmlns="" id="{B1E42B61-30E2-F247-A29A-B2A81116DE10}"/>
              </a:ext>
            </a:extLst>
          </p:cNvPr>
          <p:cNvGrpSpPr/>
          <p:nvPr/>
        </p:nvGrpSpPr>
        <p:grpSpPr>
          <a:xfrm>
            <a:off x="16275782" y="10116539"/>
            <a:ext cx="2700270" cy="1346871"/>
            <a:chOff x="16275782" y="10116539"/>
            <a:chExt cx="2700270" cy="1346871"/>
          </a:xfrm>
        </p:grpSpPr>
        <p:pic>
          <p:nvPicPr>
            <p:cNvPr id="98" name="Image" descr="Image">
              <a:extLst>
                <a:ext uri="{FF2B5EF4-FFF2-40B4-BE49-F238E27FC236}">
                  <a16:creationId xmlns:a16="http://schemas.microsoft.com/office/drawing/2014/main" xmlns="" id="{14EB46B2-07DB-BA4B-90C9-D28CF6603883}"/>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6275782" y="10116539"/>
              <a:ext cx="764516" cy="745958"/>
            </a:xfrm>
            <a:prstGeom prst="rect">
              <a:avLst/>
            </a:prstGeom>
            <a:ln w="12700">
              <a:miter lim="400000"/>
            </a:ln>
          </p:spPr>
        </p:pic>
        <p:pic>
          <p:nvPicPr>
            <p:cNvPr id="99" name="Image" descr="Image">
              <a:extLst>
                <a:ext uri="{FF2B5EF4-FFF2-40B4-BE49-F238E27FC236}">
                  <a16:creationId xmlns:a16="http://schemas.microsoft.com/office/drawing/2014/main" xmlns="" id="{CD7EA701-AD3C-B54E-BF1F-E834EB3576A8}"/>
                </a:ext>
              </a:extLst>
            </p:cNvPr>
            <p:cNvPicPr>
              <a:picLocks noChangeAspect="1"/>
            </p:cNvPicPr>
            <p:nvPr/>
          </p:nvPicPr>
          <p:blipFill>
            <a:blip r:embed="rId25" cstate="email">
              <a:extLst>
                <a:ext uri="{28A0092B-C50C-407E-A947-70E740481C1C}">
                  <a14:useLocalDpi xmlns:a14="http://schemas.microsoft.com/office/drawing/2010/main" xmlns=""/>
                </a:ext>
              </a:extLst>
            </a:blip>
            <a:stretch>
              <a:fillRect/>
            </a:stretch>
          </p:blipFill>
          <p:spPr>
            <a:xfrm>
              <a:off x="18211535" y="10717452"/>
              <a:ext cx="764517" cy="745958"/>
            </a:xfrm>
            <a:prstGeom prst="rect">
              <a:avLst/>
            </a:prstGeom>
            <a:ln w="12700">
              <a:miter lim="400000"/>
            </a:ln>
          </p:spPr>
        </p:pic>
      </p:grpSp>
      <p:pic>
        <p:nvPicPr>
          <p:cNvPr id="156" name="Covid game 1-01.jpg" descr="Covid game 1-01.jpg">
            <a:extLst>
              <a:ext uri="{FF2B5EF4-FFF2-40B4-BE49-F238E27FC236}">
                <a16:creationId xmlns:a16="http://schemas.microsoft.com/office/drawing/2014/main" xmlns="" id="{5A123CA2-04DF-8B40-A92A-43769EFBCD58}"/>
              </a:ext>
            </a:extLst>
          </p:cNvPr>
          <p:cNvPicPr>
            <a:picLocks noChangeAspect="1"/>
          </p:cNvPicPr>
          <p:nvPr/>
        </p:nvPicPr>
        <p:blipFill>
          <a:blip r:embed="rId26" cstate="email">
            <a:extLst>
              <a:ext uri="{28A0092B-C50C-407E-A947-70E740481C1C}">
                <a14:useLocalDpi xmlns:a14="http://schemas.microsoft.com/office/drawing/2010/main" xmlns=""/>
              </a:ext>
            </a:extLst>
          </a:blip>
          <a:srcRect/>
          <a:stretch>
            <a:fillRect/>
          </a:stretch>
        </p:blipFill>
        <p:spPr>
          <a:xfrm>
            <a:off x="9813824" y="589238"/>
            <a:ext cx="3006965" cy="3006963"/>
          </a:xfrm>
          <a:prstGeom prst="rect">
            <a:avLst/>
          </a:prstGeom>
          <a:ln w="12700">
            <a:miter lim="400000"/>
          </a:ln>
        </p:spPr>
      </p:pic>
      <p:pic>
        <p:nvPicPr>
          <p:cNvPr id="157" name="Covid game 1-02.jpg" descr="Covid game 1-02.jpg">
            <a:extLst>
              <a:ext uri="{FF2B5EF4-FFF2-40B4-BE49-F238E27FC236}">
                <a16:creationId xmlns:a16="http://schemas.microsoft.com/office/drawing/2014/main" xmlns="" id="{E6F716BD-589C-3045-B625-7CA24F674254}"/>
              </a:ext>
            </a:extLst>
          </p:cNvPr>
          <p:cNvPicPr>
            <a:picLocks noChangeAspect="1"/>
          </p:cNvPicPr>
          <p:nvPr/>
        </p:nvPicPr>
        <p:blipFill>
          <a:blip r:embed="rId27" cstate="email">
            <a:extLst>
              <a:ext uri="{28A0092B-C50C-407E-A947-70E740481C1C}">
                <a14:useLocalDpi xmlns:a14="http://schemas.microsoft.com/office/drawing/2010/main" xmlns=""/>
              </a:ext>
            </a:extLst>
          </a:blip>
          <a:srcRect/>
          <a:stretch>
            <a:fillRect/>
          </a:stretch>
        </p:blipFill>
        <p:spPr>
          <a:xfrm>
            <a:off x="12963010" y="576538"/>
            <a:ext cx="3006965" cy="3006963"/>
          </a:xfrm>
          <a:prstGeom prst="rect">
            <a:avLst/>
          </a:prstGeom>
          <a:ln w="12700">
            <a:miter lim="400000"/>
          </a:ln>
        </p:spPr>
      </p:pic>
      <p:pic>
        <p:nvPicPr>
          <p:cNvPr id="158" name="Covid game 1-03.jpg" descr="Covid game 1-03.jpg">
            <a:extLst>
              <a:ext uri="{FF2B5EF4-FFF2-40B4-BE49-F238E27FC236}">
                <a16:creationId xmlns:a16="http://schemas.microsoft.com/office/drawing/2014/main" xmlns="" id="{C6BDB845-35FC-E94C-BDE6-DA3C2F645B2E}"/>
              </a:ext>
            </a:extLst>
          </p:cNvPr>
          <p:cNvPicPr>
            <a:picLocks noChangeAspect="1"/>
          </p:cNvPicPr>
          <p:nvPr/>
        </p:nvPicPr>
        <p:blipFill>
          <a:blip r:embed="rId28" cstate="email">
            <a:extLst>
              <a:ext uri="{28A0092B-C50C-407E-A947-70E740481C1C}">
                <a14:useLocalDpi xmlns:a14="http://schemas.microsoft.com/office/drawing/2010/main" xmlns=""/>
              </a:ext>
            </a:extLst>
          </a:blip>
          <a:srcRect/>
          <a:stretch>
            <a:fillRect/>
          </a:stretch>
        </p:blipFill>
        <p:spPr>
          <a:xfrm>
            <a:off x="16122356" y="563838"/>
            <a:ext cx="3006965" cy="3006963"/>
          </a:xfrm>
          <a:prstGeom prst="rect">
            <a:avLst/>
          </a:prstGeom>
          <a:ln w="12700">
            <a:miter lim="400000"/>
          </a:ln>
        </p:spPr>
      </p:pic>
      <p:pic>
        <p:nvPicPr>
          <p:cNvPr id="159" name="Covid game 1-04.jpg" descr="Covid game 1-04.jpg">
            <a:extLst>
              <a:ext uri="{FF2B5EF4-FFF2-40B4-BE49-F238E27FC236}">
                <a16:creationId xmlns:a16="http://schemas.microsoft.com/office/drawing/2014/main" xmlns="" id="{E877BB74-5C86-2D49-A663-028818030C86}"/>
              </a:ext>
            </a:extLst>
          </p:cNvPr>
          <p:cNvPicPr>
            <a:picLocks noChangeAspect="1"/>
          </p:cNvPicPr>
          <p:nvPr/>
        </p:nvPicPr>
        <p:blipFill>
          <a:blip r:embed="rId29" cstate="email">
            <a:extLst>
              <a:ext uri="{28A0092B-C50C-407E-A947-70E740481C1C}">
                <a14:useLocalDpi xmlns:a14="http://schemas.microsoft.com/office/drawing/2010/main" xmlns=""/>
              </a:ext>
            </a:extLst>
          </a:blip>
          <a:srcRect/>
          <a:stretch>
            <a:fillRect/>
          </a:stretch>
        </p:blipFill>
        <p:spPr>
          <a:xfrm>
            <a:off x="19276620" y="563838"/>
            <a:ext cx="3006965" cy="3006963"/>
          </a:xfrm>
          <a:prstGeom prst="rect">
            <a:avLst/>
          </a:prstGeom>
          <a:ln w="12700">
            <a:miter lim="400000"/>
          </a:ln>
        </p:spPr>
      </p:pic>
      <p:pic>
        <p:nvPicPr>
          <p:cNvPr id="161" name="Covid game 1-06.jpg" descr="Covid game 1-06.jpg">
            <a:extLst>
              <a:ext uri="{FF2B5EF4-FFF2-40B4-BE49-F238E27FC236}">
                <a16:creationId xmlns:a16="http://schemas.microsoft.com/office/drawing/2014/main" xmlns="" id="{7FE7D000-AAA7-5D40-92DB-8725B54F62D2}"/>
              </a:ext>
            </a:extLst>
          </p:cNvPr>
          <p:cNvPicPr>
            <a:picLocks noChangeAspect="1"/>
          </p:cNvPicPr>
          <p:nvPr/>
        </p:nvPicPr>
        <p:blipFill>
          <a:blip r:embed="rId30" cstate="email">
            <a:extLst>
              <a:ext uri="{28A0092B-C50C-407E-A947-70E740481C1C}">
                <a14:useLocalDpi xmlns:a14="http://schemas.microsoft.com/office/drawing/2010/main" xmlns=""/>
              </a:ext>
            </a:extLst>
          </a:blip>
          <a:stretch>
            <a:fillRect/>
          </a:stretch>
        </p:blipFill>
        <p:spPr>
          <a:xfrm>
            <a:off x="12968090" y="3704279"/>
            <a:ext cx="3006965" cy="3006965"/>
          </a:xfrm>
          <a:prstGeom prst="rect">
            <a:avLst/>
          </a:prstGeom>
          <a:ln w="12700">
            <a:miter lim="400000"/>
          </a:ln>
        </p:spPr>
      </p:pic>
      <p:pic>
        <p:nvPicPr>
          <p:cNvPr id="162" name="Covid game 1-07.jpg" descr="Covid game 1-07.jpg">
            <a:extLst>
              <a:ext uri="{FF2B5EF4-FFF2-40B4-BE49-F238E27FC236}">
                <a16:creationId xmlns:a16="http://schemas.microsoft.com/office/drawing/2014/main" xmlns="" id="{16EB641B-5E93-B146-8475-81C28F389A67}"/>
              </a:ext>
            </a:extLst>
          </p:cNvPr>
          <p:cNvPicPr>
            <a:picLocks noChangeAspect="1"/>
          </p:cNvPicPr>
          <p:nvPr/>
        </p:nvPicPr>
        <p:blipFill>
          <a:blip r:embed="rId31" cstate="email">
            <a:extLst>
              <a:ext uri="{28A0092B-C50C-407E-A947-70E740481C1C}">
                <a14:useLocalDpi xmlns:a14="http://schemas.microsoft.com/office/drawing/2010/main" xmlns=""/>
              </a:ext>
            </a:extLst>
          </a:blip>
          <a:stretch>
            <a:fillRect/>
          </a:stretch>
        </p:blipFill>
        <p:spPr>
          <a:xfrm>
            <a:off x="16122356" y="3704279"/>
            <a:ext cx="3006965" cy="3006965"/>
          </a:xfrm>
          <a:prstGeom prst="rect">
            <a:avLst/>
          </a:prstGeom>
          <a:ln w="12700">
            <a:miter lim="400000"/>
          </a:ln>
        </p:spPr>
      </p:pic>
      <p:pic>
        <p:nvPicPr>
          <p:cNvPr id="163" name="Covid game 1-08.jpg" descr="Covid game 1-08.jpg">
            <a:extLst>
              <a:ext uri="{FF2B5EF4-FFF2-40B4-BE49-F238E27FC236}">
                <a16:creationId xmlns:a16="http://schemas.microsoft.com/office/drawing/2014/main" xmlns="" id="{79BE8558-61DC-AA4A-BA23-F6A0B437A86D}"/>
              </a:ext>
            </a:extLst>
          </p:cNvPr>
          <p:cNvPicPr>
            <a:picLocks noChangeAspect="1"/>
          </p:cNvPicPr>
          <p:nvPr/>
        </p:nvPicPr>
        <p:blipFill>
          <a:blip r:embed="rId32" cstate="email">
            <a:extLst>
              <a:ext uri="{28A0092B-C50C-407E-A947-70E740481C1C}">
                <a14:useLocalDpi xmlns:a14="http://schemas.microsoft.com/office/drawing/2010/main" xmlns=""/>
              </a:ext>
            </a:extLst>
          </a:blip>
          <a:stretch>
            <a:fillRect/>
          </a:stretch>
        </p:blipFill>
        <p:spPr>
          <a:xfrm>
            <a:off x="19276620" y="3704279"/>
            <a:ext cx="3006965" cy="3006965"/>
          </a:xfrm>
          <a:prstGeom prst="rect">
            <a:avLst/>
          </a:prstGeom>
          <a:ln w="12700">
            <a:miter lim="400000"/>
          </a:ln>
        </p:spPr>
      </p:pic>
      <p:pic>
        <p:nvPicPr>
          <p:cNvPr id="164" name="Covid game 1-09.jpg" descr="Covid game 1-09.jpg">
            <a:extLst>
              <a:ext uri="{FF2B5EF4-FFF2-40B4-BE49-F238E27FC236}">
                <a16:creationId xmlns:a16="http://schemas.microsoft.com/office/drawing/2014/main" xmlns="" id="{F3A646F5-2DF4-A84F-874F-30978C0D3230}"/>
              </a:ext>
            </a:extLst>
          </p:cNvPr>
          <p:cNvPicPr>
            <a:picLocks noChangeAspect="1"/>
          </p:cNvPicPr>
          <p:nvPr/>
        </p:nvPicPr>
        <p:blipFill>
          <a:blip r:embed="rId33" cstate="email">
            <a:extLst>
              <a:ext uri="{28A0092B-C50C-407E-A947-70E740481C1C}">
                <a14:useLocalDpi xmlns:a14="http://schemas.microsoft.com/office/drawing/2010/main" xmlns=""/>
              </a:ext>
            </a:extLst>
          </a:blip>
          <a:stretch>
            <a:fillRect/>
          </a:stretch>
        </p:blipFill>
        <p:spPr>
          <a:xfrm>
            <a:off x="9813825" y="6857421"/>
            <a:ext cx="3006965" cy="3006965"/>
          </a:xfrm>
          <a:prstGeom prst="rect">
            <a:avLst/>
          </a:prstGeom>
          <a:ln w="12700">
            <a:miter lim="400000"/>
          </a:ln>
        </p:spPr>
      </p:pic>
      <p:pic>
        <p:nvPicPr>
          <p:cNvPr id="165" name="Covid game 1-10.jpg" descr="Covid game 1-10.jpg">
            <a:extLst>
              <a:ext uri="{FF2B5EF4-FFF2-40B4-BE49-F238E27FC236}">
                <a16:creationId xmlns:a16="http://schemas.microsoft.com/office/drawing/2014/main" xmlns="" id="{0201DFD8-43BB-7944-AF2E-925AD97120AC}"/>
              </a:ext>
            </a:extLst>
          </p:cNvPr>
          <p:cNvPicPr>
            <a:picLocks noChangeAspect="1"/>
          </p:cNvPicPr>
          <p:nvPr/>
        </p:nvPicPr>
        <p:blipFill>
          <a:blip r:embed="rId34" cstate="email">
            <a:extLst>
              <a:ext uri="{28A0092B-C50C-407E-A947-70E740481C1C}">
                <a14:useLocalDpi xmlns:a14="http://schemas.microsoft.com/office/drawing/2010/main" xmlns=""/>
              </a:ext>
            </a:extLst>
          </a:blip>
          <a:stretch>
            <a:fillRect/>
          </a:stretch>
        </p:blipFill>
        <p:spPr>
          <a:xfrm>
            <a:off x="12968090" y="6870121"/>
            <a:ext cx="3006965" cy="3006965"/>
          </a:xfrm>
          <a:prstGeom prst="rect">
            <a:avLst/>
          </a:prstGeom>
          <a:ln w="12700">
            <a:miter lim="400000"/>
          </a:ln>
        </p:spPr>
      </p:pic>
      <p:pic>
        <p:nvPicPr>
          <p:cNvPr id="166" name="Covid game 1-11.jpg" descr="Covid game 1-11.jpg">
            <a:extLst>
              <a:ext uri="{FF2B5EF4-FFF2-40B4-BE49-F238E27FC236}">
                <a16:creationId xmlns:a16="http://schemas.microsoft.com/office/drawing/2014/main" xmlns="" id="{292FC6A7-C1DD-EA4B-8CBD-FE62AB3EB06B}"/>
              </a:ext>
            </a:extLst>
          </p:cNvPr>
          <p:cNvPicPr>
            <a:picLocks noChangeAspect="1"/>
          </p:cNvPicPr>
          <p:nvPr/>
        </p:nvPicPr>
        <p:blipFill>
          <a:blip r:embed="rId35" cstate="email">
            <a:extLst>
              <a:ext uri="{28A0092B-C50C-407E-A947-70E740481C1C}">
                <a14:useLocalDpi xmlns:a14="http://schemas.microsoft.com/office/drawing/2010/main" xmlns=""/>
              </a:ext>
            </a:extLst>
          </a:blip>
          <a:stretch>
            <a:fillRect/>
          </a:stretch>
        </p:blipFill>
        <p:spPr>
          <a:xfrm>
            <a:off x="16122356" y="6857421"/>
            <a:ext cx="3006965" cy="3006965"/>
          </a:xfrm>
          <a:prstGeom prst="rect">
            <a:avLst/>
          </a:prstGeom>
          <a:ln w="12700">
            <a:miter lim="400000"/>
          </a:ln>
        </p:spPr>
      </p:pic>
      <p:pic>
        <p:nvPicPr>
          <p:cNvPr id="167" name="Covid game 1-12.jpg" descr="Covid game 1-12.jpg">
            <a:extLst>
              <a:ext uri="{FF2B5EF4-FFF2-40B4-BE49-F238E27FC236}">
                <a16:creationId xmlns:a16="http://schemas.microsoft.com/office/drawing/2014/main" xmlns="" id="{B6C7957B-355C-B249-8B27-CB7707EFFA08}"/>
              </a:ext>
            </a:extLst>
          </p:cNvPr>
          <p:cNvPicPr>
            <a:picLocks noChangeAspect="1"/>
          </p:cNvPicPr>
          <p:nvPr/>
        </p:nvPicPr>
        <p:blipFill>
          <a:blip r:embed="rId36" cstate="email">
            <a:extLst>
              <a:ext uri="{28A0092B-C50C-407E-A947-70E740481C1C}">
                <a14:useLocalDpi xmlns:a14="http://schemas.microsoft.com/office/drawing/2010/main" xmlns=""/>
              </a:ext>
            </a:extLst>
          </a:blip>
          <a:stretch>
            <a:fillRect/>
          </a:stretch>
        </p:blipFill>
        <p:spPr>
          <a:xfrm>
            <a:off x="19276620" y="6870121"/>
            <a:ext cx="3006965" cy="3006965"/>
          </a:xfrm>
          <a:prstGeom prst="rect">
            <a:avLst/>
          </a:prstGeom>
          <a:ln w="12700">
            <a:miter lim="400000"/>
          </a:ln>
        </p:spPr>
      </p:pic>
      <p:pic>
        <p:nvPicPr>
          <p:cNvPr id="168" name="Covid game 1-13.jpg" descr="Covid game 1-13.jpg">
            <a:extLst>
              <a:ext uri="{FF2B5EF4-FFF2-40B4-BE49-F238E27FC236}">
                <a16:creationId xmlns:a16="http://schemas.microsoft.com/office/drawing/2014/main" xmlns="" id="{E69A96FA-91E3-C44D-A608-8D67E6296B59}"/>
              </a:ext>
            </a:extLst>
          </p:cNvPr>
          <p:cNvPicPr>
            <a:picLocks noChangeAspect="1"/>
          </p:cNvPicPr>
          <p:nvPr/>
        </p:nvPicPr>
        <p:blipFill>
          <a:blip r:embed="rId37" cstate="email">
            <a:extLst>
              <a:ext uri="{28A0092B-C50C-407E-A947-70E740481C1C}">
                <a14:useLocalDpi xmlns:a14="http://schemas.microsoft.com/office/drawing/2010/main" xmlns=""/>
              </a:ext>
            </a:extLst>
          </a:blip>
          <a:stretch>
            <a:fillRect/>
          </a:stretch>
        </p:blipFill>
        <p:spPr>
          <a:xfrm>
            <a:off x="9813825" y="10010565"/>
            <a:ext cx="3006965" cy="3006964"/>
          </a:xfrm>
          <a:prstGeom prst="rect">
            <a:avLst/>
          </a:prstGeom>
          <a:ln w="12700">
            <a:miter lim="400000"/>
          </a:ln>
        </p:spPr>
      </p:pic>
      <p:pic>
        <p:nvPicPr>
          <p:cNvPr id="169" name="Covid game 1-14.jpg" descr="Covid game 1-14.jpg">
            <a:extLst>
              <a:ext uri="{FF2B5EF4-FFF2-40B4-BE49-F238E27FC236}">
                <a16:creationId xmlns:a16="http://schemas.microsoft.com/office/drawing/2014/main" xmlns="" id="{0EC2C29F-0284-8B47-9583-707906FCB411}"/>
              </a:ext>
            </a:extLst>
          </p:cNvPr>
          <p:cNvPicPr>
            <a:picLocks noChangeAspect="1"/>
          </p:cNvPicPr>
          <p:nvPr/>
        </p:nvPicPr>
        <p:blipFill>
          <a:blip r:embed="rId38" cstate="email">
            <a:extLst>
              <a:ext uri="{28A0092B-C50C-407E-A947-70E740481C1C}">
                <a14:useLocalDpi xmlns:a14="http://schemas.microsoft.com/office/drawing/2010/main" xmlns=""/>
              </a:ext>
            </a:extLst>
          </a:blip>
          <a:stretch>
            <a:fillRect/>
          </a:stretch>
        </p:blipFill>
        <p:spPr>
          <a:xfrm>
            <a:off x="12968090" y="10023265"/>
            <a:ext cx="3006965" cy="3006964"/>
          </a:xfrm>
          <a:prstGeom prst="rect">
            <a:avLst/>
          </a:prstGeom>
          <a:ln w="12700">
            <a:miter lim="400000"/>
          </a:ln>
        </p:spPr>
      </p:pic>
      <p:pic>
        <p:nvPicPr>
          <p:cNvPr id="170" name="Covid game 1-15.jpg" descr="Covid game 1-15.jpg">
            <a:extLst>
              <a:ext uri="{FF2B5EF4-FFF2-40B4-BE49-F238E27FC236}">
                <a16:creationId xmlns:a16="http://schemas.microsoft.com/office/drawing/2014/main" xmlns="" id="{5896D5D7-07D9-E14A-8130-E2F4FCABB453}"/>
              </a:ext>
            </a:extLst>
          </p:cNvPr>
          <p:cNvPicPr>
            <a:picLocks noChangeAspect="1"/>
          </p:cNvPicPr>
          <p:nvPr/>
        </p:nvPicPr>
        <p:blipFill>
          <a:blip r:embed="rId39" cstate="email">
            <a:extLst>
              <a:ext uri="{28A0092B-C50C-407E-A947-70E740481C1C}">
                <a14:useLocalDpi xmlns:a14="http://schemas.microsoft.com/office/drawing/2010/main" xmlns=""/>
              </a:ext>
            </a:extLst>
          </a:blip>
          <a:stretch>
            <a:fillRect/>
          </a:stretch>
        </p:blipFill>
        <p:spPr>
          <a:xfrm>
            <a:off x="16122356" y="10035965"/>
            <a:ext cx="3006965" cy="3006964"/>
          </a:xfrm>
          <a:prstGeom prst="rect">
            <a:avLst/>
          </a:prstGeom>
          <a:ln w="12700">
            <a:miter lim="400000"/>
          </a:ln>
        </p:spPr>
      </p:pic>
      <p:pic>
        <p:nvPicPr>
          <p:cNvPr id="171" name="Covid game 1-16.jpg" descr="Covid game 1-16.jpg">
            <a:extLst>
              <a:ext uri="{FF2B5EF4-FFF2-40B4-BE49-F238E27FC236}">
                <a16:creationId xmlns:a16="http://schemas.microsoft.com/office/drawing/2014/main" xmlns="" id="{84AF3E42-441D-9D47-92EA-5B874233B613}"/>
              </a:ext>
            </a:extLst>
          </p:cNvPr>
          <p:cNvPicPr>
            <a:picLocks noChangeAspect="1"/>
          </p:cNvPicPr>
          <p:nvPr/>
        </p:nvPicPr>
        <p:blipFill>
          <a:blip r:embed="rId40" cstate="email">
            <a:extLst>
              <a:ext uri="{28A0092B-C50C-407E-A947-70E740481C1C}">
                <a14:useLocalDpi xmlns:a14="http://schemas.microsoft.com/office/drawing/2010/main" xmlns=""/>
              </a:ext>
            </a:extLst>
          </a:blip>
          <a:stretch>
            <a:fillRect/>
          </a:stretch>
        </p:blipFill>
        <p:spPr>
          <a:xfrm>
            <a:off x="19276620" y="9985165"/>
            <a:ext cx="3006965" cy="3006964"/>
          </a:xfrm>
          <a:prstGeom prst="rect">
            <a:avLst/>
          </a:prstGeom>
          <a:ln w="12700">
            <a:miter lim="400000"/>
          </a:ln>
        </p:spPr>
      </p:pic>
      <p:sp>
        <p:nvSpPr>
          <p:cNvPr id="2" name="Rectangle 1"/>
          <p:cNvSpPr/>
          <p:nvPr/>
        </p:nvSpPr>
        <p:spPr>
          <a:xfrm>
            <a:off x="1901952" y="4882664"/>
            <a:ext cx="5998464" cy="2862322"/>
          </a:xfrm>
          <a:prstGeom prst="rect">
            <a:avLst/>
          </a:prstGeom>
        </p:spPr>
        <p:txBody>
          <a:bodyPr wrap="square">
            <a:spAutoFit/>
          </a:bodyPr>
          <a:lstStyle/>
          <a:p>
            <a:r>
              <a:rPr lang="gu-IN" sz="6000" dirty="0">
                <a:solidFill>
                  <a:schemeClr val="bg1"/>
                </a:solidFill>
                <a:latin typeface="Calibri"/>
                <a:ea typeface="Calibri"/>
                <a:cs typeface="Shruti"/>
              </a:rPr>
              <a:t>તો ચાલો આપનો ઉત્તર શું છે તે જણાવો</a:t>
            </a:r>
            <a:endParaRPr lang="en-IN" sz="6000" dirty="0">
              <a:solidFill>
                <a:schemeClr val="bg1"/>
              </a:solidFill>
            </a:endParaRPr>
          </a:p>
        </p:txBody>
      </p:sp>
    </p:spTree>
    <p:extLst>
      <p:ext uri="{BB962C8B-B14F-4D97-AF65-F5344CB8AC3E}">
        <p14:creationId xmlns:p14="http://schemas.microsoft.com/office/powerpoint/2010/main" xmlns="" val="4083099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par>
                                <p:cTn id="53" presetID="10"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fade">
                                      <p:cBhvr>
                                        <p:cTn id="82" dur="500"/>
                                        <p:tgtEl>
                                          <p:spTgt spid="156"/>
                                        </p:tgtEl>
                                      </p:cBhvr>
                                    </p:animEffect>
                                  </p:childTnLst>
                                </p:cTn>
                              </p:par>
                              <p:par>
                                <p:cTn id="83" presetID="10" presetClass="entr" presetSubtype="0" fill="hold" nodeType="withEffect">
                                  <p:stCondLst>
                                    <p:cond delay="0"/>
                                  </p:stCondLst>
                                  <p:childTnLst>
                                    <p:set>
                                      <p:cBhvr>
                                        <p:cTn id="84" dur="1" fill="hold">
                                          <p:stCondLst>
                                            <p:cond delay="0"/>
                                          </p:stCondLst>
                                        </p:cTn>
                                        <p:tgtEl>
                                          <p:spTgt spid="157"/>
                                        </p:tgtEl>
                                        <p:attrNameLst>
                                          <p:attrName>style.visibility</p:attrName>
                                        </p:attrNameLst>
                                      </p:cBhvr>
                                      <p:to>
                                        <p:strVal val="visible"/>
                                      </p:to>
                                    </p:set>
                                    <p:animEffect transition="in" filter="fade">
                                      <p:cBhvr>
                                        <p:cTn id="85" dur="500"/>
                                        <p:tgtEl>
                                          <p:spTgt spid="157"/>
                                        </p:tgtEl>
                                      </p:cBhvr>
                                    </p:animEffect>
                                  </p:childTnLst>
                                </p:cTn>
                              </p:par>
                              <p:par>
                                <p:cTn id="86" presetID="10" presetClass="entr" presetSubtype="0" fill="hold" nodeType="withEffect">
                                  <p:stCondLst>
                                    <p:cond delay="0"/>
                                  </p:stCondLst>
                                  <p:childTnLst>
                                    <p:set>
                                      <p:cBhvr>
                                        <p:cTn id="87" dur="1" fill="hold">
                                          <p:stCondLst>
                                            <p:cond delay="0"/>
                                          </p:stCondLst>
                                        </p:cTn>
                                        <p:tgtEl>
                                          <p:spTgt spid="158"/>
                                        </p:tgtEl>
                                        <p:attrNameLst>
                                          <p:attrName>style.visibility</p:attrName>
                                        </p:attrNameLst>
                                      </p:cBhvr>
                                      <p:to>
                                        <p:strVal val="visible"/>
                                      </p:to>
                                    </p:set>
                                    <p:animEffect transition="in" filter="fade">
                                      <p:cBhvr>
                                        <p:cTn id="88" dur="500"/>
                                        <p:tgtEl>
                                          <p:spTgt spid="158"/>
                                        </p:tgtEl>
                                      </p:cBhvr>
                                    </p:animEffect>
                                  </p:childTnLst>
                                </p:cTn>
                              </p:par>
                              <p:par>
                                <p:cTn id="89" presetID="10" presetClass="entr" presetSubtype="0" fill="hold" nodeType="withEffect">
                                  <p:stCondLst>
                                    <p:cond delay="0"/>
                                  </p:stCondLst>
                                  <p:childTnLst>
                                    <p:set>
                                      <p:cBhvr>
                                        <p:cTn id="90" dur="1" fill="hold">
                                          <p:stCondLst>
                                            <p:cond delay="0"/>
                                          </p:stCondLst>
                                        </p:cTn>
                                        <p:tgtEl>
                                          <p:spTgt spid="159"/>
                                        </p:tgtEl>
                                        <p:attrNameLst>
                                          <p:attrName>style.visibility</p:attrName>
                                        </p:attrNameLst>
                                      </p:cBhvr>
                                      <p:to>
                                        <p:strVal val="visible"/>
                                      </p:to>
                                    </p:set>
                                    <p:animEffect transition="in" filter="fade">
                                      <p:cBhvr>
                                        <p:cTn id="91" dur="500"/>
                                        <p:tgtEl>
                                          <p:spTgt spid="159"/>
                                        </p:tgtEl>
                                      </p:cBhvr>
                                    </p:animEffect>
                                  </p:childTnLst>
                                </p:cTn>
                              </p:par>
                              <p:par>
                                <p:cTn id="92" presetID="10" presetClass="entr" presetSubtype="0" fill="hold" nodeType="withEffect">
                                  <p:stCondLst>
                                    <p:cond delay="0"/>
                                  </p:stCondLst>
                                  <p:childTnLst>
                                    <p:set>
                                      <p:cBhvr>
                                        <p:cTn id="93" dur="1" fill="hold">
                                          <p:stCondLst>
                                            <p:cond delay="0"/>
                                          </p:stCondLst>
                                        </p:cTn>
                                        <p:tgtEl>
                                          <p:spTgt spid="161"/>
                                        </p:tgtEl>
                                        <p:attrNameLst>
                                          <p:attrName>style.visibility</p:attrName>
                                        </p:attrNameLst>
                                      </p:cBhvr>
                                      <p:to>
                                        <p:strVal val="visible"/>
                                      </p:to>
                                    </p:set>
                                    <p:animEffect transition="in" filter="fade">
                                      <p:cBhvr>
                                        <p:cTn id="94" dur="500"/>
                                        <p:tgtEl>
                                          <p:spTgt spid="161"/>
                                        </p:tgtEl>
                                      </p:cBhvr>
                                    </p:animEffect>
                                  </p:childTnLst>
                                </p:cTn>
                              </p:par>
                              <p:par>
                                <p:cTn id="95" presetID="10" presetClass="entr" presetSubtype="0" fill="hold" nodeType="withEffect">
                                  <p:stCondLst>
                                    <p:cond delay="0"/>
                                  </p:stCondLst>
                                  <p:childTnLst>
                                    <p:set>
                                      <p:cBhvr>
                                        <p:cTn id="96" dur="1" fill="hold">
                                          <p:stCondLst>
                                            <p:cond delay="0"/>
                                          </p:stCondLst>
                                        </p:cTn>
                                        <p:tgtEl>
                                          <p:spTgt spid="162"/>
                                        </p:tgtEl>
                                        <p:attrNameLst>
                                          <p:attrName>style.visibility</p:attrName>
                                        </p:attrNameLst>
                                      </p:cBhvr>
                                      <p:to>
                                        <p:strVal val="visible"/>
                                      </p:to>
                                    </p:set>
                                    <p:animEffect transition="in" filter="fade">
                                      <p:cBhvr>
                                        <p:cTn id="97" dur="500"/>
                                        <p:tgtEl>
                                          <p:spTgt spid="162"/>
                                        </p:tgtEl>
                                      </p:cBhvr>
                                    </p:animEffect>
                                  </p:childTnLst>
                                </p:cTn>
                              </p:par>
                              <p:par>
                                <p:cTn id="98" presetID="10" presetClass="entr" presetSubtype="0" fill="hold" nodeType="withEffect">
                                  <p:stCondLst>
                                    <p:cond delay="0"/>
                                  </p:stCondLst>
                                  <p:childTnLst>
                                    <p:set>
                                      <p:cBhvr>
                                        <p:cTn id="99" dur="1" fill="hold">
                                          <p:stCondLst>
                                            <p:cond delay="0"/>
                                          </p:stCondLst>
                                        </p:cTn>
                                        <p:tgtEl>
                                          <p:spTgt spid="163"/>
                                        </p:tgtEl>
                                        <p:attrNameLst>
                                          <p:attrName>style.visibility</p:attrName>
                                        </p:attrNameLst>
                                      </p:cBhvr>
                                      <p:to>
                                        <p:strVal val="visible"/>
                                      </p:to>
                                    </p:set>
                                    <p:animEffect transition="in" filter="fade">
                                      <p:cBhvr>
                                        <p:cTn id="100" dur="500"/>
                                        <p:tgtEl>
                                          <p:spTgt spid="163"/>
                                        </p:tgtEl>
                                      </p:cBhvr>
                                    </p:animEffect>
                                  </p:childTnLst>
                                </p:cTn>
                              </p:par>
                              <p:par>
                                <p:cTn id="101" presetID="10" presetClass="entr" presetSubtype="0" fill="hold" nodeType="withEffect">
                                  <p:stCondLst>
                                    <p:cond delay="0"/>
                                  </p:stCondLst>
                                  <p:childTnLst>
                                    <p:set>
                                      <p:cBhvr>
                                        <p:cTn id="102" dur="1" fill="hold">
                                          <p:stCondLst>
                                            <p:cond delay="0"/>
                                          </p:stCondLst>
                                        </p:cTn>
                                        <p:tgtEl>
                                          <p:spTgt spid="164"/>
                                        </p:tgtEl>
                                        <p:attrNameLst>
                                          <p:attrName>style.visibility</p:attrName>
                                        </p:attrNameLst>
                                      </p:cBhvr>
                                      <p:to>
                                        <p:strVal val="visible"/>
                                      </p:to>
                                    </p:set>
                                    <p:animEffect transition="in" filter="fade">
                                      <p:cBhvr>
                                        <p:cTn id="103" dur="500"/>
                                        <p:tgtEl>
                                          <p:spTgt spid="164"/>
                                        </p:tgtEl>
                                      </p:cBhvr>
                                    </p:animEffect>
                                  </p:childTnLst>
                                </p:cTn>
                              </p:par>
                              <p:par>
                                <p:cTn id="104" presetID="10" presetClass="entr" presetSubtype="0" fill="hold" nodeType="withEffect">
                                  <p:stCondLst>
                                    <p:cond delay="0"/>
                                  </p:stCondLst>
                                  <p:childTnLst>
                                    <p:set>
                                      <p:cBhvr>
                                        <p:cTn id="105" dur="1" fill="hold">
                                          <p:stCondLst>
                                            <p:cond delay="0"/>
                                          </p:stCondLst>
                                        </p:cTn>
                                        <p:tgtEl>
                                          <p:spTgt spid="165"/>
                                        </p:tgtEl>
                                        <p:attrNameLst>
                                          <p:attrName>style.visibility</p:attrName>
                                        </p:attrNameLst>
                                      </p:cBhvr>
                                      <p:to>
                                        <p:strVal val="visible"/>
                                      </p:to>
                                    </p:set>
                                    <p:animEffect transition="in" filter="fade">
                                      <p:cBhvr>
                                        <p:cTn id="106" dur="500"/>
                                        <p:tgtEl>
                                          <p:spTgt spid="165"/>
                                        </p:tgtEl>
                                      </p:cBhvr>
                                    </p:animEffect>
                                  </p:childTnLst>
                                </p:cTn>
                              </p:par>
                              <p:par>
                                <p:cTn id="107" presetID="10" presetClass="entr" presetSubtype="0" fill="hold" nodeType="withEffect">
                                  <p:stCondLst>
                                    <p:cond delay="0"/>
                                  </p:stCondLst>
                                  <p:childTnLst>
                                    <p:set>
                                      <p:cBhvr>
                                        <p:cTn id="108" dur="1" fill="hold">
                                          <p:stCondLst>
                                            <p:cond delay="0"/>
                                          </p:stCondLst>
                                        </p:cTn>
                                        <p:tgtEl>
                                          <p:spTgt spid="166"/>
                                        </p:tgtEl>
                                        <p:attrNameLst>
                                          <p:attrName>style.visibility</p:attrName>
                                        </p:attrNameLst>
                                      </p:cBhvr>
                                      <p:to>
                                        <p:strVal val="visible"/>
                                      </p:to>
                                    </p:set>
                                    <p:animEffect transition="in" filter="fade">
                                      <p:cBhvr>
                                        <p:cTn id="109" dur="500"/>
                                        <p:tgtEl>
                                          <p:spTgt spid="166"/>
                                        </p:tgtEl>
                                      </p:cBhvr>
                                    </p:animEffect>
                                  </p:childTnLst>
                                </p:cTn>
                              </p:par>
                              <p:par>
                                <p:cTn id="110" presetID="10" presetClass="entr" presetSubtype="0" fill="hold" nodeType="withEffect">
                                  <p:stCondLst>
                                    <p:cond delay="0"/>
                                  </p:stCondLst>
                                  <p:childTnLst>
                                    <p:set>
                                      <p:cBhvr>
                                        <p:cTn id="111" dur="1" fill="hold">
                                          <p:stCondLst>
                                            <p:cond delay="0"/>
                                          </p:stCondLst>
                                        </p:cTn>
                                        <p:tgtEl>
                                          <p:spTgt spid="167"/>
                                        </p:tgtEl>
                                        <p:attrNameLst>
                                          <p:attrName>style.visibility</p:attrName>
                                        </p:attrNameLst>
                                      </p:cBhvr>
                                      <p:to>
                                        <p:strVal val="visible"/>
                                      </p:to>
                                    </p:set>
                                    <p:animEffect transition="in" filter="fade">
                                      <p:cBhvr>
                                        <p:cTn id="112" dur="500"/>
                                        <p:tgtEl>
                                          <p:spTgt spid="167"/>
                                        </p:tgtEl>
                                      </p:cBhvr>
                                    </p:animEffect>
                                  </p:childTnLst>
                                </p:cTn>
                              </p:par>
                              <p:par>
                                <p:cTn id="113" presetID="10" presetClass="entr" presetSubtype="0" fill="hold" nodeType="withEffect">
                                  <p:stCondLst>
                                    <p:cond delay="0"/>
                                  </p:stCondLst>
                                  <p:childTnLst>
                                    <p:set>
                                      <p:cBhvr>
                                        <p:cTn id="114" dur="1" fill="hold">
                                          <p:stCondLst>
                                            <p:cond delay="0"/>
                                          </p:stCondLst>
                                        </p:cTn>
                                        <p:tgtEl>
                                          <p:spTgt spid="168"/>
                                        </p:tgtEl>
                                        <p:attrNameLst>
                                          <p:attrName>style.visibility</p:attrName>
                                        </p:attrNameLst>
                                      </p:cBhvr>
                                      <p:to>
                                        <p:strVal val="visible"/>
                                      </p:to>
                                    </p:set>
                                    <p:animEffect transition="in" filter="fade">
                                      <p:cBhvr>
                                        <p:cTn id="115" dur="500"/>
                                        <p:tgtEl>
                                          <p:spTgt spid="168"/>
                                        </p:tgtEl>
                                      </p:cBhvr>
                                    </p:animEffect>
                                  </p:childTnLst>
                                </p:cTn>
                              </p:par>
                              <p:par>
                                <p:cTn id="116" presetID="10" presetClass="entr" presetSubtype="0" fill="hold" nodeType="withEffect">
                                  <p:stCondLst>
                                    <p:cond delay="0"/>
                                  </p:stCondLst>
                                  <p:childTnLst>
                                    <p:set>
                                      <p:cBhvr>
                                        <p:cTn id="117" dur="1" fill="hold">
                                          <p:stCondLst>
                                            <p:cond delay="0"/>
                                          </p:stCondLst>
                                        </p:cTn>
                                        <p:tgtEl>
                                          <p:spTgt spid="169"/>
                                        </p:tgtEl>
                                        <p:attrNameLst>
                                          <p:attrName>style.visibility</p:attrName>
                                        </p:attrNameLst>
                                      </p:cBhvr>
                                      <p:to>
                                        <p:strVal val="visible"/>
                                      </p:to>
                                    </p:set>
                                    <p:animEffect transition="in" filter="fade">
                                      <p:cBhvr>
                                        <p:cTn id="118" dur="500"/>
                                        <p:tgtEl>
                                          <p:spTgt spid="169"/>
                                        </p:tgtEl>
                                      </p:cBhvr>
                                    </p:animEffect>
                                  </p:childTnLst>
                                </p:cTn>
                              </p:par>
                              <p:par>
                                <p:cTn id="119" presetID="10" presetClass="entr" presetSubtype="0" fill="hold" nodeType="withEffect">
                                  <p:stCondLst>
                                    <p:cond delay="0"/>
                                  </p:stCondLst>
                                  <p:childTnLst>
                                    <p:set>
                                      <p:cBhvr>
                                        <p:cTn id="120" dur="1" fill="hold">
                                          <p:stCondLst>
                                            <p:cond delay="0"/>
                                          </p:stCondLst>
                                        </p:cTn>
                                        <p:tgtEl>
                                          <p:spTgt spid="170"/>
                                        </p:tgtEl>
                                        <p:attrNameLst>
                                          <p:attrName>style.visibility</p:attrName>
                                        </p:attrNameLst>
                                      </p:cBhvr>
                                      <p:to>
                                        <p:strVal val="visible"/>
                                      </p:to>
                                    </p:set>
                                    <p:animEffect transition="in" filter="fade">
                                      <p:cBhvr>
                                        <p:cTn id="121" dur="500"/>
                                        <p:tgtEl>
                                          <p:spTgt spid="170"/>
                                        </p:tgtEl>
                                      </p:cBhvr>
                                    </p:animEffect>
                                  </p:childTnLst>
                                </p:cTn>
                              </p:par>
                              <p:par>
                                <p:cTn id="122" presetID="10" presetClass="entr" presetSubtype="0" fill="hold" nodeType="withEffect">
                                  <p:stCondLst>
                                    <p:cond delay="0"/>
                                  </p:stCondLst>
                                  <p:childTnLst>
                                    <p:set>
                                      <p:cBhvr>
                                        <p:cTn id="123" dur="1" fill="hold">
                                          <p:stCondLst>
                                            <p:cond delay="0"/>
                                          </p:stCondLst>
                                        </p:cTn>
                                        <p:tgtEl>
                                          <p:spTgt spid="171"/>
                                        </p:tgtEl>
                                        <p:attrNameLst>
                                          <p:attrName>style.visibility</p:attrName>
                                        </p:attrNameLst>
                                      </p:cBhvr>
                                      <p:to>
                                        <p:strVal val="visible"/>
                                      </p:to>
                                    </p:set>
                                    <p:animEffect transition="in" filter="fade">
                                      <p:cBhvr>
                                        <p:cTn id="124" dur="500"/>
                                        <p:tgtEl>
                                          <p:spTgt spid="171"/>
                                        </p:tgtEl>
                                      </p:cBhvr>
                                    </p:animEffect>
                                  </p:childTnLst>
                                </p:cTn>
                              </p:par>
                              <p:par>
                                <p:cTn id="125" presetID="23" presetClass="entr" presetSubtype="16"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9" restart="whenNotActive" fill="hold" evtFilter="cancelBubble" nodeType="interactiveSeq">
                <p:stCondLst>
                  <p:cond evt="onClick" delay="0">
                    <p:tgtEl>
                      <p:spTgt spid="156"/>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156"/>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56"/>
                  </p:tgtEl>
                </p:cond>
              </p:nextCondLst>
            </p:seq>
            <p:seq concurrent="1" nextAc="seek">
              <p:cTn id="134" restart="whenNotActive" fill="hold" evtFilter="cancelBubble" nodeType="interactiveSeq">
                <p:stCondLst>
                  <p:cond evt="onClick" delay="0">
                    <p:tgtEl>
                      <p:spTgt spid="157"/>
                    </p:tgtEl>
                  </p:cond>
                </p:stCondLst>
                <p:endSync evt="end" delay="0">
                  <p:rtn val="all"/>
                </p:endSync>
                <p:childTnLst>
                  <p:par>
                    <p:cTn id="135" fill="hold">
                      <p:stCondLst>
                        <p:cond delay="0"/>
                      </p:stCondLst>
                      <p:childTnLst>
                        <p:par>
                          <p:cTn id="136" fill="hold">
                            <p:stCondLst>
                              <p:cond delay="0"/>
                            </p:stCondLst>
                            <p:childTnLst>
                              <p:par>
                                <p:cTn id="137" presetID="1" presetClass="exit" presetSubtype="0" fill="hold" nodeType="clickEffect">
                                  <p:stCondLst>
                                    <p:cond delay="0"/>
                                  </p:stCondLst>
                                  <p:childTnLst>
                                    <p:set>
                                      <p:cBhvr>
                                        <p:cTn id="138" dur="1" fill="hold">
                                          <p:stCondLst>
                                            <p:cond delay="0"/>
                                          </p:stCondLst>
                                        </p:cTn>
                                        <p:tgtEl>
                                          <p:spTgt spid="157"/>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4" name="bomb.wav"/>
                                        </p:tgtEl>
                                      </p:cMediaNode>
                                    </p:audio>
                                  </p:subTnLst>
                                </p:cTn>
                              </p:par>
                              <p:par>
                                <p:cTn id="139" presetID="23" presetClass="entr" presetSubtype="16" fill="hold" nodeType="withEffect">
                                  <p:stCondLst>
                                    <p:cond delay="0"/>
                                  </p:stCondLst>
                                  <p:childTnLst>
                                    <p:set>
                                      <p:cBhvr>
                                        <p:cTn id="140" dur="1" fill="hold">
                                          <p:stCondLst>
                                            <p:cond delay="0"/>
                                          </p:stCondLst>
                                        </p:cTn>
                                        <p:tgtEl>
                                          <p:spTgt spid="5"/>
                                        </p:tgtEl>
                                        <p:attrNameLst>
                                          <p:attrName>style.visibility</p:attrName>
                                        </p:attrNameLst>
                                      </p:cBhvr>
                                      <p:to>
                                        <p:strVal val="visible"/>
                                      </p:to>
                                    </p:set>
                                    <p:anim calcmode="lin" valueType="num">
                                      <p:cBhvr>
                                        <p:cTn id="141" dur="500" fill="hold"/>
                                        <p:tgtEl>
                                          <p:spTgt spid="5"/>
                                        </p:tgtEl>
                                        <p:attrNameLst>
                                          <p:attrName>ppt_w</p:attrName>
                                        </p:attrNameLst>
                                      </p:cBhvr>
                                      <p:tavLst>
                                        <p:tav tm="0">
                                          <p:val>
                                            <p:fltVal val="0"/>
                                          </p:val>
                                        </p:tav>
                                        <p:tav tm="100000">
                                          <p:val>
                                            <p:strVal val="#ppt_w"/>
                                          </p:val>
                                        </p:tav>
                                      </p:tavLst>
                                    </p:anim>
                                    <p:anim calcmode="lin" valueType="num">
                                      <p:cBhvr>
                                        <p:cTn id="14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7"/>
                  </p:tgtEl>
                </p:cond>
              </p:nextCondLst>
            </p:seq>
            <p:seq concurrent="1" nextAc="seek">
              <p:cTn id="143" restart="whenNotActive" fill="hold" evtFilter="cancelBubble" nodeType="interactiveSeq">
                <p:stCondLst>
                  <p:cond evt="onClick" delay="0">
                    <p:tgtEl>
                      <p:spTgt spid="158"/>
                    </p:tgtEl>
                  </p:cond>
                </p:stCondLst>
                <p:endSync evt="end" delay="0">
                  <p:rtn val="all"/>
                </p:endSync>
                <p:childTnLst>
                  <p:par>
                    <p:cTn id="144" fill="hold">
                      <p:stCondLst>
                        <p:cond delay="0"/>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158"/>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4" name="bomb.wav"/>
                                        </p:tgtEl>
                                      </p:cMediaNode>
                                    </p:audio>
                                  </p:subTnLst>
                                </p:cTn>
                              </p:par>
                              <p:par>
                                <p:cTn id="148" presetID="23" presetClass="entr" presetSubtype="16"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anim calcmode="lin" valueType="num">
                                      <p:cBhvr>
                                        <p:cTn id="150" dur="500" fill="hold"/>
                                        <p:tgtEl>
                                          <p:spTgt spid="6"/>
                                        </p:tgtEl>
                                        <p:attrNameLst>
                                          <p:attrName>ppt_w</p:attrName>
                                        </p:attrNameLst>
                                      </p:cBhvr>
                                      <p:tavLst>
                                        <p:tav tm="0">
                                          <p:val>
                                            <p:fltVal val="0"/>
                                          </p:val>
                                        </p:tav>
                                        <p:tav tm="100000">
                                          <p:val>
                                            <p:strVal val="#ppt_w"/>
                                          </p:val>
                                        </p:tav>
                                      </p:tavLst>
                                    </p:anim>
                                    <p:anim calcmode="lin" valueType="num">
                                      <p:cBhvr>
                                        <p:cTn id="15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8"/>
                  </p:tgtEl>
                </p:cond>
              </p:nextCondLst>
            </p:seq>
            <p:seq concurrent="1" nextAc="seek">
              <p:cTn id="152" restart="whenNotActive" fill="hold" evtFilter="cancelBubble" nodeType="interactiveSeq">
                <p:stCondLst>
                  <p:cond evt="onClick" delay="0">
                    <p:tgtEl>
                      <p:spTgt spid="159"/>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159"/>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59"/>
                  </p:tgtEl>
                </p:cond>
              </p:nextCondLst>
            </p:seq>
            <p:seq concurrent="1" nextAc="seek">
              <p:cTn id="157" restart="whenNotActive" fill="hold" evtFilter="cancelBubble" nodeType="interactiveSeq">
                <p:stCondLst>
                  <p:cond evt="onClick" delay="0">
                    <p:tgtEl>
                      <p:spTgt spid="161"/>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nodeType="clickEffect">
                                  <p:stCondLst>
                                    <p:cond delay="0"/>
                                  </p:stCondLst>
                                  <p:childTnLst>
                                    <p:set>
                                      <p:cBhvr>
                                        <p:cTn id="161" dur="1" fill="hold">
                                          <p:stCondLst>
                                            <p:cond delay="0"/>
                                          </p:stCondLst>
                                        </p:cTn>
                                        <p:tgtEl>
                                          <p:spTgt spid="161"/>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1"/>
                  </p:tgtEl>
                </p:cond>
              </p:nextCondLst>
            </p:seq>
            <p:seq concurrent="1" nextAc="seek">
              <p:cTn id="162" restart="whenNotActive" fill="hold" evtFilter="cancelBubble" nodeType="interactiveSeq">
                <p:stCondLst>
                  <p:cond evt="onClick" delay="0">
                    <p:tgtEl>
                      <p:spTgt spid="162"/>
                    </p:tgtEl>
                  </p:cond>
                </p:stCondLst>
                <p:endSync evt="end" delay="0">
                  <p:rtn val="all"/>
                </p:endSync>
                <p:childTnLst>
                  <p:par>
                    <p:cTn id="163" fill="hold">
                      <p:stCondLst>
                        <p:cond delay="0"/>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162"/>
                                        </p:tgtEl>
                                        <p:attrNameLst>
                                          <p:attrName>style.visibility</p:attrName>
                                        </p:attrNameLst>
                                      </p:cBhvr>
                                      <p:to>
                                        <p:strVal val="hidden"/>
                                      </p:to>
                                    </p:set>
                                  </p:childTnLst>
                                  <p:subTnLst>
                                    <p:audio>
                                      <p:cMediaNode>
                                        <p:cTn display="0" masterRel="sameClick">
                                          <p:stCondLst>
                                            <p:cond evt="begin" delay="0">
                                              <p:tn val="165"/>
                                            </p:cond>
                                          </p:stCondLst>
                                          <p:endCondLst>
                                            <p:cond evt="onStopAudio" delay="0">
                                              <p:tgtEl>
                                                <p:sldTgt/>
                                              </p:tgtEl>
                                            </p:cond>
                                          </p:endCondLst>
                                        </p:cTn>
                                        <p:tgtEl>
                                          <p:sndTgt r:embed="rId4" name="bomb.wav"/>
                                        </p:tgtEl>
                                      </p:cMediaNode>
                                    </p:audio>
                                  </p:subTnLst>
                                </p:cTn>
                              </p:par>
                              <p:par>
                                <p:cTn id="167" presetID="23" presetClass="entr" presetSubtype="16" fill="hold" nodeType="withEffect">
                                  <p:stCondLst>
                                    <p:cond delay="0"/>
                                  </p:stCondLst>
                                  <p:childTnLst>
                                    <p:set>
                                      <p:cBhvr>
                                        <p:cTn id="168" dur="1" fill="hold">
                                          <p:stCondLst>
                                            <p:cond delay="0"/>
                                          </p:stCondLst>
                                        </p:cTn>
                                        <p:tgtEl>
                                          <p:spTgt spid="7"/>
                                        </p:tgtEl>
                                        <p:attrNameLst>
                                          <p:attrName>style.visibility</p:attrName>
                                        </p:attrNameLst>
                                      </p:cBhvr>
                                      <p:to>
                                        <p:strVal val="visible"/>
                                      </p:to>
                                    </p:set>
                                    <p:anim calcmode="lin" valueType="num">
                                      <p:cBhvr>
                                        <p:cTn id="169" dur="500" fill="hold"/>
                                        <p:tgtEl>
                                          <p:spTgt spid="7"/>
                                        </p:tgtEl>
                                        <p:attrNameLst>
                                          <p:attrName>ppt_w</p:attrName>
                                        </p:attrNameLst>
                                      </p:cBhvr>
                                      <p:tavLst>
                                        <p:tav tm="0">
                                          <p:val>
                                            <p:fltVal val="0"/>
                                          </p:val>
                                        </p:tav>
                                        <p:tav tm="100000">
                                          <p:val>
                                            <p:strVal val="#ppt_w"/>
                                          </p:val>
                                        </p:tav>
                                      </p:tavLst>
                                    </p:anim>
                                    <p:anim calcmode="lin" valueType="num">
                                      <p:cBhvr>
                                        <p:cTn id="17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2"/>
                  </p:tgtEl>
                </p:cond>
              </p:nextCondLst>
            </p:seq>
            <p:seq concurrent="1" nextAc="seek">
              <p:cTn id="171" restart="whenNotActive" fill="hold" evtFilter="cancelBubble" nodeType="interactiveSeq">
                <p:stCondLst>
                  <p:cond evt="onClick" delay="0">
                    <p:tgtEl>
                      <p:spTgt spid="163"/>
                    </p:tgtEl>
                  </p:cond>
                </p:stCondLst>
                <p:endSync evt="end" delay="0">
                  <p:rtn val="all"/>
                </p:endSync>
                <p:childTnLst>
                  <p:par>
                    <p:cTn id="172" fill="hold">
                      <p:stCondLst>
                        <p:cond delay="0"/>
                      </p:stCondLst>
                      <p:childTnLst>
                        <p:par>
                          <p:cTn id="173" fill="hold">
                            <p:stCondLst>
                              <p:cond delay="0"/>
                            </p:stCondLst>
                            <p:childTnLst>
                              <p:par>
                                <p:cTn id="174" presetID="1" presetClass="exit" presetSubtype="0" fill="hold" nodeType="clickEffect">
                                  <p:stCondLst>
                                    <p:cond delay="0"/>
                                  </p:stCondLst>
                                  <p:childTnLst>
                                    <p:set>
                                      <p:cBhvr>
                                        <p:cTn id="175" dur="1" fill="hold">
                                          <p:stCondLst>
                                            <p:cond delay="0"/>
                                          </p:stCondLst>
                                        </p:cTn>
                                        <p:tgtEl>
                                          <p:spTgt spid="163"/>
                                        </p:tgtEl>
                                        <p:attrNameLst>
                                          <p:attrName>style.visibility</p:attrName>
                                        </p:attrNameLst>
                                      </p:cBhvr>
                                      <p:to>
                                        <p:strVal val="hidden"/>
                                      </p:to>
                                    </p:set>
                                  </p:childTnLst>
                                  <p:subTnLst>
                                    <p:audio>
                                      <p:cMediaNode>
                                        <p:cTn display="0" masterRel="sameClick">
                                          <p:stCondLst>
                                            <p:cond evt="begin" delay="0">
                                              <p:tn val="1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3"/>
                  </p:tgtEl>
                </p:cond>
              </p:nextCondLst>
            </p:seq>
            <p:seq concurrent="1" nextAc="seek">
              <p:cTn id="176" restart="whenNotActive" fill="hold" evtFilter="cancelBubble" nodeType="interactiveSeq">
                <p:stCondLst>
                  <p:cond evt="onClick" delay="0">
                    <p:tgtEl>
                      <p:spTgt spid="164"/>
                    </p:tgtEl>
                  </p:cond>
                </p:stCondLst>
                <p:endSync evt="end" delay="0">
                  <p:rtn val="all"/>
                </p:endSync>
                <p:childTnLst>
                  <p:par>
                    <p:cTn id="177" fill="hold">
                      <p:stCondLst>
                        <p:cond delay="0"/>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164"/>
                                        </p:tgtEl>
                                        <p:attrNameLst>
                                          <p:attrName>style.visibility</p:attrName>
                                        </p:attrNameLst>
                                      </p:cBhvr>
                                      <p:to>
                                        <p:strVal val="hidden"/>
                                      </p:to>
                                    </p:set>
                                  </p:childTnLst>
                                  <p:subTnLst>
                                    <p:audio>
                                      <p:cMediaNode>
                                        <p:cTn display="0" masterRel="sameClick">
                                          <p:stCondLst>
                                            <p:cond evt="begin" delay="0">
                                              <p:tn val="1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4"/>
                  </p:tgtEl>
                </p:cond>
              </p:nextCondLst>
            </p:seq>
            <p:seq concurrent="1" nextAc="seek">
              <p:cTn id="181" restart="whenNotActive" fill="hold" evtFilter="cancelBubble" nodeType="interactiveSeq">
                <p:stCondLst>
                  <p:cond evt="onClick" delay="0">
                    <p:tgtEl>
                      <p:spTgt spid="165"/>
                    </p:tgtEl>
                  </p:cond>
                </p:stCondLst>
                <p:endSync evt="end" delay="0">
                  <p:rtn val="all"/>
                </p:endSync>
                <p:childTnLst>
                  <p:par>
                    <p:cTn id="182" fill="hold">
                      <p:stCondLst>
                        <p:cond delay="0"/>
                      </p:stCondLst>
                      <p:childTnLst>
                        <p:par>
                          <p:cTn id="183" fill="hold">
                            <p:stCondLst>
                              <p:cond delay="0"/>
                            </p:stCondLst>
                            <p:childTnLst>
                              <p:par>
                                <p:cTn id="184" presetID="1" presetClass="exit" presetSubtype="0" fill="hold" nodeType="clickEffect">
                                  <p:stCondLst>
                                    <p:cond delay="0"/>
                                  </p:stCondLst>
                                  <p:childTnLst>
                                    <p:set>
                                      <p:cBhvr>
                                        <p:cTn id="185" dur="1" fill="hold">
                                          <p:stCondLst>
                                            <p:cond delay="0"/>
                                          </p:stCondLst>
                                        </p:cTn>
                                        <p:tgtEl>
                                          <p:spTgt spid="165"/>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4" name="bomb.wav"/>
                                        </p:tgtEl>
                                      </p:cMediaNode>
                                    </p:audio>
                                  </p:subTnLst>
                                </p:cTn>
                              </p:par>
                            </p:childTnLst>
                          </p:cTn>
                        </p:par>
                        <p:par>
                          <p:cTn id="186" fill="hold">
                            <p:stCondLst>
                              <p:cond delay="0"/>
                            </p:stCondLst>
                            <p:childTnLst>
                              <p:par>
                                <p:cTn id="187" presetID="23" presetClass="entr" presetSubtype="16" fill="hold" nodeType="after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p:cTn id="189" dur="500" fill="hold"/>
                                        <p:tgtEl>
                                          <p:spTgt spid="9"/>
                                        </p:tgtEl>
                                        <p:attrNameLst>
                                          <p:attrName>ppt_w</p:attrName>
                                        </p:attrNameLst>
                                      </p:cBhvr>
                                      <p:tavLst>
                                        <p:tav tm="0">
                                          <p:val>
                                            <p:fltVal val="0"/>
                                          </p:val>
                                        </p:tav>
                                        <p:tav tm="100000">
                                          <p:val>
                                            <p:strVal val="#ppt_w"/>
                                          </p:val>
                                        </p:tav>
                                      </p:tavLst>
                                    </p:anim>
                                    <p:anim calcmode="lin" valueType="num">
                                      <p:cBhvr>
                                        <p:cTn id="19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5"/>
                  </p:tgtEl>
                </p:cond>
              </p:nextCondLst>
            </p:seq>
            <p:seq concurrent="1" nextAc="seek">
              <p:cTn id="191" restart="whenNotActive" fill="hold" evtFilter="cancelBubble" nodeType="interactiveSeq">
                <p:stCondLst>
                  <p:cond evt="onClick" delay="0">
                    <p:tgtEl>
                      <p:spTgt spid="166"/>
                    </p:tgtEl>
                  </p:cond>
                </p:stCondLst>
                <p:endSync evt="end" delay="0">
                  <p:rtn val="all"/>
                </p:endSync>
                <p:childTnLst>
                  <p:par>
                    <p:cTn id="192" fill="hold">
                      <p:stCondLst>
                        <p:cond delay="0"/>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0"/>
                                          </p:stCondLst>
                                        </p:cTn>
                                        <p:tgtEl>
                                          <p:spTgt spid="166"/>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6"/>
                  </p:tgtEl>
                </p:cond>
              </p:nextCondLst>
            </p:seq>
            <p:seq concurrent="1" nextAc="seek">
              <p:cTn id="196" restart="whenNotActive" fill="hold" evtFilter="cancelBubble" nodeType="interactiveSeq">
                <p:stCondLst>
                  <p:cond evt="onClick" delay="0">
                    <p:tgtEl>
                      <p:spTgt spid="167"/>
                    </p:tgtEl>
                  </p:cond>
                </p:stCondLst>
                <p:endSync evt="end" delay="0">
                  <p:rtn val="all"/>
                </p:endSync>
                <p:childTnLst>
                  <p:par>
                    <p:cTn id="197" fill="hold">
                      <p:stCondLst>
                        <p:cond delay="0"/>
                      </p:stCondLst>
                      <p:childTnLst>
                        <p:par>
                          <p:cTn id="198" fill="hold">
                            <p:stCondLst>
                              <p:cond delay="0"/>
                            </p:stCondLst>
                            <p:childTnLst>
                              <p:par>
                                <p:cTn id="199" presetID="1" presetClass="exit" presetSubtype="0" fill="hold" nodeType="clickEffect">
                                  <p:stCondLst>
                                    <p:cond delay="0"/>
                                  </p:stCondLst>
                                  <p:childTnLst>
                                    <p:set>
                                      <p:cBhvr>
                                        <p:cTn id="200" dur="1" fill="hold">
                                          <p:stCondLst>
                                            <p:cond delay="0"/>
                                          </p:stCondLst>
                                        </p:cTn>
                                        <p:tgtEl>
                                          <p:spTgt spid="167"/>
                                        </p:tgtEl>
                                        <p:attrNameLst>
                                          <p:attrName>style.visibility</p:attrName>
                                        </p:attrNameLst>
                                      </p:cBhvr>
                                      <p:to>
                                        <p:strVal val="hidden"/>
                                      </p:to>
                                    </p:set>
                                  </p:childTnLst>
                                  <p:subTnLst>
                                    <p:audio>
                                      <p:cMediaNode>
                                        <p:cTn display="0" masterRel="sameClick">
                                          <p:stCondLst>
                                            <p:cond evt="begin" delay="0">
                                              <p:tn val="199"/>
                                            </p:cond>
                                          </p:stCondLst>
                                          <p:endCondLst>
                                            <p:cond evt="onStopAudio" delay="0">
                                              <p:tgtEl>
                                                <p:sldTgt/>
                                              </p:tgtEl>
                                            </p:cond>
                                          </p:endCondLst>
                                        </p:cTn>
                                        <p:tgtEl>
                                          <p:sndTgt r:embed="rId4" name="bomb.wav"/>
                                        </p:tgtEl>
                                      </p:cMediaNode>
                                    </p:audio>
                                  </p:subTnLst>
                                </p:cTn>
                              </p:par>
                              <p:par>
                                <p:cTn id="201" presetID="23" presetClass="entr" presetSubtype="16" fill="hold" nodeType="withEffect">
                                  <p:stCondLst>
                                    <p:cond delay="0"/>
                                  </p:stCondLst>
                                  <p:childTnLst>
                                    <p:set>
                                      <p:cBhvr>
                                        <p:cTn id="202" dur="1" fill="hold">
                                          <p:stCondLst>
                                            <p:cond delay="0"/>
                                          </p:stCondLst>
                                        </p:cTn>
                                        <p:tgtEl>
                                          <p:spTgt spid="8"/>
                                        </p:tgtEl>
                                        <p:attrNameLst>
                                          <p:attrName>style.visibility</p:attrName>
                                        </p:attrNameLst>
                                      </p:cBhvr>
                                      <p:to>
                                        <p:strVal val="visible"/>
                                      </p:to>
                                    </p:set>
                                    <p:anim calcmode="lin" valueType="num">
                                      <p:cBhvr>
                                        <p:cTn id="203" dur="500" fill="hold"/>
                                        <p:tgtEl>
                                          <p:spTgt spid="8"/>
                                        </p:tgtEl>
                                        <p:attrNameLst>
                                          <p:attrName>ppt_w</p:attrName>
                                        </p:attrNameLst>
                                      </p:cBhvr>
                                      <p:tavLst>
                                        <p:tav tm="0">
                                          <p:val>
                                            <p:fltVal val="0"/>
                                          </p:val>
                                        </p:tav>
                                        <p:tav tm="100000">
                                          <p:val>
                                            <p:strVal val="#ppt_w"/>
                                          </p:val>
                                        </p:tav>
                                      </p:tavLst>
                                    </p:anim>
                                    <p:anim calcmode="lin" valueType="num">
                                      <p:cBhvr>
                                        <p:cTn id="20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7"/>
                  </p:tgtEl>
                </p:cond>
              </p:nextCondLst>
            </p:seq>
            <p:seq concurrent="1" nextAc="seek">
              <p:cTn id="205" restart="whenNotActive" fill="hold" evtFilter="cancelBubble" nodeType="interactiveSeq">
                <p:stCondLst>
                  <p:cond evt="onClick" delay="0">
                    <p:tgtEl>
                      <p:spTgt spid="168"/>
                    </p:tgtEl>
                  </p:cond>
                </p:stCondLst>
                <p:endSync evt="end" delay="0">
                  <p:rtn val="all"/>
                </p:endSync>
                <p:childTnLst>
                  <p:par>
                    <p:cTn id="206" fill="hold">
                      <p:stCondLst>
                        <p:cond delay="0"/>
                      </p:stCondLst>
                      <p:childTnLst>
                        <p:par>
                          <p:cTn id="207" fill="hold">
                            <p:stCondLst>
                              <p:cond delay="0"/>
                            </p:stCondLst>
                            <p:childTnLst>
                              <p:par>
                                <p:cTn id="208" presetID="1" presetClass="exit" presetSubtype="0" fill="hold" nodeType="clickEffect">
                                  <p:stCondLst>
                                    <p:cond delay="0"/>
                                  </p:stCondLst>
                                  <p:childTnLst>
                                    <p:set>
                                      <p:cBhvr>
                                        <p:cTn id="209" dur="1" fill="hold">
                                          <p:stCondLst>
                                            <p:cond delay="0"/>
                                          </p:stCondLst>
                                        </p:cTn>
                                        <p:tgtEl>
                                          <p:spTgt spid="168"/>
                                        </p:tgtEl>
                                        <p:attrNameLst>
                                          <p:attrName>style.visibility</p:attrName>
                                        </p:attrNameLst>
                                      </p:cBhvr>
                                      <p:to>
                                        <p:strVal val="hidden"/>
                                      </p:to>
                                    </p:set>
                                  </p:childTnLst>
                                  <p:subTnLst>
                                    <p:audio>
                                      <p:cMediaNode>
                                        <p:cTn display="0" masterRel="sameClick">
                                          <p:stCondLst>
                                            <p:cond evt="begin" delay="0">
                                              <p:tn val="208"/>
                                            </p:cond>
                                          </p:stCondLst>
                                          <p:endCondLst>
                                            <p:cond evt="onStopAudio" delay="0">
                                              <p:tgtEl>
                                                <p:sldTgt/>
                                              </p:tgtEl>
                                            </p:cond>
                                          </p:endCondLst>
                                        </p:cTn>
                                        <p:tgtEl>
                                          <p:sndTgt r:embed="rId4" name="bomb.wav"/>
                                        </p:tgtEl>
                                      </p:cMediaNode>
                                    </p:audio>
                                  </p:subTnLst>
                                </p:cTn>
                              </p:par>
                              <p:par>
                                <p:cTn id="210" presetID="23" presetClass="entr" presetSubtype="16" fill="hold" nodeType="withEffect">
                                  <p:stCondLst>
                                    <p:cond delay="0"/>
                                  </p:stCondLst>
                                  <p:childTnLst>
                                    <p:set>
                                      <p:cBhvr>
                                        <p:cTn id="211" dur="1" fill="hold">
                                          <p:stCondLst>
                                            <p:cond delay="0"/>
                                          </p:stCondLst>
                                        </p:cTn>
                                        <p:tgtEl>
                                          <p:spTgt spid="11"/>
                                        </p:tgtEl>
                                        <p:attrNameLst>
                                          <p:attrName>style.visibility</p:attrName>
                                        </p:attrNameLst>
                                      </p:cBhvr>
                                      <p:to>
                                        <p:strVal val="visible"/>
                                      </p:to>
                                    </p:set>
                                    <p:anim calcmode="lin" valueType="num">
                                      <p:cBhvr>
                                        <p:cTn id="212" dur="500" fill="hold"/>
                                        <p:tgtEl>
                                          <p:spTgt spid="11"/>
                                        </p:tgtEl>
                                        <p:attrNameLst>
                                          <p:attrName>ppt_w</p:attrName>
                                        </p:attrNameLst>
                                      </p:cBhvr>
                                      <p:tavLst>
                                        <p:tav tm="0">
                                          <p:val>
                                            <p:fltVal val="0"/>
                                          </p:val>
                                        </p:tav>
                                        <p:tav tm="100000">
                                          <p:val>
                                            <p:strVal val="#ppt_w"/>
                                          </p:val>
                                        </p:tav>
                                      </p:tavLst>
                                    </p:anim>
                                    <p:anim calcmode="lin" valueType="num">
                                      <p:cBhvr>
                                        <p:cTn id="2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8"/>
                  </p:tgtEl>
                </p:cond>
              </p:nextCondLst>
            </p:seq>
            <p:seq concurrent="1" nextAc="seek">
              <p:cTn id="214" restart="whenNotActive" fill="hold" evtFilter="cancelBubble" nodeType="interactiveSeq">
                <p:stCondLst>
                  <p:cond evt="onClick" delay="0">
                    <p:tgtEl>
                      <p:spTgt spid="169"/>
                    </p:tgtEl>
                  </p:cond>
                </p:stCondLst>
                <p:endSync evt="end" delay="0">
                  <p:rtn val="all"/>
                </p:endSync>
                <p:childTnLst>
                  <p:par>
                    <p:cTn id="215" fill="hold">
                      <p:stCondLst>
                        <p:cond delay="0"/>
                      </p:stCondLst>
                      <p:childTnLst>
                        <p:par>
                          <p:cTn id="216" fill="hold">
                            <p:stCondLst>
                              <p:cond delay="0"/>
                            </p:stCondLst>
                            <p:childTnLst>
                              <p:par>
                                <p:cTn id="217" presetID="1" presetClass="exit" presetSubtype="0" fill="hold" nodeType="clickEffect">
                                  <p:stCondLst>
                                    <p:cond delay="0"/>
                                  </p:stCondLst>
                                  <p:childTnLst>
                                    <p:set>
                                      <p:cBhvr>
                                        <p:cTn id="218" dur="1" fill="hold">
                                          <p:stCondLst>
                                            <p:cond delay="0"/>
                                          </p:stCondLst>
                                        </p:cTn>
                                        <p:tgtEl>
                                          <p:spTgt spid="169"/>
                                        </p:tgtEl>
                                        <p:attrNameLst>
                                          <p:attrName>style.visibility</p:attrName>
                                        </p:attrNameLst>
                                      </p:cBhvr>
                                      <p:to>
                                        <p:strVal val="hidden"/>
                                      </p:to>
                                    </p:set>
                                  </p:childTnLst>
                                  <p:subTnLst>
                                    <p:audio>
                                      <p:cMediaNode>
                                        <p:cTn display="0" masterRel="sameClick">
                                          <p:stCondLst>
                                            <p:cond evt="begin" delay="0">
                                              <p:tn val="2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69"/>
                  </p:tgtEl>
                </p:cond>
              </p:nextCondLst>
            </p:seq>
            <p:seq concurrent="1" nextAc="seek">
              <p:cTn id="219" restart="whenNotActive" fill="hold" evtFilter="cancelBubble" nodeType="interactiveSeq">
                <p:stCondLst>
                  <p:cond evt="onClick" delay="0">
                    <p:tgtEl>
                      <p:spTgt spid="170"/>
                    </p:tgtEl>
                  </p:cond>
                </p:stCondLst>
                <p:endSync evt="end" delay="0">
                  <p:rtn val="all"/>
                </p:endSync>
                <p:childTnLst>
                  <p:par>
                    <p:cTn id="220" fill="hold">
                      <p:stCondLst>
                        <p:cond delay="0"/>
                      </p:stCondLst>
                      <p:childTnLst>
                        <p:par>
                          <p:cTn id="221" fill="hold">
                            <p:stCondLst>
                              <p:cond delay="0"/>
                            </p:stCondLst>
                            <p:childTnLst>
                              <p:par>
                                <p:cTn id="222" presetID="1" presetClass="exit" presetSubtype="0" fill="hold" nodeType="clickEffect">
                                  <p:stCondLst>
                                    <p:cond delay="0"/>
                                  </p:stCondLst>
                                  <p:childTnLst>
                                    <p:set>
                                      <p:cBhvr>
                                        <p:cTn id="223" dur="1" fill="hold">
                                          <p:stCondLst>
                                            <p:cond delay="0"/>
                                          </p:stCondLst>
                                        </p:cTn>
                                        <p:tgtEl>
                                          <p:spTgt spid="170"/>
                                        </p:tgtEl>
                                        <p:attrNameLst>
                                          <p:attrName>style.visibility</p:attrName>
                                        </p:attrNameLst>
                                      </p:cBhvr>
                                      <p:to>
                                        <p:strVal val="hidden"/>
                                      </p:to>
                                    </p:set>
                                  </p:childTnLst>
                                  <p:subTnLst>
                                    <p:audio>
                                      <p:cMediaNode>
                                        <p:cTn display="0" masterRel="sameClick">
                                          <p:stCondLst>
                                            <p:cond evt="begin" delay="0">
                                              <p:tn val="222"/>
                                            </p:cond>
                                          </p:stCondLst>
                                          <p:endCondLst>
                                            <p:cond evt="onStopAudio" delay="0">
                                              <p:tgtEl>
                                                <p:sldTgt/>
                                              </p:tgtEl>
                                            </p:cond>
                                          </p:endCondLst>
                                        </p:cTn>
                                        <p:tgtEl>
                                          <p:sndTgt r:embed="rId4" name="bomb.wav"/>
                                        </p:tgtEl>
                                      </p:cMediaNode>
                                    </p:audio>
                                  </p:subTnLst>
                                </p:cTn>
                              </p:par>
                              <p:par>
                                <p:cTn id="224" presetID="23" presetClass="entr" presetSubtype="16" fill="hold" nodeType="withEffect">
                                  <p:stCondLst>
                                    <p:cond delay="0"/>
                                  </p:stCondLst>
                                  <p:childTnLst>
                                    <p:set>
                                      <p:cBhvr>
                                        <p:cTn id="225" dur="1" fill="hold">
                                          <p:stCondLst>
                                            <p:cond delay="0"/>
                                          </p:stCondLst>
                                        </p:cTn>
                                        <p:tgtEl>
                                          <p:spTgt spid="12"/>
                                        </p:tgtEl>
                                        <p:attrNameLst>
                                          <p:attrName>style.visibility</p:attrName>
                                        </p:attrNameLst>
                                      </p:cBhvr>
                                      <p:to>
                                        <p:strVal val="visible"/>
                                      </p:to>
                                    </p:set>
                                    <p:anim calcmode="lin" valueType="num">
                                      <p:cBhvr>
                                        <p:cTn id="226" dur="500" fill="hold"/>
                                        <p:tgtEl>
                                          <p:spTgt spid="12"/>
                                        </p:tgtEl>
                                        <p:attrNameLst>
                                          <p:attrName>ppt_w</p:attrName>
                                        </p:attrNameLst>
                                      </p:cBhvr>
                                      <p:tavLst>
                                        <p:tav tm="0">
                                          <p:val>
                                            <p:fltVal val="0"/>
                                          </p:val>
                                        </p:tav>
                                        <p:tav tm="100000">
                                          <p:val>
                                            <p:strVal val="#ppt_w"/>
                                          </p:val>
                                        </p:tav>
                                      </p:tavLst>
                                    </p:anim>
                                    <p:anim calcmode="lin" valueType="num">
                                      <p:cBhvr>
                                        <p:cTn id="227"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0"/>
                  </p:tgtEl>
                </p:cond>
              </p:nextCondLst>
            </p:seq>
            <p:seq concurrent="1" nextAc="seek">
              <p:cTn id="228" restart="whenNotActive" fill="hold" evtFilter="cancelBubble" nodeType="interactiveSeq">
                <p:stCondLst>
                  <p:cond evt="onClick" delay="0">
                    <p:tgtEl>
                      <p:spTgt spid="171"/>
                    </p:tgtEl>
                  </p:cond>
                </p:stCondLst>
                <p:endSync evt="end" delay="0">
                  <p:rtn val="all"/>
                </p:endSync>
                <p:childTnLst>
                  <p:par>
                    <p:cTn id="229" fill="hold">
                      <p:stCondLst>
                        <p:cond delay="0"/>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71"/>
                                        </p:tgtEl>
                                        <p:attrNameLst>
                                          <p:attrName>style.visibility</p:attrName>
                                        </p:attrNameLst>
                                      </p:cBhvr>
                                      <p:to>
                                        <p:strVal val="hidden"/>
                                      </p:to>
                                    </p:set>
                                  </p:childTnLst>
                                  <p:subTnLst>
                                    <p:audio>
                                      <p:cMediaNode>
                                        <p:cTn display="0" masterRel="sameClick">
                                          <p:stCondLst>
                                            <p:cond evt="begin" delay="0">
                                              <p:tn val="2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1"/>
                  </p:tgtEl>
                </p:cond>
              </p:nextCondLst>
            </p:seq>
          </p:childTnLst>
        </p:cTn>
      </p:par>
    </p:tnLst>
    <p:bldLst>
      <p:bldP spid="1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41</a:t>
              </a:r>
              <a:endParaRPr dirty="0">
                <a:latin typeface="Arial" panose="020B0604020202020204" pitchFamily="34" charset="0"/>
                <a:cs typeface="Arial" panose="020B0604020202020204" pitchFamily="34" charset="0"/>
              </a:endParaRPr>
            </a:p>
          </p:txBody>
        </p:sp>
        <p:pic>
          <p:nvPicPr>
            <p:cNvPr id="26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7" name="Group"/>
          <p:cNvGrpSpPr/>
          <p:nvPr/>
        </p:nvGrpSpPr>
        <p:grpSpPr>
          <a:xfrm>
            <a:off x="127001" y="1355407"/>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12166071" y="957891"/>
              <a:ext cx="102656" cy="1641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endParaRPr b="0" dirty="0">
                <a:latin typeface="Arial" panose="020B0604020202020204" pitchFamily="34" charset="0"/>
                <a:cs typeface="Arial" panose="020B0604020202020204" pitchFamily="34" charset="0"/>
              </a:endParaRPr>
            </a:p>
          </p:txBody>
        </p:sp>
        <p:sp>
          <p:nvSpPr>
            <p:cNvPr id="269" name="PREVENTION: WHAT EVERYBODY NEEDS TO KNOW"/>
            <p:cNvSpPr txBox="1"/>
            <p:nvPr/>
          </p:nvSpPr>
          <p:spPr>
            <a:xfrm>
              <a:off x="12166082" y="2724167"/>
              <a:ext cx="102656" cy="5642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2135"/>
                  </a:solidFill>
                </a:defRPr>
              </a:lvl1pPr>
            </a:lstStyle>
            <a:p>
              <a:endParaRPr b="0" dirty="0">
                <a:latin typeface="Arial" panose="020B0604020202020204" pitchFamily="34" charset="0"/>
                <a:cs typeface="Arial" panose="020B0604020202020204" pitchFamily="34" charset="0"/>
              </a:endParaRPr>
            </a:p>
          </p:txBody>
        </p:sp>
        <p:sp>
          <p:nvSpPr>
            <p:cNvPr id="270" name="Line"/>
            <p:cNvSpPr/>
            <p:nvPr/>
          </p:nvSpPr>
          <p:spPr>
            <a:xfrm>
              <a:off x="8860605" y="2603070"/>
              <a:ext cx="6713589" cy="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8" name="Group"/>
          <p:cNvGrpSpPr/>
          <p:nvPr/>
        </p:nvGrpSpPr>
        <p:grpSpPr>
          <a:xfrm>
            <a:off x="17514759" y="8121405"/>
            <a:ext cx="5583172" cy="2523890"/>
            <a:chOff x="-152060" y="3370995"/>
            <a:chExt cx="5583170" cy="2523889"/>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152060" y="4278539"/>
              <a:ext cx="5583170" cy="810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5000"/>
              </a:pPr>
              <a:r>
                <a:rPr lang="gu-IN" sz="4600" b="0" dirty="0" smtClean="0">
                  <a:latin typeface="Arial" panose="020B0604020202020204" pitchFamily="34" charset="0"/>
                  <a:cs typeface="Arial" panose="020B0604020202020204" pitchFamily="34" charset="0"/>
                </a:rPr>
                <a:t>લાંછન અને ભેદભાવ </a:t>
              </a:r>
              <a:r>
                <a:rPr lang="en-IN" sz="4600" b="0" dirty="0" smtClean="0">
                  <a:latin typeface="Arial" panose="020B0604020202020204" pitchFamily="34" charset="0"/>
                  <a:cs typeface="Arial" panose="020B0604020202020204" pitchFamily="34" charset="0"/>
                </a:rPr>
                <a:t> </a:t>
              </a:r>
              <a:endParaRPr lang="en-IN" sz="4600" b="0" dirty="0">
                <a:latin typeface="Arial" panose="020B0604020202020204" pitchFamily="34" charset="0"/>
                <a:cs typeface="Arial" panose="020B0604020202020204" pitchFamily="34" charset="0"/>
              </a:endParaRPr>
            </a:p>
          </p:txBody>
        </p:sp>
      </p:grpSp>
      <p:grpSp>
        <p:nvGrpSpPr>
          <p:cNvPr id="9" name="Group"/>
          <p:cNvGrpSpPr/>
          <p:nvPr/>
        </p:nvGrpSpPr>
        <p:grpSpPr>
          <a:xfrm>
            <a:off x="9902842" y="8065940"/>
            <a:ext cx="5286337" cy="2523889"/>
            <a:chOff x="0" y="3548623"/>
            <a:chExt cx="5286336" cy="2523889"/>
          </a:xfrm>
          <a:solidFill>
            <a:srgbClr val="C9EBFF"/>
          </a:solidFill>
        </p:grpSpPr>
        <p:sp>
          <p:nvSpPr>
            <p:cNvPr id="282" name="Rounded Rectangle"/>
            <p:cNvSpPr/>
            <p:nvPr/>
          </p:nvSpPr>
          <p:spPr>
            <a:xfrm>
              <a:off x="0" y="354862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184166" y="3796441"/>
              <a:ext cx="4918012" cy="1641475"/>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solidFill>
                    <a:srgbClr val="FFFFFF"/>
                  </a:solidFill>
                </a:defRPr>
              </a:pPr>
              <a:endParaRPr lang="gu-IN" b="0" dirty="0" smtClean="0">
                <a:solidFill>
                  <a:sysClr val="windowText" lastClr="000000"/>
                </a:solidFill>
                <a:latin typeface="Arial" panose="020B0604020202020204" pitchFamily="34" charset="0"/>
                <a:cs typeface="Arial" panose="020B0604020202020204" pitchFamily="34" charset="0"/>
              </a:endParaRPr>
            </a:p>
            <a:p>
              <a:pPr>
                <a:defRPr sz="5000">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સલામત વ્યવહાર </a:t>
              </a:r>
              <a:r>
                <a:rPr lang="en-IN" b="0" dirty="0" smtClean="0">
                  <a:solidFill>
                    <a:sysClr val="windowText" lastClr="000000"/>
                  </a:solidFill>
                  <a:latin typeface="Arial" panose="020B0604020202020204" pitchFamily="34" charset="0"/>
                  <a:cs typeface="Arial" panose="020B0604020202020204" pitchFamily="34" charset="0"/>
                </a:rPr>
                <a:t> </a:t>
              </a:r>
              <a:endParaRPr lang="en-IN" b="0" dirty="0">
                <a:solidFill>
                  <a:sysClr val="windowText" lastClr="000000"/>
                </a:solidFill>
                <a:latin typeface="Arial" panose="020B0604020202020204" pitchFamily="34" charset="0"/>
                <a:cs typeface="Arial" panose="020B0604020202020204" pitchFamily="34" charset="0"/>
              </a:endParaRPr>
            </a:p>
          </p:txBody>
        </p:sp>
      </p:grpSp>
      <p:grpSp>
        <p:nvGrpSpPr>
          <p:cNvPr id="10" name="Group"/>
          <p:cNvGrpSpPr/>
          <p:nvPr/>
        </p:nvGrpSpPr>
        <p:grpSpPr>
          <a:xfrm>
            <a:off x="1709760" y="8006778"/>
            <a:ext cx="5582858" cy="2487585"/>
            <a:chOff x="-156650" y="3638797"/>
            <a:chExt cx="5582857" cy="2523889"/>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56650" y="4283280"/>
              <a:ext cx="5582857" cy="8847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5000"/>
              </a:pPr>
              <a:endParaRPr lang="en-IN" b="0" dirty="0">
                <a:latin typeface="Arial" panose="020B0604020202020204" pitchFamily="34" charset="0"/>
                <a:cs typeface="Arial" panose="020B0604020202020204" pitchFamily="34" charset="0"/>
              </a:endParaRPr>
            </a:p>
          </p:txBody>
        </p:sp>
      </p:grpSp>
      <p:sp>
        <p:nvSpPr>
          <p:cNvPr id="2" name="Rectangle 1"/>
          <p:cNvSpPr/>
          <p:nvPr/>
        </p:nvSpPr>
        <p:spPr>
          <a:xfrm>
            <a:off x="10899648" y="2908013"/>
            <a:ext cx="3622070" cy="1015663"/>
          </a:xfrm>
          <a:prstGeom prst="rect">
            <a:avLst/>
          </a:prstGeom>
        </p:spPr>
        <p:txBody>
          <a:bodyPr wrap="square">
            <a:spAutoFit/>
          </a:bodyPr>
          <a:lstStyle/>
          <a:p>
            <a:r>
              <a:rPr lang="gu-IN" sz="6000" dirty="0">
                <a:latin typeface="Calibri"/>
                <a:ea typeface="Calibri"/>
                <a:cs typeface="Shruti"/>
              </a:rPr>
              <a:t>સત્ર 7</a:t>
            </a:r>
            <a:endParaRPr lang="en-IN" sz="6000" dirty="0">
              <a:latin typeface="Calibri"/>
              <a:ea typeface="Calibri"/>
              <a:cs typeface="Mangal"/>
            </a:endParaRPr>
          </a:p>
        </p:txBody>
      </p:sp>
      <p:sp>
        <p:nvSpPr>
          <p:cNvPr id="3" name="Rectangle 2"/>
          <p:cNvSpPr/>
          <p:nvPr/>
        </p:nvSpPr>
        <p:spPr>
          <a:xfrm>
            <a:off x="6510797" y="4115021"/>
            <a:ext cx="11362405" cy="584775"/>
          </a:xfrm>
          <a:prstGeom prst="rect">
            <a:avLst/>
          </a:prstGeom>
        </p:spPr>
        <p:txBody>
          <a:bodyPr wrap="none">
            <a:spAutoFit/>
          </a:bodyPr>
          <a:lstStyle/>
          <a:p>
            <a:r>
              <a:rPr lang="gu-IN" sz="3200" dirty="0">
                <a:latin typeface="Calibri"/>
                <a:ea typeface="Calibri"/>
                <a:cs typeface="Shruti"/>
              </a:rPr>
              <a:t>શહેરી વિસ્તારોમાં સંચારની વિશેષ જરૂરિયાતોને કેવી રીતે પૂર્ણ કરવી</a:t>
            </a:r>
            <a:endParaRPr lang="en-IN" dirty="0"/>
          </a:p>
        </p:txBody>
      </p:sp>
      <p:sp>
        <p:nvSpPr>
          <p:cNvPr id="4" name="Rectangle 3"/>
          <p:cNvSpPr/>
          <p:nvPr/>
        </p:nvSpPr>
        <p:spPr>
          <a:xfrm>
            <a:off x="2007359" y="8906477"/>
            <a:ext cx="4714753" cy="830997"/>
          </a:xfrm>
          <a:prstGeom prst="rect">
            <a:avLst/>
          </a:prstGeom>
        </p:spPr>
        <p:txBody>
          <a:bodyPr wrap="none">
            <a:spAutoFit/>
          </a:bodyPr>
          <a:lstStyle/>
          <a:p>
            <a:r>
              <a:rPr lang="gu-IN" sz="4800" b="0" dirty="0">
                <a:latin typeface="Calibri"/>
                <a:ea typeface="Calibri"/>
                <a:cs typeface="Shruti"/>
              </a:rPr>
              <a:t>સહાય પૂરી પાડવી</a:t>
            </a:r>
            <a:endParaRPr lang="en-IN" sz="4800" b="0" dirty="0"/>
          </a:p>
        </p:txBody>
      </p:sp>
    </p:spTree>
    <p:extLst>
      <p:ext uri="{BB962C8B-B14F-4D97-AF65-F5344CB8AC3E}">
        <p14:creationId xmlns:p14="http://schemas.microsoft.com/office/powerpoint/2010/main" xmlns="" val="1336365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 name="Group"/>
          <p:cNvGrpSpPr/>
          <p:nvPr/>
        </p:nvGrpSpPr>
        <p:grpSpPr>
          <a:xfrm>
            <a:off x="5413143" y="420163"/>
            <a:ext cx="13557713" cy="1297968"/>
            <a:chOff x="-1" y="60173"/>
            <a:chExt cx="13557711" cy="1297966"/>
          </a:xfrm>
        </p:grpSpPr>
        <p:sp>
          <p:nvSpPr>
            <p:cNvPr id="380" name="Rounded Rectangle"/>
            <p:cNvSpPr/>
            <p:nvPr/>
          </p:nvSpPr>
          <p:spPr>
            <a:xfrm>
              <a:off x="-1" y="60173"/>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6638603" y="212966"/>
              <a:ext cx="280525"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IN" b="0" dirty="0" smtClean="0">
                  <a:latin typeface="Arial" panose="020B0604020202020204" pitchFamily="34" charset="0"/>
                  <a:cs typeface="Arial" panose="020B0604020202020204" pitchFamily="34" charset="0"/>
                </a:rPr>
                <a:t> </a:t>
              </a:r>
              <a:endParaRPr lang="en-IN" b="0" dirty="0">
                <a:latin typeface="Arial" panose="020B0604020202020204" pitchFamily="34" charset="0"/>
                <a:cs typeface="Arial" panose="020B0604020202020204" pitchFamily="34" charset="0"/>
              </a:endParaRPr>
            </a:p>
          </p:txBody>
        </p:sp>
      </p:grpSp>
      <p:grpSp>
        <p:nvGrpSpPr>
          <p:cNvPr id="7"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42</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xmlns=""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gu-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સમુદાય સમર્થનમાં આ ક્ષેત્રમાં ઓળખાતા મુખ્ય ભાગીદારો શામેલ હોવા જોઈએ </a:t>
            </a:r>
            <a:r>
              <a:rPr lang="gu-IN" sz="4000" b="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અને તેઓને સલામત  માર્ગદર્શન </a:t>
            </a:r>
            <a:r>
              <a:rPr lang="gu-IN"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અને સપોર્ટ માટે તાલીમ આપવામાં આવશે</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xmlns="" id="{1D1C21AC-97B7-454B-8636-A312FF697888}"/>
              </a:ext>
            </a:extLst>
          </p:cNvPr>
          <p:cNvSpPr/>
          <p:nvPr/>
        </p:nvSpPr>
        <p:spPr>
          <a:xfrm>
            <a:off x="2120858" y="3838222"/>
            <a:ext cx="19840353" cy="77929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0AD38EE4-AA60-9043-8AF0-0C625D33BABB}"/>
              </a:ext>
            </a:extLst>
          </p:cNvPr>
          <p:cNvSpPr/>
          <p:nvPr/>
        </p:nvSpPr>
        <p:spPr>
          <a:xfrm>
            <a:off x="7484338" y="3848557"/>
            <a:ext cx="9113392" cy="830997"/>
          </a:xfrm>
          <a:prstGeom prst="rect">
            <a:avLst/>
          </a:prstGeom>
        </p:spPr>
        <p:txBody>
          <a:bodyPr wrap="none">
            <a:spAutoFit/>
          </a:bodyPr>
          <a:lstStyle/>
          <a:p>
            <a:r>
              <a:rPr lang="gu-IN" sz="4800" b="0" dirty="0">
                <a:latin typeface="Calibri"/>
                <a:ea typeface="Calibri"/>
                <a:cs typeface="Shruti"/>
              </a:rPr>
              <a:t>સમુદાયના સભ્યોને આ સલાહ આપો</a:t>
            </a:r>
            <a:endParaRPr lang="en-IN" sz="4800"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E6CFD46-6E7F-D84A-B02B-CB63FD01FA10}"/>
              </a:ext>
            </a:extLst>
          </p:cNvPr>
          <p:cNvSpPr/>
          <p:nvPr/>
        </p:nvSpPr>
        <p:spPr>
          <a:xfrm>
            <a:off x="2587361" y="4678500"/>
            <a:ext cx="19373850" cy="6955750"/>
          </a:xfrm>
          <a:prstGeom prst="rect">
            <a:avLst/>
          </a:prstGeom>
        </p:spPr>
        <p:txBody>
          <a:bodyPr wrap="square">
            <a:spAutoFit/>
          </a:bodyPr>
          <a:lstStyle/>
          <a:p>
            <a:pPr marL="571500" indent="-571500" algn="l" defTabSz="914400">
              <a:lnSpc>
                <a:spcPct val="90000"/>
              </a:lnSpc>
              <a:spcBef>
                <a:spcPts val="1200"/>
              </a:spcBef>
              <a:buFont typeface="Arial" panose="020B0604020202020204" pitchFamily="34" charset="0"/>
              <a:buChar char="•"/>
              <a:defRPr sz="4400">
                <a:sym typeface="Gill Sans"/>
              </a:defRPr>
            </a:pPr>
            <a:r>
              <a:rPr lang="gu-IN" sz="4000" b="0" dirty="0">
                <a:latin typeface="Arial" panose="020B0604020202020204" pitchFamily="34" charset="0"/>
                <a:cs typeface="Arial" panose="020B0604020202020204" pitchFamily="34" charset="0"/>
              </a:rPr>
              <a:t>સ્થાનિક </a:t>
            </a:r>
            <a:r>
              <a:rPr lang="gu-IN" sz="4000" b="0" dirty="0" smtClean="0">
                <a:latin typeface="Arial" panose="020B0604020202020204" pitchFamily="34" charset="0"/>
                <a:cs typeface="Arial" panose="020B0604020202020204" pitchFamily="34" charset="0"/>
              </a:rPr>
              <a:t>નગરપાલિકા </a:t>
            </a:r>
            <a:r>
              <a:rPr lang="gu-IN" sz="4000" b="0" dirty="0">
                <a:latin typeface="Arial" panose="020B0604020202020204" pitchFamily="34" charset="0"/>
                <a:cs typeface="Arial" panose="020B0604020202020204" pitchFamily="34" charset="0"/>
              </a:rPr>
              <a:t>દ્વારા સ્થાપિત સમુદાય સહાય-ડેસ્કને ટેકો આપવા માટે </a:t>
            </a:r>
            <a:r>
              <a:rPr lang="gu-IN" sz="4000" b="0" dirty="0" smtClean="0">
                <a:latin typeface="Arial" panose="020B0604020202020204" pitchFamily="34" charset="0"/>
                <a:cs typeface="Arial" panose="020B0604020202020204" pitchFamily="34" charset="0"/>
              </a:rPr>
              <a:t>સ્વયંસેવકોને ઓળખો </a:t>
            </a:r>
            <a:endParaRPr lang="gu-IN" sz="4000" b="0" dirty="0">
              <a:latin typeface="Arial" panose="020B0604020202020204" pitchFamily="34" charset="0"/>
              <a:cs typeface="Arial" panose="020B0604020202020204" pitchFamily="34" charset="0"/>
            </a:endParaRP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b="0" dirty="0">
                <a:latin typeface="Arial" panose="020B0604020202020204" pitchFamily="34" charset="0"/>
                <a:cs typeface="Arial" panose="020B0604020202020204" pitchFamily="34" charset="0"/>
              </a:rPr>
              <a:t>સમુદાયમાં માસ્ક </a:t>
            </a:r>
            <a:r>
              <a:rPr lang="gu-IN" sz="4000" b="0" dirty="0" smtClean="0">
                <a:latin typeface="Arial" panose="020B0604020202020204" pitchFamily="34" charset="0"/>
                <a:cs typeface="Arial" panose="020B0604020202020204" pitchFamily="34" charset="0"/>
              </a:rPr>
              <a:t>વિતરણ </a:t>
            </a:r>
            <a:r>
              <a:rPr lang="gu-IN" sz="4000" b="0" dirty="0">
                <a:latin typeface="Arial" panose="020B0604020202020204" pitchFamily="34" charset="0"/>
                <a:cs typeface="Arial" panose="020B0604020202020204" pitchFamily="34" charset="0"/>
              </a:rPr>
              <a:t>કરવાના કાર્યને સમર્થન આપો, તે સુનિશ્ચિત કરો કે </a:t>
            </a:r>
            <a:r>
              <a:rPr lang="gu-IN" sz="4000" b="0" dirty="0" smtClean="0">
                <a:latin typeface="Arial" panose="020B0604020202020204" pitchFamily="34" charset="0"/>
                <a:cs typeface="Arial" panose="020B0604020202020204" pitchFamily="34" charset="0"/>
              </a:rPr>
              <a:t>તેઓને જે </a:t>
            </a:r>
            <a:r>
              <a:rPr lang="gu-IN" sz="4000" b="0" dirty="0">
                <a:latin typeface="Arial" panose="020B0604020202020204" pitchFamily="34" charset="0"/>
                <a:cs typeface="Arial" panose="020B0604020202020204" pitchFamily="34" charset="0"/>
              </a:rPr>
              <a:t>ખૂબ જરૂરી છે તે આપવામાં આવે છે. વિતરણ વખતે માસ્ક મેનેજમેન્ટ શીખવવું</a:t>
            </a: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b="0" dirty="0" smtClean="0">
                <a:latin typeface="Arial" panose="020B0604020202020204" pitchFamily="34" charset="0"/>
                <a:cs typeface="Arial" panose="020B0604020202020204" pitchFamily="34" charset="0"/>
              </a:rPr>
              <a:t>સમુદાયના  પ્રતિનિધિઓ  દ્વારા મ્યુનિસિપલ કોર્પોરેશન </a:t>
            </a:r>
            <a:r>
              <a:rPr lang="gu-IN" sz="4000" b="0" dirty="0">
                <a:latin typeface="Arial" panose="020B0604020202020204" pitchFamily="34" charset="0"/>
                <a:cs typeface="Arial" panose="020B0604020202020204" pitchFamily="34" charset="0"/>
              </a:rPr>
              <a:t>દ્વારા નિયમિતપણે સમુદાય સફાઇ અને જીવાણુ નાશક ડ્રાઇવ હાથ ધરવામાં આવે તેની ખાતરી </a:t>
            </a:r>
            <a:r>
              <a:rPr lang="gu-IN" sz="4000" b="0" dirty="0" smtClean="0">
                <a:latin typeface="Arial" panose="020B0604020202020204" pitchFamily="34" charset="0"/>
                <a:cs typeface="Arial" panose="020B0604020202020204" pitchFamily="34" charset="0"/>
              </a:rPr>
              <a:t>કરવી અને સુનીચિત કરવું </a:t>
            </a: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b="0" dirty="0" smtClean="0">
                <a:latin typeface="Arial" panose="020B0604020202020204" pitchFamily="34" charset="0"/>
                <a:cs typeface="Arial" panose="020B0604020202020204" pitchFamily="34" charset="0"/>
              </a:rPr>
              <a:t>સ્થાનિક રાજકીય અને ધાર્મિક નેતાઓની ભાગીદારી  દ્વારા માહિતી આપો</a:t>
            </a: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b="0" dirty="0" smtClean="0">
                <a:latin typeface="Arial" panose="020B0604020202020204" pitchFamily="34" charset="0"/>
                <a:cs typeface="Arial" panose="020B0604020202020204" pitchFamily="34" charset="0"/>
              </a:rPr>
              <a:t>સામાન્ય </a:t>
            </a:r>
            <a:r>
              <a:rPr lang="gu-IN" sz="4000" b="0" dirty="0">
                <a:latin typeface="Arial" panose="020B0604020202020204" pitchFamily="34" charset="0"/>
                <a:cs typeface="Arial" panose="020B0604020202020204" pitchFamily="34" charset="0"/>
              </a:rPr>
              <a:t>આવશ્યક સેવાઓ જેવી કે કચરાની વાન, દૂધ પુરવઠાની વાન </a:t>
            </a:r>
            <a:r>
              <a:rPr lang="gu-IN" sz="4000" b="0" dirty="0" smtClean="0">
                <a:latin typeface="Arial" panose="020B0604020202020204" pitchFamily="34" charset="0"/>
                <a:cs typeface="Arial" panose="020B0604020202020204" pitchFamily="34" charset="0"/>
              </a:rPr>
              <a:t>વિગેરે </a:t>
            </a:r>
            <a:r>
              <a:rPr lang="gu-IN" sz="4000" b="0" dirty="0">
                <a:latin typeface="Arial" panose="020B0604020202020204" pitchFamily="34" charset="0"/>
                <a:cs typeface="Arial" panose="020B0604020202020204" pitchFamily="34" charset="0"/>
              </a:rPr>
              <a:t>દ્વારા માહિતી આપો.</a:t>
            </a: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b="0" dirty="0">
                <a:latin typeface="Arial" panose="020B0604020202020204" pitchFamily="34" charset="0"/>
                <a:cs typeface="Arial" panose="020B0604020202020204" pitchFamily="34" charset="0"/>
              </a:rPr>
              <a:t>બ્લીચ / સોડિયમ હાયપોક્લોરાઇટ સોલ્યુશનનું મફત વિતરણ અને જંતુનાશક પદાર્થનો ઉપયોગ </a:t>
            </a:r>
            <a:r>
              <a:rPr lang="gu-IN" sz="4000" b="0" dirty="0" smtClean="0">
                <a:latin typeface="Arial" panose="020B0604020202020204" pitchFamily="34" charset="0"/>
                <a:cs typeface="Arial" panose="020B0604020202020204" pitchFamily="34" charset="0"/>
              </a:rPr>
              <a:t>સમુદાયમાં કરવાનું આયોજન કરવામાં આવશે</a:t>
            </a:r>
            <a:endParaRPr lang="en-IN" sz="4000" b="0" dirty="0">
              <a:latin typeface="Arial" panose="020B0604020202020204" pitchFamily="34" charset="0"/>
              <a:cs typeface="Arial" panose="020B0604020202020204" pitchFamily="34" charset="0"/>
            </a:endParaRPr>
          </a:p>
        </p:txBody>
      </p:sp>
      <p:sp>
        <p:nvSpPr>
          <p:cNvPr id="4" name="Rectangle 3"/>
          <p:cNvSpPr/>
          <p:nvPr/>
        </p:nvSpPr>
        <p:spPr>
          <a:xfrm>
            <a:off x="9554899" y="969485"/>
            <a:ext cx="5274201" cy="923330"/>
          </a:xfrm>
          <a:prstGeom prst="rect">
            <a:avLst/>
          </a:prstGeom>
        </p:spPr>
        <p:txBody>
          <a:bodyPr wrap="none">
            <a:spAutoFit/>
          </a:bodyPr>
          <a:lstStyle/>
          <a:p>
            <a:r>
              <a:rPr lang="gu-IN" sz="5400" dirty="0">
                <a:latin typeface="Calibri"/>
                <a:ea typeface="Calibri"/>
                <a:cs typeface="Shruti"/>
              </a:rPr>
              <a:t>સહાય પૂરી પાડવી</a:t>
            </a:r>
            <a:endParaRPr lang="en-IN" sz="5400" dirty="0"/>
          </a:p>
        </p:txBody>
      </p:sp>
    </p:spTree>
    <p:extLst>
      <p:ext uri="{BB962C8B-B14F-4D97-AF65-F5344CB8AC3E}">
        <p14:creationId xmlns:p14="http://schemas.microsoft.com/office/powerpoint/2010/main" xmlns="" val="772076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xmlns="" id="{E2BA71A7-13ED-734E-920C-CD8EDE2BA616}"/>
              </a:ext>
            </a:extLst>
          </p:cNvPr>
          <p:cNvGrpSpPr/>
          <p:nvPr/>
        </p:nvGrpSpPr>
        <p:grpSpPr>
          <a:xfrm>
            <a:off x="5413144" y="359990"/>
            <a:ext cx="13557713" cy="1297968"/>
            <a:chOff x="0" y="0"/>
            <a:chExt cx="13557711" cy="1297966"/>
          </a:xfrm>
        </p:grpSpPr>
        <p:sp>
          <p:nvSpPr>
            <p:cNvPr id="3" name="Rounded Rectangle">
              <a:extLst>
                <a:ext uri="{FF2B5EF4-FFF2-40B4-BE49-F238E27FC236}">
                  <a16:creationId xmlns:a16="http://schemas.microsoft.com/office/drawing/2014/main" xmlns=""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 name="WHAT ARE WE GOING TO LEARN?">
              <a:extLst>
                <a:ext uri="{FF2B5EF4-FFF2-40B4-BE49-F238E27FC236}">
                  <a16:creationId xmlns:a16="http://schemas.microsoft.com/office/drawing/2014/main" xmlns="" id="{E4CECD83-29C0-FB45-BE7D-D2DFD82A4421}"/>
                </a:ext>
              </a:extLst>
            </p:cNvPr>
            <p:cNvSpPr txBox="1"/>
            <p:nvPr/>
          </p:nvSpPr>
          <p:spPr>
            <a:xfrm>
              <a:off x="6727533" y="212966"/>
              <a:ext cx="102656"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endParaRPr b="0" dirty="0">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xmlns="" id="{5C41EC28-B715-E242-ACEB-EA6D47DE6F12}"/>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gu-IN" sz="4000" dirty="0">
                <a:latin typeface="Calibri"/>
                <a:ea typeface="Calibri"/>
                <a:cs typeface="Shruti"/>
              </a:rPr>
              <a:t>યાદ રાખો અત્યંત ગીચ વસતી ધરાવતા શહેરી વિસ્તારોમાં સ્વાસ્થ્ય સ્ટાફ મર્યાદિત હોઈ શકે છે. સૌ કોઈને અને પોતાને સલામત રાખવા માટે આપે સામુદાયિક સહાયને વિકસાવવાની જરૂર છે.</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a:extLst>
              <a:ext uri="{FF2B5EF4-FFF2-40B4-BE49-F238E27FC236}">
                <a16:creationId xmlns:a16="http://schemas.microsoft.com/office/drawing/2014/main" xmlns="" id="{F6ACDCBC-202E-8349-8DE4-F5FE976DCE52}"/>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61934EFD-3657-1E42-AA71-1CB6F753E651}"/>
              </a:ext>
            </a:extLst>
          </p:cNvPr>
          <p:cNvSpPr/>
          <p:nvPr/>
        </p:nvSpPr>
        <p:spPr>
          <a:xfrm>
            <a:off x="2402293" y="4052155"/>
            <a:ext cx="19373850" cy="6801862"/>
          </a:xfrm>
          <a:prstGeom prst="rect">
            <a:avLst/>
          </a:prstGeom>
        </p:spPr>
        <p:txBody>
          <a:bodyPr wrap="square">
            <a:spAutoFit/>
          </a:bodyPr>
          <a:lstStyle/>
          <a:p>
            <a:pPr marL="628650" indent="-628650" algn="l" defTabSz="914400">
              <a:lnSpc>
                <a:spcPct val="90000"/>
              </a:lnSpc>
              <a:spcBef>
                <a:spcPts val="1200"/>
              </a:spcBef>
              <a:buFont typeface="Arial" panose="020B0604020202020204" pitchFamily="34" charset="0"/>
              <a:buChar char="•"/>
              <a:defRPr sz="4400">
                <a:sym typeface="Gill Sans"/>
              </a:defRPr>
            </a:pPr>
            <a:r>
              <a:rPr lang="gu-IN" sz="4400" b="0" dirty="0">
                <a:latin typeface="Calibri"/>
                <a:ea typeface="Calibri"/>
                <a:cs typeface="Shruti"/>
              </a:rPr>
              <a:t>સમુદાયમાં ઊંચું જોખમ ધરાવતા જૂથોને ઓળખી કાઢો અને તેમને ચેપગ્રસ્ત થતાં અટકાવવા માટે તેમને સૌ કોઈથી અળગા થવામાં મદદરૂપ </a:t>
            </a:r>
            <a:r>
              <a:rPr lang="gu-IN" sz="4400" b="0" dirty="0" smtClean="0">
                <a:latin typeface="Calibri"/>
                <a:ea typeface="Calibri"/>
                <a:cs typeface="Shruti"/>
              </a:rPr>
              <a:t>થાઓ</a:t>
            </a:r>
            <a:endParaRPr lang="en-US" sz="4400" b="0" dirty="0" smtClean="0">
              <a:latin typeface="Calibri"/>
              <a:ea typeface="Calibri"/>
              <a:cs typeface="Shruti"/>
            </a:endParaRPr>
          </a:p>
          <a:p>
            <a:pPr marL="628650" indent="-628650" algn="l" defTabSz="914400">
              <a:lnSpc>
                <a:spcPct val="90000"/>
              </a:lnSpc>
              <a:spcBef>
                <a:spcPts val="1200"/>
              </a:spcBef>
              <a:buFont typeface="Arial" panose="020B0604020202020204" pitchFamily="34" charset="0"/>
              <a:buChar char="•"/>
              <a:defRPr sz="4400">
                <a:sym typeface="Gill Sans"/>
              </a:defRPr>
            </a:pPr>
            <a:r>
              <a:rPr lang="gu-IN" sz="4400" b="0" dirty="0">
                <a:latin typeface="Calibri"/>
                <a:ea typeface="Calibri"/>
                <a:cs typeface="Shruti"/>
              </a:rPr>
              <a:t>બાળગૃહોને મધ્યાહ્ન ભોજન પહોંચાડવાનું આયોજન કરવા માટે સરકારી સેવાઓની સાથે સંપર્કમાં રહો</a:t>
            </a:r>
            <a:r>
              <a:rPr lang="gu-IN" sz="4400" b="0" dirty="0" smtClean="0">
                <a:latin typeface="Calibri"/>
                <a:ea typeface="Calibri"/>
                <a:cs typeface="Shruti"/>
              </a:rPr>
              <a:t>.</a:t>
            </a:r>
            <a:r>
              <a:rPr lang="en-IN" sz="4400" b="0" dirty="0" smtClean="0">
                <a:latin typeface="Arial" panose="020B0604020202020204" pitchFamily="34" charset="0"/>
                <a:cs typeface="Arial" panose="020B0604020202020204" pitchFamily="34" charset="0"/>
              </a:rPr>
              <a:t> </a:t>
            </a:r>
            <a:endParaRPr lang="en-IN" sz="4400" b="0" dirty="0">
              <a:latin typeface="Arial" panose="020B0604020202020204" pitchFamily="34" charset="0"/>
              <a:cs typeface="Arial" panose="020B0604020202020204" pitchFamily="34" charset="0"/>
            </a:endParaRPr>
          </a:p>
          <a:p>
            <a:pPr marL="628650" indent="-628650" algn="l" defTabSz="914400">
              <a:lnSpc>
                <a:spcPct val="90000"/>
              </a:lnSpc>
              <a:spcBef>
                <a:spcPts val="1200"/>
              </a:spcBef>
              <a:buFont typeface="Arial" panose="020B0604020202020204" pitchFamily="34" charset="0"/>
              <a:buChar char="•"/>
              <a:defRPr sz="4400">
                <a:sym typeface="Gill Sans"/>
              </a:defRPr>
            </a:pPr>
            <a:r>
              <a:rPr lang="gu-IN" sz="4400" b="0" dirty="0">
                <a:latin typeface="Calibri"/>
                <a:ea typeface="Calibri"/>
                <a:cs typeface="Shruti"/>
              </a:rPr>
              <a:t>જે લોકો સંભવિતપણે </a:t>
            </a:r>
            <a:r>
              <a:rPr lang="gu-IN" sz="4400" b="0" dirty="0" smtClean="0">
                <a:latin typeface="Calibri"/>
                <a:ea typeface="Calibri"/>
                <a:cs typeface="Shruti"/>
              </a:rPr>
              <a:t>ચેપગ્રસ્ત થવાની શક્યતા છે તેમની </a:t>
            </a:r>
            <a:r>
              <a:rPr lang="gu-IN" sz="4400" b="0" dirty="0">
                <a:latin typeface="Calibri"/>
                <a:ea typeface="Calibri"/>
                <a:cs typeface="Shruti"/>
              </a:rPr>
              <a:t>પર જાપ્તો રાખવામાં અને તેમનું પગેરું કાઢવામાં તથા તેમને ચિકિત્સકની પાસે મોકલી આપવામાં આપને મદદરૂપ </a:t>
            </a:r>
            <a:r>
              <a:rPr lang="gu-IN" sz="4400" b="0" dirty="0" smtClean="0">
                <a:latin typeface="Calibri"/>
                <a:ea typeface="Calibri"/>
                <a:cs typeface="Shruti"/>
              </a:rPr>
              <a:t>થતા </a:t>
            </a:r>
            <a:r>
              <a:rPr lang="gu-IN" sz="4400" b="0" dirty="0">
                <a:latin typeface="Calibri"/>
                <a:ea typeface="Calibri"/>
                <a:cs typeface="Shruti"/>
              </a:rPr>
              <a:t>મહત્વના પ્રભાવશાળી લોકોનો સાંકળો</a:t>
            </a:r>
            <a:r>
              <a:rPr lang="gu-IN" sz="4400" b="0" dirty="0" smtClean="0">
                <a:latin typeface="Calibri"/>
                <a:ea typeface="Calibri"/>
                <a:cs typeface="Shruti"/>
              </a:rPr>
              <a:t>.</a:t>
            </a:r>
            <a:endParaRPr lang="en-US" sz="4400" b="0" dirty="0" smtClean="0">
              <a:latin typeface="Calibri"/>
              <a:ea typeface="Calibri"/>
              <a:cs typeface="Shruti"/>
            </a:endParaRPr>
          </a:p>
          <a:p>
            <a:pPr marL="628650" indent="-628650" algn="l" defTabSz="914400">
              <a:lnSpc>
                <a:spcPct val="90000"/>
              </a:lnSpc>
              <a:spcBef>
                <a:spcPts val="1200"/>
              </a:spcBef>
              <a:buFont typeface="Arial" panose="020B0604020202020204" pitchFamily="34" charset="0"/>
              <a:buChar char="•"/>
              <a:defRPr sz="4400">
                <a:sym typeface="Gill Sans"/>
              </a:defRPr>
            </a:pPr>
            <a:r>
              <a:rPr lang="gu-IN" sz="4400" b="0" dirty="0" smtClean="0">
                <a:latin typeface="Arial" panose="020B0604020202020204" pitchFamily="34" charset="0"/>
                <a:cs typeface="Arial" panose="020B0604020202020204" pitchFamily="34" charset="0"/>
              </a:rPr>
              <a:t>લોક-ડાઉન સમય દરમિયાન </a:t>
            </a:r>
            <a:r>
              <a:rPr lang="gu-IN" sz="4400" b="0" dirty="0">
                <a:latin typeface="Arial" panose="020B0604020202020204" pitchFamily="34" charset="0"/>
                <a:cs typeface="Arial" panose="020B0604020202020204" pitchFamily="34" charset="0"/>
              </a:rPr>
              <a:t>પ્રોટોકોલનું પાલન સુનિશ્ચિત કરવા માટે સમુદાય-સ્તરની કેડરને તાલીમ આપવામાં </a:t>
            </a:r>
            <a:r>
              <a:rPr lang="gu-IN" sz="4400" b="0" dirty="0" smtClean="0">
                <a:latin typeface="Arial" panose="020B0604020202020204" pitchFamily="34" charset="0"/>
                <a:cs typeface="Arial" panose="020B0604020202020204" pitchFamily="34" charset="0"/>
              </a:rPr>
              <a:t>આવશે</a:t>
            </a:r>
          </a:p>
          <a:p>
            <a:pPr marL="628650" indent="-628650" algn="l" defTabSz="914400">
              <a:lnSpc>
                <a:spcPct val="90000"/>
              </a:lnSpc>
              <a:spcBef>
                <a:spcPts val="1200"/>
              </a:spcBef>
              <a:buFont typeface="Arial" panose="020B0604020202020204" pitchFamily="34" charset="0"/>
              <a:buChar char="•"/>
              <a:defRPr sz="4400">
                <a:sym typeface="Gill Sans"/>
              </a:defRPr>
            </a:pPr>
            <a:r>
              <a:rPr lang="gu-IN" sz="4400" b="0" dirty="0">
                <a:latin typeface="Arial" panose="020B0604020202020204" pitchFamily="34" charset="0"/>
                <a:cs typeface="Arial" panose="020B0604020202020204" pitchFamily="34" charset="0"/>
              </a:rPr>
              <a:t>ક્વોરેન્ટાઇન સુવિધાઓમાં રૂપાંતરિત કરવા માટે સમુદાય સ્તરની રચનાની ઓળખ</a:t>
            </a:r>
            <a:endParaRPr lang="en-IN" sz="4400" b="0" dirty="0">
              <a:latin typeface="Arial" panose="020B0604020202020204" pitchFamily="34" charset="0"/>
              <a:cs typeface="Arial" panose="020B0604020202020204" pitchFamily="34" charset="0"/>
            </a:endParaRPr>
          </a:p>
        </p:txBody>
      </p:sp>
      <p:grpSp>
        <p:nvGrpSpPr>
          <p:cNvPr id="9" name="Group">
            <a:extLst>
              <a:ext uri="{FF2B5EF4-FFF2-40B4-BE49-F238E27FC236}">
                <a16:creationId xmlns:a16="http://schemas.microsoft.com/office/drawing/2014/main" xmlns="" id="{BA7FEF6B-9CDE-C64A-B0BF-D2175B759A19}"/>
              </a:ext>
            </a:extLst>
          </p:cNvPr>
          <p:cNvGrpSpPr/>
          <p:nvPr/>
        </p:nvGrpSpPr>
        <p:grpSpPr>
          <a:xfrm>
            <a:off x="23097931" y="13055998"/>
            <a:ext cx="2098871" cy="1540536"/>
            <a:chOff x="0" y="2516"/>
            <a:chExt cx="2098869" cy="1540534"/>
          </a:xfrm>
        </p:grpSpPr>
        <p:sp>
          <p:nvSpPr>
            <p:cNvPr id="10" name="08">
              <a:extLst>
                <a:ext uri="{FF2B5EF4-FFF2-40B4-BE49-F238E27FC236}">
                  <a16:creationId xmlns:a16="http://schemas.microsoft.com/office/drawing/2014/main" xmlns="" id="{A6F098C3-3738-F749-8A2B-93700C040F22}"/>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43</a:t>
              </a:r>
              <a:endParaRPr dirty="0">
                <a:latin typeface="Arial" panose="020B0604020202020204" pitchFamily="34" charset="0"/>
                <a:cs typeface="Arial" panose="020B0604020202020204" pitchFamily="34" charset="0"/>
              </a:endParaRPr>
            </a:p>
          </p:txBody>
        </p:sp>
        <p:pic>
          <p:nvPicPr>
            <p:cNvPr id="11" name="Image" descr="Image">
              <a:extLst>
                <a:ext uri="{FF2B5EF4-FFF2-40B4-BE49-F238E27FC236}">
                  <a16:creationId xmlns:a16="http://schemas.microsoft.com/office/drawing/2014/main" xmlns="" id="{97F189E4-BB4A-BD46-9256-F85D3325FC71}"/>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2" name="Group">
            <a:extLst>
              <a:ext uri="{FF2B5EF4-FFF2-40B4-BE49-F238E27FC236}">
                <a16:creationId xmlns:a16="http://schemas.microsoft.com/office/drawing/2014/main" xmlns="" id="{C29CC9C4-8C4E-9F4C-BB2C-A94AE98BE247}"/>
              </a:ext>
            </a:extLst>
          </p:cNvPr>
          <p:cNvGrpSpPr/>
          <p:nvPr/>
        </p:nvGrpSpPr>
        <p:grpSpPr>
          <a:xfrm>
            <a:off x="300010" y="12315300"/>
            <a:ext cx="4601210" cy="995767"/>
            <a:chOff x="0" y="0"/>
            <a:chExt cx="4601208" cy="995765"/>
          </a:xfrm>
        </p:grpSpPr>
        <p:pic>
          <p:nvPicPr>
            <p:cNvPr id="13" name="Picture 3" descr="Picture 3">
              <a:extLst>
                <a:ext uri="{FF2B5EF4-FFF2-40B4-BE49-F238E27FC236}">
                  <a16:creationId xmlns:a16="http://schemas.microsoft.com/office/drawing/2014/main" xmlns="" id="{8019086F-4A0F-054F-AB4F-D800112AF36F}"/>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14" name="Picture 5" descr="Picture 5">
              <a:extLst>
                <a:ext uri="{FF2B5EF4-FFF2-40B4-BE49-F238E27FC236}">
                  <a16:creationId xmlns:a16="http://schemas.microsoft.com/office/drawing/2014/main" xmlns="" id="{428E9D25-9405-AA43-BD48-CF16FF7AC309}"/>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15" name="Line">
              <a:extLst>
                <a:ext uri="{FF2B5EF4-FFF2-40B4-BE49-F238E27FC236}">
                  <a16:creationId xmlns:a16="http://schemas.microsoft.com/office/drawing/2014/main" xmlns="" id="{328F7D17-A841-D841-B1EA-4C5AEB9794C9}"/>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6" name="Line">
              <a:extLst>
                <a:ext uri="{FF2B5EF4-FFF2-40B4-BE49-F238E27FC236}">
                  <a16:creationId xmlns:a16="http://schemas.microsoft.com/office/drawing/2014/main" xmlns="" id="{F72450BE-7EF2-2349-92E8-00BA180AE19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7" name="ministry-and-health-family-welfare.png" descr="ministry-and-health-family-welfare.png">
              <a:extLst>
                <a:ext uri="{FF2B5EF4-FFF2-40B4-BE49-F238E27FC236}">
                  <a16:creationId xmlns:a16="http://schemas.microsoft.com/office/drawing/2014/main" xmlns="" id="{85FC8E98-46E0-5741-9FB8-54BCC3193C7D}"/>
                </a:ext>
              </a:extLst>
            </p:cNvPr>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sp>
        <p:nvSpPr>
          <p:cNvPr id="7" name="Rectangle 6"/>
          <p:cNvSpPr/>
          <p:nvPr/>
        </p:nvSpPr>
        <p:spPr>
          <a:xfrm>
            <a:off x="9554899" y="823181"/>
            <a:ext cx="5274201" cy="923330"/>
          </a:xfrm>
          <a:prstGeom prst="rect">
            <a:avLst/>
          </a:prstGeom>
        </p:spPr>
        <p:txBody>
          <a:bodyPr wrap="none">
            <a:spAutoFit/>
          </a:bodyPr>
          <a:lstStyle/>
          <a:p>
            <a:pPr algn="just"/>
            <a:r>
              <a:rPr lang="gu-IN" sz="5400" dirty="0">
                <a:latin typeface="Calibri"/>
                <a:ea typeface="Calibri"/>
                <a:cs typeface="Shruti"/>
              </a:rPr>
              <a:t>સહાય પૂરી પાડવી</a:t>
            </a:r>
            <a:endParaRPr lang="en-IN" sz="5400" dirty="0">
              <a:latin typeface="Calibri"/>
              <a:ea typeface="Calibri"/>
              <a:cs typeface="Mangal"/>
            </a:endParaRPr>
          </a:p>
        </p:txBody>
      </p:sp>
    </p:spTree>
    <p:extLst>
      <p:ext uri="{BB962C8B-B14F-4D97-AF65-F5344CB8AC3E}">
        <p14:creationId xmlns:p14="http://schemas.microsoft.com/office/powerpoint/2010/main" xmlns="" val="1945775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5" name="Group"/>
          <p:cNvGrpSpPr/>
          <p:nvPr/>
        </p:nvGrpSpPr>
        <p:grpSpPr>
          <a:xfrm>
            <a:off x="5413144" y="359990"/>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6727534" y="212966"/>
              <a:ext cx="102656"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endParaRPr lang="en-IN" b="0" dirty="0">
                <a:latin typeface="Arial" panose="020B0604020202020204" pitchFamily="34" charset="0"/>
                <a:cs typeface="Arial" panose="020B0604020202020204" pitchFamily="34" charset="0"/>
              </a:endParaRPr>
            </a:p>
          </p:txBody>
        </p:sp>
      </p:grpSp>
      <p:grpSp>
        <p:nvGrpSpPr>
          <p:cNvPr id="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44</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xmlns=""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gu-IN" sz="3600" dirty="0">
                <a:latin typeface="Calibri"/>
                <a:ea typeface="Calibri"/>
                <a:cs typeface="Shruti"/>
              </a:rPr>
              <a:t>યાદ રાખો, અતિશય આર્થિક હાડમારી વેઠી રહેલાં ઘણાં દૈનિક વેતન મેળવનારા/અસંગઠિત ક્ષેત્રના કામદારો પ્રતિબંધ હોવા છતાં કામ પર જઈ શકે છે, જે તેમને ચેપ લાગવાની સંવેદનશીલતા વધારી દે છે.</a:t>
            </a:r>
            <a:endParaRPr lang="en-US" sz="36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xmlns="" id="{1D1C21AC-97B7-454B-8636-A312FF697888}"/>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E6CFD46-6E7F-D84A-B02B-CB63FD01FA10}"/>
              </a:ext>
            </a:extLst>
          </p:cNvPr>
          <p:cNvSpPr/>
          <p:nvPr/>
        </p:nvSpPr>
        <p:spPr>
          <a:xfrm>
            <a:off x="2587361" y="3820734"/>
            <a:ext cx="19373850" cy="7509748"/>
          </a:xfrm>
          <a:prstGeom prst="rect">
            <a:avLst/>
          </a:prstGeom>
        </p:spPr>
        <p:txBody>
          <a:bodyPr wrap="square">
            <a:spAutoFit/>
          </a:bodyPr>
          <a:lstStyle/>
          <a:p>
            <a:pPr marL="571500" indent="-571500" algn="just" defTabSz="914400">
              <a:lnSpc>
                <a:spcPct val="90000"/>
              </a:lnSpc>
              <a:spcBef>
                <a:spcPts val="1200"/>
              </a:spcBef>
              <a:buFont typeface="Arial" panose="020B0604020202020204" pitchFamily="34" charset="0"/>
              <a:buChar char="•"/>
              <a:defRPr sz="4400">
                <a:sym typeface="Gill Sans"/>
              </a:defRPr>
            </a:pPr>
            <a:r>
              <a:rPr lang="gu-IN" sz="4000" dirty="0">
                <a:latin typeface="Calibri"/>
                <a:ea typeface="Calibri"/>
                <a:cs typeface="Shruti"/>
              </a:rPr>
              <a:t>શ્રમિકો, ઘરકામ કરનારાઓ, આશ્રયસ્થાનોએ રહેનારા માઇગ્રેન્ટ્સ અને દૈનિક ભથ્થું મેળવનારા કામદારો જેવા લોકોના ચોક્કસ જૂથોનો સંપર્ક કરો અને તેમને અહીં નીચે મુજબની સલાહ </a:t>
            </a:r>
            <a:r>
              <a:rPr lang="gu-IN" sz="4000" dirty="0" smtClean="0">
                <a:latin typeface="Calibri"/>
                <a:ea typeface="Calibri"/>
                <a:cs typeface="Shruti"/>
              </a:rPr>
              <a:t>આપોઃ</a:t>
            </a: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dirty="0">
                <a:latin typeface="Calibri"/>
                <a:ea typeface="Calibri"/>
                <a:cs typeface="Shruti"/>
              </a:rPr>
              <a:t>સાબુ અને પાણી વડે 40 સેકન્ડ સુધી વારંવાર હાથ ધોવો, ખાસ કરીને બહારથી આવ્યાં બાદ, જમતાં પહેલાં અને શૌચાલય જઈને આવ્યાં પછી. </a:t>
            </a:r>
            <a:endParaRPr lang="gu-IN" sz="4000" dirty="0" smtClean="0">
              <a:latin typeface="Calibri"/>
              <a:ea typeface="Calibri"/>
              <a:cs typeface="Shruti"/>
            </a:endParaRPr>
          </a:p>
          <a:p>
            <a:pPr marL="571500" indent="-571500" algn="l" defTabSz="914400">
              <a:lnSpc>
                <a:spcPct val="90000"/>
              </a:lnSpc>
              <a:spcBef>
                <a:spcPts val="1200"/>
              </a:spcBef>
              <a:buFont typeface="Arial" panose="020B0604020202020204" pitchFamily="34" charset="0"/>
              <a:buChar char="•"/>
              <a:defRPr sz="4400">
                <a:sym typeface="Gill Sans"/>
              </a:defRPr>
            </a:pPr>
            <a:r>
              <a:rPr lang="gu-IN" sz="4000" dirty="0">
                <a:latin typeface="Calibri"/>
                <a:ea typeface="Calibri"/>
                <a:cs typeface="Shruti"/>
              </a:rPr>
              <a:t>બહારથી આવ્યાં બાદ કપડાં બદલી નાંખો અને જો શક્ય હોય તો જાતે જ તેને ધોઈ નાંખો. આંખો, નાક અને મોંને સ્પર્શવાનું ટાળો.</a:t>
            </a:r>
            <a:r>
              <a:rPr lang="en-IN" sz="4000" dirty="0" smtClean="0">
                <a:latin typeface="Arial" panose="020B0604020202020204" pitchFamily="34" charset="0"/>
                <a:cs typeface="Arial" panose="020B0604020202020204" pitchFamily="34" charset="0"/>
              </a:rPr>
              <a:t>.</a:t>
            </a:r>
            <a:endParaRPr lang="en-IN" sz="4000" dirty="0">
              <a:latin typeface="Arial" panose="020B0604020202020204" pitchFamily="34" charset="0"/>
              <a:cs typeface="Arial" panose="020B0604020202020204" pitchFamily="34" charset="0"/>
            </a:endParaRP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gu-IN" sz="4000" dirty="0">
                <a:latin typeface="Calibri"/>
                <a:ea typeface="Calibri"/>
                <a:cs typeface="Shruti"/>
              </a:rPr>
              <a:t>જાહેર સ્થળોએ થૂંકશો નહીં અને થૂંકવા માટે હંમેશા વૉશ બેઝિન કે થૂંકદાનીનો જ ઉપયોગ </a:t>
            </a:r>
            <a:r>
              <a:rPr lang="gu-IN" sz="4000" dirty="0" smtClean="0">
                <a:latin typeface="Calibri"/>
                <a:ea typeface="Calibri"/>
                <a:cs typeface="Shruti"/>
              </a:rPr>
              <a:t>કરો</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gu-IN" sz="4000" dirty="0">
                <a:latin typeface="Calibri"/>
                <a:ea typeface="Calibri"/>
                <a:cs typeface="Shruti"/>
              </a:rPr>
              <a:t>અન્યોથી ઓછામાં ઓછું 1 મીટરનું અંતર </a:t>
            </a:r>
            <a:r>
              <a:rPr lang="gu-IN" sz="4000" dirty="0" smtClean="0">
                <a:latin typeface="Calibri"/>
                <a:ea typeface="Calibri"/>
                <a:cs typeface="Shruti"/>
              </a:rPr>
              <a:t>જાળવો</a:t>
            </a:r>
          </a:p>
          <a:p>
            <a:pPr marL="754063" lvl="3" indent="-720725" algn="l" defTabSz="914400">
              <a:lnSpc>
                <a:spcPct val="90000"/>
              </a:lnSpc>
              <a:spcBef>
                <a:spcPts val="1200"/>
              </a:spcBef>
              <a:buFont typeface="Arial" panose="020B0604020202020204" pitchFamily="34" charset="0"/>
              <a:buChar char="•"/>
              <a:tabLst>
                <a:tab pos="479425" algn="l"/>
              </a:tabLst>
              <a:defRPr sz="4400">
                <a:sym typeface="Gill Sans"/>
              </a:defRPr>
            </a:pPr>
            <a:r>
              <a:rPr lang="gu-IN" sz="4000" dirty="0">
                <a:latin typeface="Arial" panose="020B0604020202020204" pitchFamily="34" charset="0"/>
                <a:cs typeface="Arial" panose="020B0604020202020204" pitchFamily="34" charset="0"/>
              </a:rPr>
              <a:t>જો તેમને તાવ, કફ અથવા શ્વાસ લેવામાં તકલીફ થાય છે અથવા તેમને કોઈ માહિતીની જરૂર હોય તો સમુદાયની હેલ્પ-ડેસ્ક / આરોગ્ય સુવિધાનો સંપર્ક કરો</a:t>
            </a:r>
            <a:endParaRPr lang="en-IN" sz="4000" dirty="0">
              <a:latin typeface="Arial" panose="020B0604020202020204" pitchFamily="34" charset="0"/>
              <a:cs typeface="Arial" panose="020B0604020202020204" pitchFamily="34" charset="0"/>
            </a:endParaRPr>
          </a:p>
        </p:txBody>
      </p:sp>
      <p:sp>
        <p:nvSpPr>
          <p:cNvPr id="2" name="Rectangle 1"/>
          <p:cNvSpPr/>
          <p:nvPr/>
        </p:nvSpPr>
        <p:spPr>
          <a:xfrm>
            <a:off x="8205973" y="801993"/>
            <a:ext cx="7972054" cy="923330"/>
          </a:xfrm>
          <a:prstGeom prst="rect">
            <a:avLst/>
          </a:prstGeom>
        </p:spPr>
        <p:txBody>
          <a:bodyPr wrap="none">
            <a:spAutoFit/>
          </a:bodyPr>
          <a:lstStyle/>
          <a:p>
            <a:r>
              <a:rPr lang="gu-IN" sz="5400" dirty="0"/>
              <a:t>સલામત વર્તણૂકોનો અભ્યાસ</a:t>
            </a:r>
            <a:endParaRPr lang="en-IN" sz="5400" dirty="0"/>
          </a:p>
        </p:txBody>
      </p:sp>
    </p:spTree>
    <p:extLst>
      <p:ext uri="{BB962C8B-B14F-4D97-AF65-F5344CB8AC3E}">
        <p14:creationId xmlns:p14="http://schemas.microsoft.com/office/powerpoint/2010/main" xmlns="" val="7784259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xmlns="" id="{E2BA71A7-13ED-734E-920C-CD8EDE2BA616}"/>
              </a:ext>
            </a:extLst>
          </p:cNvPr>
          <p:cNvGrpSpPr/>
          <p:nvPr/>
        </p:nvGrpSpPr>
        <p:grpSpPr>
          <a:xfrm>
            <a:off x="5658471" y="396827"/>
            <a:ext cx="13557713" cy="1297968"/>
            <a:chOff x="0" y="0"/>
            <a:chExt cx="13557711" cy="1297966"/>
          </a:xfrm>
        </p:grpSpPr>
        <p:sp>
          <p:nvSpPr>
            <p:cNvPr id="3" name="Rounded Rectangle">
              <a:extLst>
                <a:ext uri="{FF2B5EF4-FFF2-40B4-BE49-F238E27FC236}">
                  <a16:creationId xmlns:a16="http://schemas.microsoft.com/office/drawing/2014/main" xmlns=""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 name="WHAT ARE WE GOING TO LEARN?">
              <a:extLst>
                <a:ext uri="{FF2B5EF4-FFF2-40B4-BE49-F238E27FC236}">
                  <a16:creationId xmlns:a16="http://schemas.microsoft.com/office/drawing/2014/main" xmlns="" id="{E4CECD83-29C0-FB45-BE7D-D2DFD82A4421}"/>
                </a:ext>
              </a:extLst>
            </p:cNvPr>
            <p:cNvSpPr txBox="1"/>
            <p:nvPr/>
          </p:nvSpPr>
          <p:spPr>
            <a:xfrm>
              <a:off x="6638602" y="212966"/>
              <a:ext cx="280525"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r>
                <a:rPr lang="en-US" b="0" dirty="0" smtClean="0">
                  <a:latin typeface="Arial" panose="020B0604020202020204" pitchFamily="34" charset="0"/>
                  <a:cs typeface="Arial" panose="020B0604020202020204" pitchFamily="34" charset="0"/>
                </a:rPr>
                <a:t> </a:t>
              </a:r>
              <a:endParaRPr b="0" dirty="0">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xmlns="" id="{5C41EC28-B715-E242-ACEB-EA6D47DE6F12}"/>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gu-IN" sz="4000" dirty="0">
                <a:latin typeface="Calibri"/>
                <a:ea typeface="Calibri"/>
                <a:cs typeface="Shruti"/>
              </a:rPr>
              <a:t>યાદ રાખો અત્યંત ગીચ વસતી ધરાવતા શહેરી વિસ્તારોમાં સ્વાસ્થ્ય સ્ટાફ મર્યાદિત હોઈ શકે છે. </a:t>
            </a:r>
            <a:r>
              <a:rPr lang="gu-IN" sz="4000" dirty="0" smtClean="0">
                <a:latin typeface="Calibri"/>
                <a:ea typeface="Calibri"/>
                <a:cs typeface="Shruti"/>
              </a:rPr>
              <a:t>સૌ કોઈને </a:t>
            </a:r>
            <a:r>
              <a:rPr lang="gu-IN" sz="4000" dirty="0">
                <a:latin typeface="Calibri"/>
                <a:ea typeface="Calibri"/>
                <a:cs typeface="Shruti"/>
              </a:rPr>
              <a:t>અને પોતાને સલામત રાખવા માટે આપે સામુદાયિક સહાયને વિકસાવવાની જરૂર છે.</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Rounded Rectangle">
            <a:extLst>
              <a:ext uri="{FF2B5EF4-FFF2-40B4-BE49-F238E27FC236}">
                <a16:creationId xmlns:a16="http://schemas.microsoft.com/office/drawing/2014/main" xmlns="" id="{F6ACDCBC-202E-8349-8DE4-F5FE976DCE52}"/>
              </a:ext>
            </a:extLst>
          </p:cNvPr>
          <p:cNvSpPr/>
          <p:nvPr/>
        </p:nvSpPr>
        <p:spPr>
          <a:xfrm>
            <a:off x="2169042" y="3152505"/>
            <a:ext cx="19840353" cy="88809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742950" indent="-742950" algn="l">
              <a:buFont typeface="+mj-lt"/>
              <a:buAutoNum type="arabicPeriod"/>
              <a:defRPr sz="3200">
                <a:solidFill>
                  <a:srgbClr val="FFFFFF"/>
                </a:solidFill>
              </a:defRPr>
            </a:pPr>
            <a:r>
              <a:rPr lang="gu-IN" sz="3600" dirty="0">
                <a:solidFill>
                  <a:schemeClr val="tx1"/>
                </a:solidFill>
                <a:latin typeface="Calibri"/>
                <a:ea typeface="Calibri"/>
                <a:cs typeface="Shruti"/>
              </a:rPr>
              <a:t>ઘણી સોસાયટીઓએ ઘરકામ કરનારા બહેનો/ભાઇઓ તથા અન્ય હેલ્પરોને સોસાયટીમાં </a:t>
            </a:r>
            <a:r>
              <a:rPr lang="gu-IN" sz="3600" dirty="0" smtClean="0">
                <a:solidFill>
                  <a:schemeClr val="tx1"/>
                </a:solidFill>
                <a:latin typeface="Calibri"/>
                <a:ea typeface="Calibri"/>
                <a:cs typeface="Shruti"/>
              </a:rPr>
              <a:t>પ્રવેશવા દીધાં </a:t>
            </a:r>
            <a:r>
              <a:rPr lang="gu-IN" sz="3600" dirty="0">
                <a:solidFill>
                  <a:schemeClr val="tx1"/>
                </a:solidFill>
                <a:latin typeface="Calibri"/>
                <a:ea typeface="Calibri"/>
                <a:cs typeface="Shruti"/>
              </a:rPr>
              <a:t>છે. એક રીતે આમ કરવું યોગ્ય છે, કારણ કે, તેનાથી લોકો ઘરે રહેશે પરંતુ તેની સાથે-સાથે આ પ્રકારનું વર્તન લાંછન લગાડનારું હોઈ શકે છે</a:t>
            </a:r>
            <a:r>
              <a:rPr lang="gu-IN" sz="3600" dirty="0" smtClean="0">
                <a:solidFill>
                  <a:schemeClr val="tx1"/>
                </a:solidFill>
                <a:latin typeface="Calibri"/>
                <a:ea typeface="Calibri"/>
                <a:cs typeface="Shruti"/>
              </a:rPr>
              <a:t>.</a:t>
            </a:r>
            <a:endParaRPr lang="en-US" sz="3600" dirty="0" smtClean="0">
              <a:solidFill>
                <a:schemeClr val="tx1"/>
              </a:solidFill>
              <a:latin typeface="Calibri"/>
              <a:ea typeface="Calibri"/>
              <a:cs typeface="Shruti"/>
            </a:endParaRPr>
          </a:p>
          <a:p>
            <a:pPr marL="742950" indent="-742950" algn="l">
              <a:buFont typeface="+mj-lt"/>
              <a:buAutoNum type="arabicPeriod"/>
              <a:defRPr sz="3200">
                <a:solidFill>
                  <a:srgbClr val="FFFFFF"/>
                </a:solidFill>
              </a:defRPr>
            </a:pPr>
            <a:r>
              <a:rPr lang="en-US" sz="3600" b="0" dirty="0" smtClean="0">
                <a:solidFill>
                  <a:schemeClr val="tx1"/>
                </a:solidFill>
                <a:latin typeface="Arial" panose="020B0604020202020204" pitchFamily="34" charset="0"/>
                <a:cs typeface="Arial" panose="020B0604020202020204" pitchFamily="34" charset="0"/>
              </a:rPr>
              <a:t> </a:t>
            </a:r>
            <a:r>
              <a:rPr lang="en-IN" sz="3600" dirty="0">
                <a:solidFill>
                  <a:schemeClr val="tx1"/>
                </a:solidFill>
                <a:latin typeface="Calibri"/>
                <a:ea typeface="Calibri"/>
                <a:cs typeface="Mangal"/>
              </a:rPr>
              <a:t>‘</a:t>
            </a:r>
            <a:r>
              <a:rPr lang="gu-IN" sz="3600" dirty="0">
                <a:solidFill>
                  <a:schemeClr val="tx1"/>
                </a:solidFill>
                <a:latin typeface="Calibri"/>
                <a:ea typeface="Calibri"/>
                <a:cs typeface="Shruti"/>
              </a:rPr>
              <a:t>આ લોકો જ આ રોગ લઈને આવ્યાં છે</a:t>
            </a:r>
            <a:r>
              <a:rPr lang="en-IN" sz="3600" dirty="0">
                <a:solidFill>
                  <a:schemeClr val="tx1"/>
                </a:solidFill>
                <a:latin typeface="Calibri"/>
                <a:ea typeface="Calibri"/>
                <a:cs typeface="Shruti"/>
              </a:rPr>
              <a:t>’</a:t>
            </a:r>
            <a:r>
              <a:rPr lang="gu-IN" sz="3600" dirty="0">
                <a:solidFill>
                  <a:schemeClr val="tx1"/>
                </a:solidFill>
                <a:latin typeface="Calibri"/>
                <a:ea typeface="Calibri"/>
                <a:cs typeface="Shruti"/>
              </a:rPr>
              <a:t>, </a:t>
            </a:r>
            <a:r>
              <a:rPr lang="en-IN" sz="3600" dirty="0">
                <a:solidFill>
                  <a:schemeClr val="tx1"/>
                </a:solidFill>
                <a:latin typeface="Calibri"/>
                <a:ea typeface="Calibri"/>
                <a:cs typeface="Shruti"/>
              </a:rPr>
              <a:t>‘</a:t>
            </a:r>
            <a:r>
              <a:rPr lang="gu-IN" sz="3600" dirty="0">
                <a:solidFill>
                  <a:schemeClr val="tx1"/>
                </a:solidFill>
                <a:latin typeface="Calibri"/>
                <a:ea typeface="Calibri"/>
                <a:cs typeface="Shruti"/>
              </a:rPr>
              <a:t>તેમના કારણે જ આ રોગ ફેલાશે</a:t>
            </a:r>
            <a:r>
              <a:rPr lang="en-IN" sz="3600" dirty="0">
                <a:solidFill>
                  <a:schemeClr val="tx1"/>
                </a:solidFill>
                <a:latin typeface="Calibri"/>
                <a:ea typeface="Calibri"/>
                <a:cs typeface="Shruti"/>
              </a:rPr>
              <a:t>’</a:t>
            </a:r>
            <a:r>
              <a:rPr lang="gu-IN" sz="3600" dirty="0">
                <a:solidFill>
                  <a:schemeClr val="tx1"/>
                </a:solidFill>
                <a:latin typeface="Calibri"/>
                <a:ea typeface="Calibri"/>
                <a:cs typeface="Shruti"/>
              </a:rPr>
              <a:t> </a:t>
            </a:r>
            <a:r>
              <a:rPr lang="gu-IN" sz="3600" dirty="0" smtClean="0">
                <a:solidFill>
                  <a:schemeClr val="tx1"/>
                </a:solidFill>
                <a:latin typeface="Calibri"/>
                <a:ea typeface="Calibri"/>
                <a:cs typeface="Shruti"/>
              </a:rPr>
              <a:t>વિગેરે </a:t>
            </a:r>
            <a:r>
              <a:rPr lang="gu-IN" sz="3600" dirty="0">
                <a:solidFill>
                  <a:schemeClr val="tx1"/>
                </a:solidFill>
                <a:latin typeface="Calibri"/>
                <a:ea typeface="Calibri"/>
                <a:cs typeface="Shruti"/>
              </a:rPr>
              <a:t>જેવા શબ્દો લાંછન લગાડી શકે છે</a:t>
            </a:r>
            <a:r>
              <a:rPr lang="gu-IN" sz="3600" dirty="0" smtClean="0">
                <a:solidFill>
                  <a:schemeClr val="tx1"/>
                </a:solidFill>
                <a:latin typeface="Calibri"/>
                <a:ea typeface="Calibri"/>
                <a:cs typeface="Shruti"/>
              </a:rPr>
              <a:t>.</a:t>
            </a:r>
            <a:endParaRPr lang="en-US" sz="3600" dirty="0" smtClean="0">
              <a:solidFill>
                <a:schemeClr val="tx1"/>
              </a:solidFill>
              <a:latin typeface="Calibri"/>
              <a:ea typeface="Calibri"/>
              <a:cs typeface="Shruti"/>
            </a:endParaRPr>
          </a:p>
          <a:p>
            <a:pPr marL="742950" indent="-742950" algn="l">
              <a:buFont typeface="+mj-lt"/>
              <a:buAutoNum type="arabicPeriod"/>
              <a:defRPr sz="3200">
                <a:solidFill>
                  <a:srgbClr val="FFFFFF"/>
                </a:solidFill>
              </a:defRPr>
            </a:pPr>
            <a:r>
              <a:rPr lang="gu-IN" sz="3600" dirty="0">
                <a:solidFill>
                  <a:schemeClr val="tx1"/>
                </a:solidFill>
                <a:latin typeface="Calibri"/>
                <a:ea typeface="Calibri"/>
                <a:cs typeface="Shruti"/>
              </a:rPr>
              <a:t>લોકોને સંવેદનશીલ બનાવવા માટે સ્થાનિક પ્રભાવશાળી લોકો અને વિસ્તારના મહત્વપૂર્ણ નિર્ણય લેનારા લોકો સાથે ભેગા મળીને કામ </a:t>
            </a:r>
            <a:r>
              <a:rPr lang="gu-IN" sz="3600" dirty="0" smtClean="0">
                <a:solidFill>
                  <a:schemeClr val="tx1"/>
                </a:solidFill>
                <a:latin typeface="Calibri"/>
                <a:ea typeface="Calibri"/>
                <a:cs typeface="Shruti"/>
              </a:rPr>
              <a:t>કરો</a:t>
            </a:r>
            <a:endParaRPr lang="en-US" sz="3600" dirty="0" smtClean="0">
              <a:solidFill>
                <a:schemeClr val="tx1"/>
              </a:solidFill>
              <a:latin typeface="Calibri"/>
              <a:ea typeface="Calibri"/>
              <a:cs typeface="Shruti"/>
            </a:endParaRPr>
          </a:p>
          <a:p>
            <a:pPr marL="742950" indent="-742950" algn="l">
              <a:buFont typeface="+mj-lt"/>
              <a:buAutoNum type="arabicPeriod"/>
              <a:defRPr sz="3200">
                <a:solidFill>
                  <a:srgbClr val="FFFFFF"/>
                </a:solidFill>
              </a:defRPr>
            </a:pPr>
            <a:r>
              <a:rPr lang="gu-IN" sz="3600" dirty="0">
                <a:solidFill>
                  <a:schemeClr val="tx1"/>
                </a:solidFill>
                <a:latin typeface="Calibri"/>
                <a:ea typeface="Calibri"/>
                <a:cs typeface="Shruti"/>
              </a:rPr>
              <a:t>લોકો સંવેદનશીલ બનાવવા માટે માસ મીડિયા ક્લિપનો ઉપયોગ </a:t>
            </a:r>
            <a:r>
              <a:rPr lang="gu-IN" sz="3600" dirty="0" smtClean="0">
                <a:solidFill>
                  <a:schemeClr val="tx1"/>
                </a:solidFill>
                <a:latin typeface="Calibri"/>
                <a:ea typeface="Calibri"/>
                <a:cs typeface="Shruti"/>
              </a:rPr>
              <a:t>કરો</a:t>
            </a:r>
            <a:endParaRPr lang="en-US" sz="3600" dirty="0" smtClean="0">
              <a:solidFill>
                <a:schemeClr val="tx1"/>
              </a:solidFill>
              <a:latin typeface="Calibri"/>
              <a:ea typeface="Calibri"/>
              <a:cs typeface="Shruti"/>
            </a:endParaRPr>
          </a:p>
          <a:p>
            <a:pPr marL="742950" indent="-742950" algn="l">
              <a:buFont typeface="+mj-lt"/>
              <a:buAutoNum type="arabicPeriod"/>
              <a:defRPr sz="3200">
                <a:solidFill>
                  <a:srgbClr val="FFFFFF"/>
                </a:solidFill>
              </a:defRPr>
            </a:pPr>
            <a:r>
              <a:rPr lang="gu-IN" sz="3600" dirty="0">
                <a:solidFill>
                  <a:schemeClr val="tx1"/>
                </a:solidFill>
                <a:latin typeface="Calibri"/>
                <a:ea typeface="Calibri"/>
                <a:cs typeface="Shruti"/>
              </a:rPr>
              <a:t>હાઉસિંગ સોસાયટીઓએ ગાડી સાફ કરનારા, કામવાળા ભાઇ/બહેનો </a:t>
            </a:r>
            <a:r>
              <a:rPr lang="gu-IN" sz="3600" dirty="0" smtClean="0">
                <a:solidFill>
                  <a:schemeClr val="tx1"/>
                </a:solidFill>
                <a:latin typeface="Calibri"/>
                <a:ea typeface="Calibri"/>
                <a:cs typeface="Shruti"/>
              </a:rPr>
              <a:t>વિગેરે </a:t>
            </a:r>
            <a:r>
              <a:rPr lang="gu-IN" sz="3600" dirty="0">
                <a:solidFill>
                  <a:schemeClr val="tx1"/>
                </a:solidFill>
                <a:latin typeface="Calibri"/>
                <a:ea typeface="Calibri"/>
                <a:cs typeface="Shruti"/>
              </a:rPr>
              <a:t>જેવા કામદાર વર્ગ વિરુદ્ધ કોઈ ભેદભાવભર્યું વર્તન શા માટે ન રાખવું જોઇએ તે અંગે સરકારી આદેશનો ઉપયોગ કરો.</a:t>
            </a:r>
            <a:endParaRPr lang="en-US" sz="3600" b="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C47F2036-7CE0-E94D-A4C6-E002E0662CC7}"/>
              </a:ext>
            </a:extLst>
          </p:cNvPr>
          <p:cNvSpPr/>
          <p:nvPr/>
        </p:nvSpPr>
        <p:spPr>
          <a:xfrm>
            <a:off x="2202268" y="3523413"/>
            <a:ext cx="19840352" cy="830997"/>
          </a:xfrm>
          <a:prstGeom prst="rect">
            <a:avLst/>
          </a:prstGeom>
        </p:spPr>
        <p:txBody>
          <a:bodyPr wrap="square">
            <a:spAutoFit/>
          </a:bodyPr>
          <a:lstStyle/>
          <a:p>
            <a:r>
              <a:rPr lang="gu-IN" sz="4800" dirty="0">
                <a:latin typeface="Calibri"/>
                <a:ea typeface="Calibri"/>
                <a:cs typeface="Shruti"/>
              </a:rPr>
              <a:t>નિવાસી કલ્યાણ સંઘો</a:t>
            </a:r>
            <a:endParaRPr lang="en-IN" sz="4800" b="0" dirty="0">
              <a:latin typeface="Arial" panose="020B0604020202020204" pitchFamily="34" charset="0"/>
              <a:cs typeface="Arial" panose="020B0604020202020204" pitchFamily="34" charset="0"/>
            </a:endParaRPr>
          </a:p>
        </p:txBody>
      </p:sp>
      <p:grpSp>
        <p:nvGrpSpPr>
          <p:cNvPr id="8" name="Group">
            <a:extLst>
              <a:ext uri="{FF2B5EF4-FFF2-40B4-BE49-F238E27FC236}">
                <a16:creationId xmlns:a16="http://schemas.microsoft.com/office/drawing/2014/main" xmlns="" id="{6A9A393E-0A12-5240-AD67-F406A9D1FE99}"/>
              </a:ext>
            </a:extLst>
          </p:cNvPr>
          <p:cNvGrpSpPr/>
          <p:nvPr/>
        </p:nvGrpSpPr>
        <p:grpSpPr>
          <a:xfrm>
            <a:off x="23097931" y="13055998"/>
            <a:ext cx="2098870" cy="1540535"/>
            <a:chOff x="0" y="2516"/>
            <a:chExt cx="2098868" cy="1540533"/>
          </a:xfrm>
        </p:grpSpPr>
        <p:sp>
          <p:nvSpPr>
            <p:cNvPr id="9" name="08">
              <a:extLst>
                <a:ext uri="{FF2B5EF4-FFF2-40B4-BE49-F238E27FC236}">
                  <a16:creationId xmlns:a16="http://schemas.microsoft.com/office/drawing/2014/main" xmlns="" id="{3470B9DE-11C8-5C4E-A57C-AC951F94F553}"/>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45</a:t>
              </a:r>
              <a:endParaRPr dirty="0">
                <a:latin typeface="Arial" panose="020B0604020202020204" pitchFamily="34" charset="0"/>
                <a:cs typeface="Arial" panose="020B0604020202020204" pitchFamily="34" charset="0"/>
              </a:endParaRPr>
            </a:p>
          </p:txBody>
        </p:sp>
        <p:pic>
          <p:nvPicPr>
            <p:cNvPr id="10" name="Image" descr="Image">
              <a:extLst>
                <a:ext uri="{FF2B5EF4-FFF2-40B4-BE49-F238E27FC236}">
                  <a16:creationId xmlns:a16="http://schemas.microsoft.com/office/drawing/2014/main" xmlns="" id="{B6CFDCB4-076F-EC43-AA3E-E57C8B98BB14}"/>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11" name="Group">
            <a:extLst>
              <a:ext uri="{FF2B5EF4-FFF2-40B4-BE49-F238E27FC236}">
                <a16:creationId xmlns:a16="http://schemas.microsoft.com/office/drawing/2014/main" xmlns="" id="{24203980-B2CD-5048-8907-4B2815534ABE}"/>
              </a:ext>
            </a:extLst>
          </p:cNvPr>
          <p:cNvGrpSpPr/>
          <p:nvPr/>
        </p:nvGrpSpPr>
        <p:grpSpPr>
          <a:xfrm>
            <a:off x="300010" y="12315300"/>
            <a:ext cx="4601210" cy="995767"/>
            <a:chOff x="0" y="0"/>
            <a:chExt cx="4601208" cy="995765"/>
          </a:xfrm>
        </p:grpSpPr>
        <p:pic>
          <p:nvPicPr>
            <p:cNvPr id="12" name="Picture 3" descr="Picture 3">
              <a:extLst>
                <a:ext uri="{FF2B5EF4-FFF2-40B4-BE49-F238E27FC236}">
                  <a16:creationId xmlns:a16="http://schemas.microsoft.com/office/drawing/2014/main" xmlns="" id="{3DDE1D53-7700-4448-B8A2-431A43416118}"/>
                </a:ext>
              </a:extLst>
            </p:cNvPr>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13" name="Picture 5" descr="Picture 5">
              <a:extLst>
                <a:ext uri="{FF2B5EF4-FFF2-40B4-BE49-F238E27FC236}">
                  <a16:creationId xmlns:a16="http://schemas.microsoft.com/office/drawing/2014/main" xmlns="" id="{5D05270E-190F-1542-B6F7-68D7A9975FF4}"/>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14" name="Line">
              <a:extLst>
                <a:ext uri="{FF2B5EF4-FFF2-40B4-BE49-F238E27FC236}">
                  <a16:creationId xmlns:a16="http://schemas.microsoft.com/office/drawing/2014/main" xmlns="" id="{73133A41-18FF-3F49-8C46-196E882D8460}"/>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5" name="Line">
              <a:extLst>
                <a:ext uri="{FF2B5EF4-FFF2-40B4-BE49-F238E27FC236}">
                  <a16:creationId xmlns:a16="http://schemas.microsoft.com/office/drawing/2014/main" xmlns="" id="{8270CD9E-F9BB-304F-917C-C8CB159F28BE}"/>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6" name="ministry-and-health-family-welfare.png" descr="ministry-and-health-family-welfare.png">
              <a:extLst>
                <a:ext uri="{FF2B5EF4-FFF2-40B4-BE49-F238E27FC236}">
                  <a16:creationId xmlns:a16="http://schemas.microsoft.com/office/drawing/2014/main" xmlns="" id="{C549F95A-4486-914F-8529-281B26FEC7FF}"/>
                </a:ext>
              </a:extLst>
            </p:cNvPr>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sp>
        <p:nvSpPr>
          <p:cNvPr id="17" name="Rectangle 16"/>
          <p:cNvSpPr/>
          <p:nvPr/>
        </p:nvSpPr>
        <p:spPr>
          <a:xfrm>
            <a:off x="9226284" y="932909"/>
            <a:ext cx="5931432" cy="923330"/>
          </a:xfrm>
          <a:prstGeom prst="rect">
            <a:avLst/>
          </a:prstGeom>
        </p:spPr>
        <p:txBody>
          <a:bodyPr wrap="none">
            <a:spAutoFit/>
          </a:bodyPr>
          <a:lstStyle/>
          <a:p>
            <a:pPr algn="just"/>
            <a:r>
              <a:rPr lang="gu-IN" sz="5400" dirty="0">
                <a:latin typeface="Calibri"/>
                <a:ea typeface="Calibri"/>
                <a:cs typeface="Shruti"/>
              </a:rPr>
              <a:t>લાંછન અને ભેદભાવ</a:t>
            </a:r>
            <a:endParaRPr lang="en-IN" sz="5400" dirty="0">
              <a:latin typeface="Calibri"/>
              <a:ea typeface="Calibri"/>
              <a:cs typeface="Mangal"/>
            </a:endParaRPr>
          </a:p>
        </p:txBody>
      </p:sp>
    </p:spTree>
    <p:extLst>
      <p:ext uri="{BB962C8B-B14F-4D97-AF65-F5344CB8AC3E}">
        <p14:creationId xmlns:p14="http://schemas.microsoft.com/office/powerpoint/2010/main" xmlns="" val="29204001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300010" y="12315300"/>
            <a:ext cx="4601210" cy="995767"/>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23097931" y="13055998"/>
            <a:ext cx="2098870" cy="1540535"/>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05</a:t>
              </a:r>
            </a:p>
          </p:txBody>
        </p:sp>
        <p:pic>
          <p:nvPicPr>
            <p:cNvPr id="23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1026430" y="3971842"/>
            <a:ext cx="8216086" cy="3397534"/>
            <a:chOff x="0" y="0"/>
            <a:chExt cx="8216084" cy="3397532"/>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199339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4" name="COVID-19 is…"/>
            <p:cNvSpPr txBox="1"/>
            <p:nvPr/>
          </p:nvSpPr>
          <p:spPr>
            <a:xfrm>
              <a:off x="534100" y="348998"/>
              <a:ext cx="7506751" cy="1579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r>
                <a:rPr lang="gu-IN" sz="4800" dirty="0" smtClean="0"/>
                <a:t>કોવિડ-૧૯ (</a:t>
              </a:r>
              <a:r>
                <a:rPr lang="en-IN" sz="4800" dirty="0" smtClean="0"/>
                <a:t>COVID-19</a:t>
              </a:r>
              <a:r>
                <a:rPr lang="gu-IN" sz="4800" dirty="0" smtClean="0"/>
                <a:t>) એ</a:t>
              </a:r>
              <a:endParaRPr lang="en-US" sz="4800" dirty="0" smtClean="0"/>
            </a:p>
            <a:p>
              <a:r>
                <a:rPr lang="gu-IN" sz="4800" dirty="0" smtClean="0"/>
                <a:t>કોરોનાવાઇરસ રોગ -૨૦૧૯ છે</a:t>
              </a:r>
              <a:endParaRPr lang="en-US" sz="4800" dirty="0"/>
            </a:p>
          </p:txBody>
        </p:sp>
      </p:grpSp>
      <p:grpSp>
        <p:nvGrpSpPr>
          <p:cNvPr id="239" name="Group"/>
          <p:cNvGrpSpPr/>
          <p:nvPr/>
        </p:nvGrpSpPr>
        <p:grpSpPr>
          <a:xfrm>
            <a:off x="1392979" y="7739598"/>
            <a:ext cx="7792763" cy="3228580"/>
            <a:chOff x="0" y="0"/>
            <a:chExt cx="7792762" cy="3228579"/>
          </a:xfrm>
        </p:grpSpPr>
        <p:pic>
          <p:nvPicPr>
            <p:cNvPr id="236" name="Image" descr="Image"/>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4892685" y="0"/>
              <a:ext cx="2900077" cy="2829679"/>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0" y="1027675"/>
              <a:ext cx="7773690" cy="1993398"/>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8" name="It is caused by a Coronavirus…"/>
            <p:cNvSpPr txBox="1"/>
            <p:nvPr/>
          </p:nvSpPr>
          <p:spPr>
            <a:xfrm>
              <a:off x="863254" y="1094662"/>
              <a:ext cx="5605701" cy="2133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r>
                <a:rPr lang="gu-IN" sz="4400" dirty="0" smtClean="0"/>
                <a:t>તે સાર્સ-સીઓવી- ૨</a:t>
              </a:r>
            </a:p>
            <a:p>
              <a:r>
                <a:rPr lang="gu-IN" sz="4400" dirty="0" smtClean="0"/>
                <a:t>તરીકે ઓળખાતા </a:t>
              </a:r>
              <a:endParaRPr lang="en-US" sz="4400" dirty="0" smtClean="0"/>
            </a:p>
            <a:p>
              <a:r>
                <a:rPr lang="gu-IN" sz="4400" dirty="0" smtClean="0"/>
                <a:t>કોરોનાવાઇરસથી થાય છે</a:t>
              </a:r>
              <a:endParaRPr sz="3600" b="0" dirty="0">
                <a:latin typeface="Arial" panose="020B0604020202020204" pitchFamily="34" charset="0"/>
                <a:cs typeface="Arial" panose="020B0604020202020204" pitchFamily="34" charset="0"/>
              </a:endParaRPr>
            </a:p>
          </p:txBody>
        </p:sp>
      </p:grpSp>
      <p:grpSp>
        <p:nvGrpSpPr>
          <p:cNvPr id="245" name="Group"/>
          <p:cNvGrpSpPr/>
          <p:nvPr/>
        </p:nvGrpSpPr>
        <p:grpSpPr>
          <a:xfrm>
            <a:off x="13200273" y="3562819"/>
            <a:ext cx="10146682" cy="2811445"/>
            <a:chOff x="0" y="0"/>
            <a:chExt cx="10146680" cy="2811443"/>
          </a:xfrm>
          <a:solidFill>
            <a:srgbClr val="C9EBFF"/>
          </a:solidFill>
        </p:grpSpPr>
        <p:sp>
          <p:nvSpPr>
            <p:cNvPr id="240" name="Rounded Rectangle"/>
            <p:cNvSpPr/>
            <p:nvPr/>
          </p:nvSpPr>
          <p:spPr>
            <a:xfrm>
              <a:off x="0" y="0"/>
              <a:ext cx="10146680" cy="2811443"/>
            </a:xfrm>
            <a:prstGeom prst="roundRect">
              <a:avLst>
                <a:gd name="adj" fmla="val 8491"/>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228B22"/>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1" name="The symptoms of COVID-19 are Cough,…"/>
            <p:cNvSpPr txBox="1"/>
            <p:nvPr/>
          </p:nvSpPr>
          <p:spPr>
            <a:xfrm>
              <a:off x="4763108" y="83838"/>
              <a:ext cx="5383572" cy="231858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914400">
                <a:lnSpc>
                  <a:spcPct val="150000"/>
                </a:lnSpc>
                <a:spcBef>
                  <a:spcPts val="600"/>
                </a:spcBef>
                <a:defRPr sz="2700" b="0" cap="all">
                  <a:solidFill>
                    <a:srgbClr val="FFFFFF"/>
                  </a:solidFill>
                </a:defRPr>
              </a:pPr>
              <a:r>
                <a:rPr lang="gu-IN" sz="3200" b="0" cap="all" dirty="0" smtClean="0">
                  <a:solidFill>
                    <a:schemeClr val="tx1"/>
                  </a:solidFill>
                </a:rPr>
                <a:t>કોવિડ- ૧૯માં તાવ, ખાંસી અને શ્વાસ લેવામાં તકલીફ થવા જેવા લક્ષણો જોવા મળે છે</a:t>
              </a:r>
              <a:endParaRPr lang="en-IN" sz="3200" b="0" dirty="0">
                <a:solidFill>
                  <a:schemeClr val="tx1"/>
                </a:solidFill>
                <a:latin typeface="Arial" panose="020B0604020202020204" pitchFamily="34" charset="0"/>
                <a:cs typeface="Arial" panose="020B0604020202020204" pitchFamily="34" charset="0"/>
              </a:endParaRPr>
            </a:p>
          </p:txBody>
        </p:sp>
        <p:pic>
          <p:nvPicPr>
            <p:cNvPr id="242" name="Image" descr="Image"/>
            <p:cNvPicPr>
              <a:picLocks noChangeAspect="1"/>
            </p:cNvPicPr>
            <p:nvPr/>
          </p:nvPicPr>
          <p:blipFill>
            <a:blip r:embed="rId8" cstate="email">
              <a:extLst>
                <a:ext uri="{28A0092B-C50C-407E-A947-70E740481C1C}">
                  <a14:useLocalDpi xmlns:a14="http://schemas.microsoft.com/office/drawing/2010/main" xmlns=""/>
                </a:ext>
              </a:extLst>
            </a:blip>
            <a:srcRect/>
            <a:stretch>
              <a:fillRect/>
            </a:stretch>
          </p:blipFill>
          <p:spPr>
            <a:xfrm>
              <a:off x="375427" y="641141"/>
              <a:ext cx="1236022" cy="1529080"/>
            </a:xfrm>
            <a:prstGeom prst="rect">
              <a:avLst/>
            </a:prstGeom>
            <a:grpFill/>
            <a:ln w="12700" cap="flat">
              <a:noFill/>
              <a:miter lim="400000"/>
            </a:ln>
            <a:effectLst/>
          </p:spPr>
        </p:pic>
        <p:pic>
          <p:nvPicPr>
            <p:cNvPr id="243" name="Image" descr="Image"/>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1921392" y="680035"/>
              <a:ext cx="1241741" cy="1451381"/>
            </a:xfrm>
            <a:prstGeom prst="rect">
              <a:avLst/>
            </a:prstGeom>
            <a:grpFill/>
            <a:ln w="12700" cap="flat">
              <a:noFill/>
              <a:miter lim="400000"/>
            </a:ln>
            <a:effectLst/>
          </p:spPr>
        </p:pic>
        <p:pic>
          <p:nvPicPr>
            <p:cNvPr id="244" name="Image" descr="Image"/>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a:xfrm>
              <a:off x="3473310" y="644316"/>
              <a:ext cx="1289798" cy="1522892"/>
            </a:xfrm>
            <a:prstGeom prst="rect">
              <a:avLst/>
            </a:prstGeom>
            <a:grpFill/>
            <a:ln w="12700" cap="flat">
              <a:noFill/>
              <a:miter lim="400000"/>
            </a:ln>
            <a:effectLst/>
          </p:spPr>
        </p:pic>
      </p:grpSp>
      <p:grpSp>
        <p:nvGrpSpPr>
          <p:cNvPr id="249" name="Group"/>
          <p:cNvGrpSpPr/>
          <p:nvPr/>
        </p:nvGrpSpPr>
        <p:grpSpPr>
          <a:xfrm>
            <a:off x="13189655" y="7118013"/>
            <a:ext cx="10146655" cy="4808944"/>
            <a:chOff x="0" y="0"/>
            <a:chExt cx="10146653" cy="4808942"/>
          </a:xfrm>
          <a:solidFill>
            <a:srgbClr val="C9EBFF"/>
          </a:solidFill>
        </p:grpSpPr>
        <p:sp>
          <p:nvSpPr>
            <p:cNvPr id="246" name="Rounded Rectangle"/>
            <p:cNvSpPr/>
            <p:nvPr/>
          </p:nvSpPr>
          <p:spPr>
            <a:xfrm>
              <a:off x="0" y="0"/>
              <a:ext cx="10146653" cy="4808942"/>
            </a:xfrm>
            <a:prstGeom prst="roundRect">
              <a:avLst>
                <a:gd name="adj" fmla="val 5884"/>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7" name="If you have these or you are a contact of a…"/>
            <p:cNvSpPr txBox="1"/>
            <p:nvPr/>
          </p:nvSpPr>
          <p:spPr>
            <a:xfrm>
              <a:off x="216708" y="137456"/>
              <a:ext cx="7990508" cy="37035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defTabSz="914400">
                <a:lnSpc>
                  <a:spcPct val="150000"/>
                </a:lnSpc>
                <a:spcBef>
                  <a:spcPts val="600"/>
                </a:spcBef>
                <a:defRPr sz="2400" b="0" cap="all">
                  <a:solidFill>
                    <a:srgbClr val="FFFFFF"/>
                  </a:solidFill>
                </a:defRPr>
              </a:pPr>
              <a:r>
                <a:rPr lang="en-IN" b="0" dirty="0">
                  <a:solidFill>
                    <a:srgbClr val="002060"/>
                  </a:solidFill>
                  <a:latin typeface="Arial" panose="020B0604020202020204" pitchFamily="34" charset="0"/>
                  <a:cs typeface="Arial" panose="020B0604020202020204" pitchFamily="34" charset="0"/>
                </a:rPr>
                <a:t> </a:t>
              </a:r>
              <a:r>
                <a:rPr lang="gu-IN" sz="2400" cap="all" dirty="0" smtClean="0">
                  <a:solidFill>
                    <a:schemeClr val="tx1"/>
                  </a:solidFill>
                </a:rPr>
                <a:t>આપને જો આમાંથી કોઇપણ લક્ષણ જોવા મળે અથવા તો આપ જો લેબોરેટરી દ્વારા પુષ્ટી કરવામાં આવેલ પોઝિટિવ કેસના સંપર્કમાં હોવ તો તાત્કાલિક સ્ટેટ હેલ્પલાઇન નંબરને કૉલ કરો અથવા આરોગ્ય પરિવાર કલ્યાણ મંત્રાલય, ભારત સરકારની ૨૪ </a:t>
              </a:r>
              <a:r>
                <a:rPr lang="en-US" sz="2400" cap="all" dirty="0" smtClean="0">
                  <a:solidFill>
                    <a:schemeClr val="tx1"/>
                  </a:solidFill>
                </a:rPr>
                <a:t>x </a:t>
              </a:r>
              <a:r>
                <a:rPr lang="gu-IN" sz="2400" cap="all" dirty="0" smtClean="0">
                  <a:solidFill>
                    <a:schemeClr val="tx1"/>
                  </a:solidFill>
                </a:rPr>
                <a:t>૭ હેલ્પલાઇન </a:t>
              </a:r>
              <a:r>
                <a:rPr lang="gu-IN" sz="3600" cap="all" dirty="0" smtClean="0">
                  <a:solidFill>
                    <a:schemeClr val="tx1"/>
                  </a:solidFill>
                </a:rPr>
                <a:t>011-23978046, 1075</a:t>
              </a:r>
              <a:r>
                <a:rPr lang="gu-IN" sz="2400" cap="all" dirty="0" smtClean="0">
                  <a:solidFill>
                    <a:schemeClr val="tx1"/>
                  </a:solidFill>
                </a:rPr>
                <a:t> પર કૉલ કરો અથવા આપની આશા /એએનએમ ને જાણ કરો.</a:t>
              </a:r>
              <a:endParaRPr lang="en-IN" sz="2000" dirty="0">
                <a:solidFill>
                  <a:schemeClr val="tx1"/>
                </a:solidFill>
                <a:latin typeface="Arial" panose="020B0604020202020204" pitchFamily="34" charset="0"/>
                <a:cs typeface="Arial" panose="020B0604020202020204" pitchFamily="34" charset="0"/>
              </a:endParaRPr>
            </a:p>
          </p:txBody>
        </p:sp>
        <p:pic>
          <p:nvPicPr>
            <p:cNvPr id="248" name="Image" descr="Image"/>
            <p:cNvPicPr>
              <a:picLocks noChangeAspect="1"/>
            </p:cNvPicPr>
            <p:nvPr/>
          </p:nvPicPr>
          <p:blipFill>
            <a:blip r:embed="rId11" cstate="email">
              <a:extLst>
                <a:ext uri="{28A0092B-C50C-407E-A947-70E740481C1C}">
                  <a14:useLocalDpi xmlns:a14="http://schemas.microsoft.com/office/drawing/2010/main" xmlns=""/>
                </a:ext>
              </a:extLst>
            </a:blip>
            <a:srcRect/>
            <a:stretch>
              <a:fillRect/>
            </a:stretch>
          </p:blipFill>
          <p:spPr>
            <a:xfrm flipH="1">
              <a:off x="7974597" y="65416"/>
              <a:ext cx="2128904" cy="2911941"/>
            </a:xfrm>
            <a:prstGeom prst="rect">
              <a:avLst/>
            </a:prstGeom>
            <a:grpFill/>
            <a:ln w="12700" cap="flat">
              <a:noFill/>
              <a:miter lim="400000"/>
            </a:ln>
            <a:effectLst/>
          </p:spPr>
        </p:pic>
      </p:grpSp>
      <p:grpSp>
        <p:nvGrpSpPr>
          <p:cNvPr id="252" name="Group"/>
          <p:cNvGrpSpPr/>
          <p:nvPr/>
        </p:nvGrpSpPr>
        <p:grpSpPr>
          <a:xfrm>
            <a:off x="556113" y="654801"/>
            <a:ext cx="8886307" cy="1891549"/>
            <a:chOff x="0" y="0"/>
            <a:chExt cx="8886305" cy="1891548"/>
          </a:xfrm>
        </p:grpSpPr>
        <p:sp>
          <p:nvSpPr>
            <p:cNvPr id="250" name="Rounded Rectangle"/>
            <p:cNvSpPr/>
            <p:nvPr/>
          </p:nvSpPr>
          <p:spPr>
            <a:xfrm>
              <a:off x="0" y="0"/>
              <a:ext cx="8886305"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51" name="WHAT ARE WE GOING TO LEARN?"/>
            <p:cNvSpPr txBox="1"/>
            <p:nvPr/>
          </p:nvSpPr>
          <p:spPr>
            <a:xfrm>
              <a:off x="375137" y="125037"/>
              <a:ext cx="8136031" cy="16414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solidFill>
                    <a:srgbClr val="002135"/>
                  </a:solidFill>
                </a:defRPr>
              </a:lvl1pPr>
            </a:lstStyle>
            <a:p>
              <a:r>
                <a:rPr lang="gu-IN" dirty="0" smtClean="0"/>
                <a:t>ચાલો કોવિડ- ૧૯ (</a:t>
              </a:r>
              <a:r>
                <a:rPr lang="en-IN" dirty="0" smtClean="0"/>
                <a:t>COVID-19</a:t>
              </a:r>
              <a:r>
                <a:rPr lang="gu-IN" dirty="0" smtClean="0"/>
                <a:t>) અંગે સમજીએ</a:t>
              </a:r>
              <a:endParaRPr b="0" dirty="0">
                <a:latin typeface="Arial" panose="020B0604020202020204" pitchFamily="34" charset="0"/>
                <a:cs typeface="Arial" panose="020B0604020202020204" pitchFamily="34" charset="0"/>
              </a:endParaRPr>
            </a:p>
          </p:txBody>
        </p:sp>
      </p:grpSp>
      <p:grpSp>
        <p:nvGrpSpPr>
          <p:cNvPr id="255" name="Group"/>
          <p:cNvGrpSpPr/>
          <p:nvPr/>
        </p:nvGrpSpPr>
        <p:grpSpPr>
          <a:xfrm>
            <a:off x="14799887" y="452288"/>
            <a:ext cx="6596986" cy="2492245"/>
            <a:chOff x="0" y="0"/>
            <a:chExt cx="6596985" cy="2492243"/>
          </a:xfrm>
        </p:grpSpPr>
        <p:sp>
          <p:nvSpPr>
            <p:cNvPr id="253" name="Rounded Rectangle"/>
            <p:cNvSpPr/>
            <p:nvPr/>
          </p:nvSpPr>
          <p:spPr>
            <a:xfrm>
              <a:off x="0" y="0"/>
              <a:ext cx="6596985" cy="2296573"/>
            </a:xfrm>
            <a:prstGeom prst="roundRect">
              <a:avLst>
                <a:gd name="adj" fmla="val 8295"/>
              </a:avLst>
            </a:prstGeom>
            <a:solidFill>
              <a:srgbClr val="FFFFFF"/>
            </a:solidFill>
            <a:ln w="12700" cap="flat">
              <a:solidFill>
                <a:srgbClr val="055FB8"/>
              </a:solidFill>
              <a:prstDash val="solid"/>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54" name="WHAT ARE WE GOING TO LEARN?"/>
            <p:cNvSpPr txBox="1"/>
            <p:nvPr/>
          </p:nvSpPr>
          <p:spPr>
            <a:xfrm>
              <a:off x="450025" y="173662"/>
              <a:ext cx="5365651" cy="23185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r>
                <a:rPr lang="gu-IN" sz="4800" dirty="0" smtClean="0"/>
                <a:t>કોવિડ-19 (</a:t>
              </a:r>
              <a:r>
                <a:rPr lang="en-IN" sz="4800" dirty="0" smtClean="0"/>
                <a:t>COVID-19</a:t>
              </a:r>
              <a:r>
                <a:rPr lang="gu-IN" sz="4800" dirty="0" smtClean="0"/>
                <a:t>)ના </a:t>
              </a:r>
            </a:p>
            <a:p>
              <a:r>
                <a:rPr lang="gu-IN" sz="4800" dirty="0" smtClean="0"/>
                <a:t>સામાન્ય લક્ષણો </a:t>
              </a:r>
            </a:p>
            <a:p>
              <a:r>
                <a:rPr lang="gu-IN" sz="4800" dirty="0" smtClean="0"/>
                <a:t>કયા છે?</a:t>
              </a:r>
              <a:endParaRPr lang="en-US" sz="4800" dirty="0"/>
            </a:p>
          </p:txBody>
        </p:sp>
      </p:grpSp>
      <p:sp>
        <p:nvSpPr>
          <p:cNvPr id="256" name="Line"/>
          <p:cNvSpPr/>
          <p:nvPr/>
        </p:nvSpPr>
        <p:spPr>
          <a:xfrm flipV="1">
            <a:off x="12367233" y="2525138"/>
            <a:ext cx="1" cy="8452645"/>
          </a:xfrm>
          <a:prstGeom prst="line">
            <a:avLst/>
          </a:prstGeom>
          <a:ln w="25400">
            <a:solidFill>
              <a:srgbClr val="FFFFFF"/>
            </a:solidFill>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linds(horizontal)">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num">
                                      <p:cBhvr additive="base">
                                        <p:cTn id="12" dur="1000"/>
                                        <p:tgtEl>
                                          <p:spTgt spid="235"/>
                                        </p:tgtEl>
                                        <p:attrNameLst>
                                          <p:attrName>ppt_y</p:attrName>
                                        </p:attrNameLst>
                                      </p:cBhvr>
                                      <p:tavLst>
                                        <p:tav tm="0">
                                          <p:val>
                                            <p:strVal val="#ppt_y+#ppt_h*1.125000"/>
                                          </p:val>
                                        </p:tav>
                                        <p:tav tm="100000">
                                          <p:val>
                                            <p:strVal val="#ppt_y"/>
                                          </p:val>
                                        </p:tav>
                                      </p:tavLst>
                                    </p:anim>
                                    <p:animEffect transition="in" filter="wipe(up)">
                                      <p:cBhvr>
                                        <p:cTn id="13" dur="10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39"/>
                                        </p:tgtEl>
                                        <p:attrNameLst>
                                          <p:attrName>style.visibility</p:attrName>
                                        </p:attrNameLst>
                                      </p:cBhvr>
                                      <p:to>
                                        <p:strVal val="visible"/>
                                      </p:to>
                                    </p:set>
                                    <p:anim calcmode="lin" valueType="num">
                                      <p:cBhvr additive="base">
                                        <p:cTn id="18" dur="1000"/>
                                        <p:tgtEl>
                                          <p:spTgt spid="239"/>
                                        </p:tgtEl>
                                        <p:attrNameLst>
                                          <p:attrName>ppt_y</p:attrName>
                                        </p:attrNameLst>
                                      </p:cBhvr>
                                      <p:tavLst>
                                        <p:tav tm="0">
                                          <p:val>
                                            <p:strVal val="#ppt_y+#ppt_h*1.125000"/>
                                          </p:val>
                                        </p:tav>
                                        <p:tav tm="100000">
                                          <p:val>
                                            <p:strVal val="#ppt_y"/>
                                          </p:val>
                                        </p:tav>
                                      </p:tavLst>
                                    </p:anim>
                                    <p:animEffect transition="in" filter="wipe(up)">
                                      <p:cBhvr>
                                        <p:cTn id="19" dur="1000"/>
                                        <p:tgtEl>
                                          <p:spTgt spid="2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blinds(horizontal)">
                                      <p:cBhvr>
                                        <p:cTn id="24" dur="500"/>
                                        <p:tgtEl>
                                          <p:spTgt spid="255"/>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wedge">
                                      <p:cBhvr>
                                        <p:cTn id="27" dur="20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wedge">
                                      <p:cBhvr>
                                        <p:cTn id="32" dur="20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edge">
                                      <p:cBhvr>
                                        <p:cTn id="37"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06</a:t>
              </a:r>
            </a:p>
          </p:txBody>
        </p:sp>
        <p:pic>
          <p:nvPicPr>
            <p:cNvPr id="26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27391"/>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8779760" y="957891"/>
              <a:ext cx="3712556"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lang="gu-IN" b="0" dirty="0" smtClean="0">
                  <a:latin typeface="Arial" panose="020B0604020202020204" pitchFamily="34" charset="0"/>
                  <a:cs typeface="Arial" panose="020B0604020202020204" pitchFamily="34" charset="0"/>
                </a:rPr>
                <a:t>સત્ર ૨ </a:t>
              </a:r>
              <a:endParaRPr b="0" dirty="0">
                <a:latin typeface="Arial" panose="020B0604020202020204" pitchFamily="34" charset="0"/>
                <a:cs typeface="Arial" panose="020B0604020202020204" pitchFamily="34" charset="0"/>
              </a:endParaRPr>
            </a:p>
          </p:txBody>
        </p:sp>
        <p:sp>
          <p:nvSpPr>
            <p:cNvPr id="269" name="PREVENTION: WHAT EVERYBODY NEEDS TO KNOW"/>
            <p:cNvSpPr txBox="1"/>
            <p:nvPr/>
          </p:nvSpPr>
          <p:spPr>
            <a:xfrm>
              <a:off x="7462889" y="2724167"/>
              <a:ext cx="6181179"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lang="gu-IN" sz="3200" b="0" dirty="0" smtClean="0">
                  <a:latin typeface="Arial" panose="020B0604020202020204" pitchFamily="34" charset="0"/>
                  <a:cs typeface="Arial" panose="020B0604020202020204" pitchFamily="34" charset="0"/>
                </a:rPr>
                <a:t>અટકાવ : સમુદાયમાં સુરક્ષિત આદતો </a:t>
              </a:r>
              <a:endParaRPr sz="3200" b="0" dirty="0">
                <a:latin typeface="Arial" panose="020B0604020202020204" pitchFamily="34" charset="0"/>
                <a:cs typeface="Arial" panose="020B0604020202020204" pitchFamily="34" charset="0"/>
              </a:endParaRPr>
            </a:p>
          </p:txBody>
        </p:sp>
        <p:sp>
          <p:nvSpPr>
            <p:cNvPr id="270" name="Line"/>
            <p:cNvSpPr/>
            <p:nvPr/>
          </p:nvSpPr>
          <p:spPr>
            <a:xfrm>
              <a:off x="8860605" y="2603070"/>
              <a:ext cx="6713589" cy="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76" name="Group"/>
          <p:cNvGrpSpPr/>
          <p:nvPr/>
        </p:nvGrpSpPr>
        <p:grpSpPr>
          <a:xfrm>
            <a:off x="18284510" y="6013301"/>
            <a:ext cx="5286337" cy="5873554"/>
            <a:chOff x="0" y="0"/>
            <a:chExt cx="5286336" cy="5873552"/>
          </a:xfrm>
          <a:solidFill>
            <a:srgbClr val="C9EBFF"/>
          </a:solidFill>
        </p:grpSpPr>
        <p:sp>
          <p:nvSpPr>
            <p:cNvPr id="272" name="Rounded Rectangle"/>
            <p:cNvSpPr/>
            <p:nvPr/>
          </p:nvSpPr>
          <p:spPr>
            <a:xfrm>
              <a:off x="0" y="334966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73" name="HIGH RISK…"/>
            <p:cNvSpPr txBox="1"/>
            <p:nvPr/>
          </p:nvSpPr>
          <p:spPr>
            <a:xfrm>
              <a:off x="952803" y="3790872"/>
              <a:ext cx="3480118" cy="1641474"/>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અતિ જોખમી </a:t>
              </a:r>
            </a:p>
            <a:p>
              <a:pPr>
                <a:defRPr sz="5000">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જૂથ </a:t>
              </a:r>
              <a:endParaRPr b="0" dirty="0">
                <a:solidFill>
                  <a:sysClr val="windowText" lastClr="000000"/>
                </a:solidFill>
                <a:latin typeface="Arial" panose="020B0604020202020204" pitchFamily="34" charset="0"/>
                <a:cs typeface="Arial" panose="020B0604020202020204" pitchFamily="34" charset="0"/>
              </a:endParaRPr>
            </a:p>
          </p:txBody>
        </p:sp>
        <p:sp>
          <p:nvSpPr>
            <p:cNvPr id="274" name="Arrow 10"/>
            <p:cNvSpPr/>
            <p:nvPr/>
          </p:nvSpPr>
          <p:spPr>
            <a:xfrm rot="5400000">
              <a:off x="2299802" y="260140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75" name="Image" descr="Image"/>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129761" y="0"/>
              <a:ext cx="1026813" cy="2411599"/>
            </a:xfrm>
            <a:prstGeom prst="rect">
              <a:avLst/>
            </a:prstGeom>
            <a:grpFill/>
            <a:ln w="12700" cap="flat">
              <a:noFill/>
              <a:miter lim="400000"/>
            </a:ln>
            <a:effectLst/>
          </p:spPr>
        </p:pic>
      </p:grpSp>
      <p:grpSp>
        <p:nvGrpSpPr>
          <p:cNvPr id="281" name="Group"/>
          <p:cNvGrpSpPr/>
          <p:nvPr/>
        </p:nvGrpSpPr>
        <p:grpSpPr>
          <a:xfrm>
            <a:off x="12460724" y="6008161"/>
            <a:ext cx="5286338" cy="5894885"/>
            <a:chOff x="0" y="0"/>
            <a:chExt cx="5286336" cy="5894884"/>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1369893" y="3657466"/>
              <a:ext cx="3105016"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rPr lang="gu-IN" sz="6000" b="0" dirty="0" smtClean="0">
                  <a:latin typeface="Arial" panose="020B0604020202020204" pitchFamily="34" charset="0"/>
                  <a:cs typeface="Arial" panose="020B0604020202020204" pitchFamily="34" charset="0"/>
                </a:rPr>
                <a:t>સામાજિક </a:t>
              </a:r>
            </a:p>
            <a:p>
              <a:pPr>
                <a:defRPr sz="5000"/>
              </a:pPr>
              <a:r>
                <a:rPr lang="gu-IN" sz="6000" b="0" dirty="0" smtClean="0">
                  <a:latin typeface="Arial" panose="020B0604020202020204" pitchFamily="34" charset="0"/>
                  <a:cs typeface="Arial" panose="020B0604020202020204" pitchFamily="34" charset="0"/>
                </a:rPr>
                <a:t>અંતર </a:t>
              </a:r>
              <a:endParaRPr sz="6000" b="0" dirty="0">
                <a:latin typeface="Arial" panose="020B0604020202020204" pitchFamily="34" charset="0"/>
                <a:cs typeface="Arial" panose="020B0604020202020204" pitchFamily="34" charset="0"/>
              </a:endParaRPr>
            </a:p>
          </p:txBody>
        </p:sp>
        <p:sp>
          <p:nvSpPr>
            <p:cNvPr id="279" name="Arrow 10"/>
            <p:cNvSpPr/>
            <p:nvPr/>
          </p:nvSpPr>
          <p:spPr>
            <a:xfrm rot="5400000">
              <a:off x="2299800" y="260654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80" name="Image" descr="Image"/>
            <p:cNvPicPr>
              <a:picLocks noChangeAspect="1"/>
            </p:cNvPicPr>
            <p:nvPr/>
          </p:nvPicPr>
          <p:blipFill>
            <a:blip r:embed="rId7"/>
            <a:stretch>
              <a:fillRect/>
            </a:stretch>
          </p:blipFill>
          <p:spPr>
            <a:xfrm>
              <a:off x="541216" y="0"/>
              <a:ext cx="3590210" cy="2815533"/>
            </a:xfrm>
            <a:prstGeom prst="rect">
              <a:avLst/>
            </a:prstGeom>
            <a:ln w="12700" cap="flat">
              <a:noFill/>
              <a:miter lim="400000"/>
            </a:ln>
            <a:effectLst/>
          </p:spPr>
        </p:pic>
      </p:grpSp>
      <p:grpSp>
        <p:nvGrpSpPr>
          <p:cNvPr id="286" name="Group"/>
          <p:cNvGrpSpPr/>
          <p:nvPr/>
        </p:nvGrpSpPr>
        <p:grpSpPr>
          <a:xfrm>
            <a:off x="6636939" y="5775856"/>
            <a:ext cx="5286337" cy="6110998"/>
            <a:chOff x="0" y="-231875"/>
            <a:chExt cx="5286336" cy="6110997"/>
          </a:xfrm>
          <a:solidFill>
            <a:srgbClr val="C9EBFF"/>
          </a:solidFill>
        </p:grpSpPr>
        <p:sp>
          <p:nvSpPr>
            <p:cNvPr id="282" name="Rounded Rectangle"/>
            <p:cNvSpPr/>
            <p:nvPr/>
          </p:nvSpPr>
          <p:spPr>
            <a:xfrm>
              <a:off x="0" y="335523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1248063" y="3796441"/>
              <a:ext cx="3348673" cy="164147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શ્વસનતંત્રની </a:t>
              </a:r>
            </a:p>
            <a:p>
              <a:pPr>
                <a:defRPr sz="5000">
                  <a:solidFill>
                    <a:srgbClr val="FFFFFF"/>
                  </a:solidFill>
                </a:defRPr>
              </a:pPr>
              <a:r>
                <a:rPr lang="gu-IN" b="0" dirty="0" smtClean="0">
                  <a:solidFill>
                    <a:sysClr val="windowText" lastClr="000000"/>
                  </a:solidFill>
                  <a:latin typeface="Arial" panose="020B0604020202020204" pitchFamily="34" charset="0"/>
                  <a:cs typeface="Arial" panose="020B0604020202020204" pitchFamily="34" charset="0"/>
                </a:rPr>
                <a:t>સ્વચ્છતા </a:t>
              </a:r>
              <a:endParaRPr b="0" dirty="0">
                <a:solidFill>
                  <a:sysClr val="windowText" lastClr="000000"/>
                </a:solidFill>
                <a:latin typeface="Arial" panose="020B0604020202020204" pitchFamily="34" charset="0"/>
                <a:cs typeface="Arial" panose="020B0604020202020204" pitchFamily="34" charset="0"/>
              </a:endParaRPr>
            </a:p>
          </p:txBody>
        </p:sp>
        <p:sp>
          <p:nvSpPr>
            <p:cNvPr id="284" name="Arrow 10"/>
            <p:cNvSpPr/>
            <p:nvPr/>
          </p:nvSpPr>
          <p:spPr>
            <a:xfrm rot="5400000">
              <a:off x="2299799" y="260697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85" name="Image" descr="Image"/>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2114841" y="-231875"/>
              <a:ext cx="1587946" cy="2621281"/>
            </a:xfrm>
            <a:prstGeom prst="rect">
              <a:avLst/>
            </a:prstGeom>
            <a:grpFill/>
            <a:ln w="12700" cap="flat">
              <a:noFill/>
              <a:miter lim="400000"/>
            </a:ln>
            <a:effectLst/>
          </p:spPr>
        </p:pic>
      </p:grpSp>
      <p:grpSp>
        <p:nvGrpSpPr>
          <p:cNvPr id="291" name="Group"/>
          <p:cNvGrpSpPr/>
          <p:nvPr/>
        </p:nvGrpSpPr>
        <p:grpSpPr>
          <a:xfrm>
            <a:off x="813155" y="5740359"/>
            <a:ext cx="5286337" cy="6162687"/>
            <a:chOff x="0" y="0"/>
            <a:chExt cx="5286336" cy="6162686"/>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148368" y="4080004"/>
              <a:ext cx="2505494" cy="1641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pPr>
              <a:r>
                <a:rPr lang="gu-IN" b="0" dirty="0" smtClean="0">
                  <a:latin typeface="Arial" panose="020B0604020202020204" pitchFamily="34" charset="0"/>
                  <a:cs typeface="Arial" panose="020B0604020202020204" pitchFamily="34" charset="0"/>
                </a:rPr>
                <a:t>હાથની </a:t>
              </a:r>
            </a:p>
            <a:p>
              <a:pPr>
                <a:defRPr sz="5000"/>
              </a:pPr>
              <a:r>
                <a:rPr lang="gu-IN" b="0" dirty="0" smtClean="0">
                  <a:latin typeface="Arial" panose="020B0604020202020204" pitchFamily="34" charset="0"/>
                  <a:cs typeface="Arial" panose="020B0604020202020204" pitchFamily="34" charset="0"/>
                </a:rPr>
                <a:t>સ્વચ્છતા </a:t>
              </a:r>
              <a:endParaRPr b="0" dirty="0">
                <a:latin typeface="Arial" panose="020B0604020202020204" pitchFamily="34" charset="0"/>
                <a:cs typeface="Arial" panose="020B0604020202020204" pitchFamily="34" charset="0"/>
              </a:endParaRPr>
            </a:p>
          </p:txBody>
        </p:sp>
        <p:sp>
          <p:nvSpPr>
            <p:cNvPr id="289" name="Arrow 10"/>
            <p:cNvSpPr/>
            <p:nvPr/>
          </p:nvSpPr>
          <p:spPr>
            <a:xfrm rot="5400000">
              <a:off x="2299796" y="2874343"/>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90" name="Image" descr="Image"/>
            <p:cNvPicPr>
              <a:picLocks noChangeAspect="1"/>
            </p:cNvPicPr>
            <p:nvPr/>
          </p:nvPicPr>
          <p:blipFill>
            <a:blip r:embed="rId9"/>
            <a:stretch>
              <a:fillRect/>
            </a:stretch>
          </p:blipFill>
          <p:spPr>
            <a:xfrm>
              <a:off x="1390754" y="0"/>
              <a:ext cx="2504828" cy="2668350"/>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p:cNvGrpSpPr/>
          <p:nvPr/>
        </p:nvGrpSpPr>
        <p:grpSpPr>
          <a:xfrm>
            <a:off x="300010" y="12315300"/>
            <a:ext cx="4601210" cy="995767"/>
            <a:chOff x="0" y="0"/>
            <a:chExt cx="4601208" cy="995765"/>
          </a:xfrm>
        </p:grpSpPr>
        <p:pic>
          <p:nvPicPr>
            <p:cNvPr id="293"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294"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29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9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9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6" name="Group 5">
            <a:extLst>
              <a:ext uri="{FF2B5EF4-FFF2-40B4-BE49-F238E27FC236}">
                <a16:creationId xmlns:a16="http://schemas.microsoft.com/office/drawing/2014/main" xmlns="" id="{A8D756ED-638C-0142-BC1C-28A512A492E5}"/>
              </a:ext>
            </a:extLst>
          </p:cNvPr>
          <p:cNvGrpSpPr/>
          <p:nvPr/>
        </p:nvGrpSpPr>
        <p:grpSpPr>
          <a:xfrm>
            <a:off x="7085624" y="359990"/>
            <a:ext cx="10212752" cy="1297967"/>
            <a:chOff x="7085624" y="359990"/>
            <a:chExt cx="10212752" cy="1297967"/>
          </a:xfrm>
        </p:grpSpPr>
        <p:sp>
          <p:nvSpPr>
            <p:cNvPr id="299" name="Rounded Rectangle"/>
            <p:cNvSpPr/>
            <p:nvPr/>
          </p:nvSpPr>
          <p:spPr>
            <a:xfrm>
              <a:off x="7085624" y="359990"/>
              <a:ext cx="10212752" cy="1297967"/>
            </a:xfrm>
            <a:prstGeom prst="roundRect">
              <a:avLst>
                <a:gd name="adj" fmla="val 14677"/>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00" name="WHAT ARE WE GOING TO LEARN?"/>
            <p:cNvSpPr txBox="1"/>
            <p:nvPr/>
          </p:nvSpPr>
          <p:spPr>
            <a:xfrm>
              <a:off x="10041426" y="572957"/>
              <a:ext cx="4900380"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solidFill>
                    <a:srgbClr val="002135"/>
                  </a:solidFill>
                </a:defRPr>
              </a:lvl1pPr>
            </a:lstStyle>
            <a:p>
              <a:r>
                <a:rPr lang="gu-IN" b="0" dirty="0" smtClean="0">
                  <a:latin typeface="Arial" panose="020B0604020202020204" pitchFamily="34" charset="0"/>
                  <a:cs typeface="Arial" panose="020B0604020202020204" pitchFamily="34" charset="0"/>
                </a:rPr>
                <a:t>પ્રસારના  માધ્યમો </a:t>
              </a:r>
              <a:endParaRPr b="0" dirty="0">
                <a:latin typeface="Arial" panose="020B0604020202020204" pitchFamily="34" charset="0"/>
                <a:cs typeface="Arial" panose="020B0604020202020204" pitchFamily="34" charset="0"/>
              </a:endParaRPr>
            </a:p>
          </p:txBody>
        </p:sp>
      </p:grpSp>
      <p:grpSp>
        <p:nvGrpSpPr>
          <p:cNvPr id="304" name="Group"/>
          <p:cNvGrpSpPr/>
          <p:nvPr/>
        </p:nvGrpSpPr>
        <p:grpSpPr>
          <a:xfrm>
            <a:off x="197367" y="3175652"/>
            <a:ext cx="4269119" cy="3016110"/>
            <a:chOff x="0" y="0"/>
            <a:chExt cx="4269118" cy="3016109"/>
          </a:xfrm>
        </p:grpSpPr>
        <p:pic>
          <p:nvPicPr>
            <p:cNvPr id="301" name="Image" descr="Image"/>
            <p:cNvPicPr>
              <a:picLocks noChangeAspect="1"/>
            </p:cNvPicPr>
            <p:nvPr/>
          </p:nvPicPr>
          <p:blipFill>
            <a:blip r:embed="rId6"/>
            <a:stretch>
              <a:fillRect/>
            </a:stretch>
          </p:blipFill>
          <p:spPr>
            <a:xfrm>
              <a:off x="974630" y="0"/>
              <a:ext cx="1986102" cy="2166915"/>
            </a:xfrm>
            <a:prstGeom prst="rect">
              <a:avLst/>
            </a:prstGeom>
            <a:ln w="12700" cap="flat">
              <a:noFill/>
              <a:miter lim="400000"/>
            </a:ln>
            <a:effectLst/>
          </p:spPr>
        </p:pic>
        <p:sp>
          <p:nvSpPr>
            <p:cNvPr id="302" name="Rounded Rectangle"/>
            <p:cNvSpPr/>
            <p:nvPr/>
          </p:nvSpPr>
          <p:spPr>
            <a:xfrm>
              <a:off x="0" y="213799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3" name="SNEEZE/ COUGH"/>
            <p:cNvSpPr txBox="1"/>
            <p:nvPr/>
          </p:nvSpPr>
          <p:spPr>
            <a:xfrm>
              <a:off x="477856" y="2226015"/>
              <a:ext cx="2894568"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sz="2200" dirty="0" smtClean="0"/>
                <a:t>ચેપગ્રસ્ત વ્યક્તિ દ્વારા છીંક/ઉધરસ ખાવાથી</a:t>
              </a:r>
              <a:endParaRPr b="0" dirty="0">
                <a:latin typeface="Arial" panose="020B0604020202020204" pitchFamily="34" charset="0"/>
                <a:cs typeface="Arial" panose="020B0604020202020204" pitchFamily="34" charset="0"/>
              </a:endParaRPr>
            </a:p>
          </p:txBody>
        </p:sp>
      </p:grpSp>
      <p:sp>
        <p:nvSpPr>
          <p:cNvPr id="310" name="Arrow 10"/>
          <p:cNvSpPr/>
          <p:nvPr/>
        </p:nvSpPr>
        <p:spPr>
          <a:xfrm>
            <a:off x="9702593"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14" name="Group"/>
          <p:cNvGrpSpPr/>
          <p:nvPr/>
        </p:nvGrpSpPr>
        <p:grpSpPr>
          <a:xfrm>
            <a:off x="10185147" y="3133863"/>
            <a:ext cx="4269120" cy="3096712"/>
            <a:chOff x="0" y="0"/>
            <a:chExt cx="4269118" cy="3096711"/>
          </a:xfrm>
        </p:grpSpPr>
        <p:pic>
          <p:nvPicPr>
            <p:cNvPr id="311" name="Image" descr="Image"/>
            <p:cNvPicPr>
              <a:picLocks noChangeAspect="1"/>
            </p:cNvPicPr>
            <p:nvPr/>
          </p:nvPicPr>
          <p:blipFill>
            <a:blip r:embed="rId7"/>
            <a:stretch>
              <a:fillRect/>
            </a:stretch>
          </p:blipFill>
          <p:spPr>
            <a:xfrm>
              <a:off x="1198419" y="0"/>
              <a:ext cx="1786720" cy="2250493"/>
            </a:xfrm>
            <a:prstGeom prst="rect">
              <a:avLst/>
            </a:prstGeom>
            <a:ln w="12700" cap="flat">
              <a:noFill/>
              <a:miter lim="400000"/>
            </a:ln>
            <a:effectLst/>
          </p:spPr>
        </p:pic>
        <p:sp>
          <p:nvSpPr>
            <p:cNvPr id="312" name="Rounded Rectangle"/>
            <p:cNvSpPr/>
            <p:nvPr/>
          </p:nvSpPr>
          <p:spPr>
            <a:xfrm>
              <a:off x="0" y="2218600"/>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3" name="INFECTED DROPLETS…"/>
            <p:cNvSpPr txBox="1"/>
            <p:nvPr/>
          </p:nvSpPr>
          <p:spPr>
            <a:xfrm>
              <a:off x="536065" y="2267805"/>
              <a:ext cx="2857036"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sz="2200" dirty="0" smtClean="0"/>
                <a:t>હાથ પર લાગેલા ચેપગ્રસ્ત પ્રવાહીથી </a:t>
              </a:r>
              <a:endParaRPr b="0" dirty="0">
                <a:latin typeface="Arial" panose="020B0604020202020204" pitchFamily="34" charset="0"/>
                <a:cs typeface="Arial" panose="020B0604020202020204" pitchFamily="34" charset="0"/>
              </a:endParaRPr>
            </a:p>
          </p:txBody>
        </p:sp>
      </p:grpSp>
      <p:sp>
        <p:nvSpPr>
          <p:cNvPr id="315" name="Arrow 10"/>
          <p:cNvSpPr/>
          <p:nvPr/>
        </p:nvSpPr>
        <p:spPr>
          <a:xfrm>
            <a:off x="14529255"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228B22"/>
                </a:solidFill>
              </a:defRPr>
            </a:pPr>
            <a:endParaRPr b="0" dirty="0">
              <a:latin typeface="Arial" panose="020B0604020202020204" pitchFamily="34" charset="0"/>
              <a:cs typeface="Arial" panose="020B0604020202020204" pitchFamily="34" charset="0"/>
            </a:endParaRPr>
          </a:p>
        </p:txBody>
      </p:sp>
      <p:sp>
        <p:nvSpPr>
          <p:cNvPr id="316" name="Arrow 10"/>
          <p:cNvSpPr/>
          <p:nvPr/>
        </p:nvSpPr>
        <p:spPr>
          <a:xfrm>
            <a:off x="19379276"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20" name="Group"/>
          <p:cNvGrpSpPr/>
          <p:nvPr/>
        </p:nvGrpSpPr>
        <p:grpSpPr>
          <a:xfrm>
            <a:off x="15053245" y="3495214"/>
            <a:ext cx="4269120" cy="2715421"/>
            <a:chOff x="0" y="0"/>
            <a:chExt cx="4269118" cy="2715419"/>
          </a:xfrm>
        </p:grpSpPr>
        <p:sp>
          <p:nvSpPr>
            <p:cNvPr id="317" name="Rounded Rectangle"/>
            <p:cNvSpPr/>
            <p:nvPr/>
          </p:nvSpPr>
          <p:spPr>
            <a:xfrm>
              <a:off x="0" y="1837308"/>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8" name="TOUCH ANY…"/>
            <p:cNvSpPr txBox="1"/>
            <p:nvPr/>
          </p:nvSpPr>
          <p:spPr>
            <a:xfrm>
              <a:off x="196532" y="1906454"/>
              <a:ext cx="3633978" cy="7797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sz="2200" dirty="0" smtClean="0"/>
                <a:t>ચેપગ્રસ્ત સપાટી કે વ્યક્તિને સ્પર્શવામાં આવે </a:t>
              </a:r>
              <a:endParaRPr b="0" dirty="0">
                <a:latin typeface="Arial" panose="020B0604020202020204" pitchFamily="34" charset="0"/>
                <a:cs typeface="Arial" panose="020B0604020202020204" pitchFamily="34" charset="0"/>
              </a:endParaRPr>
            </a:p>
          </p:txBody>
        </p:sp>
        <p:pic>
          <p:nvPicPr>
            <p:cNvPr id="319" name="Image" descr="Image"/>
            <p:cNvPicPr>
              <a:picLocks noChangeAspect="1"/>
            </p:cNvPicPr>
            <p:nvPr/>
          </p:nvPicPr>
          <p:blipFill>
            <a:blip r:embed="rId8"/>
            <a:stretch>
              <a:fillRect/>
            </a:stretch>
          </p:blipFill>
          <p:spPr>
            <a:xfrm>
              <a:off x="438610" y="0"/>
              <a:ext cx="3391899" cy="1439912"/>
            </a:xfrm>
            <a:prstGeom prst="rect">
              <a:avLst/>
            </a:prstGeom>
            <a:ln w="12700" cap="flat">
              <a:noFill/>
              <a:miter lim="400000"/>
            </a:ln>
            <a:effectLst/>
          </p:spPr>
        </p:pic>
      </p:grpSp>
      <p:grpSp>
        <p:nvGrpSpPr>
          <p:cNvPr id="5" name="Group 4">
            <a:extLst>
              <a:ext uri="{FF2B5EF4-FFF2-40B4-BE49-F238E27FC236}">
                <a16:creationId xmlns:a16="http://schemas.microsoft.com/office/drawing/2014/main" xmlns="" id="{C8E660AA-3FD7-4B48-B1E7-9A70E22AA361}"/>
              </a:ext>
            </a:extLst>
          </p:cNvPr>
          <p:cNvGrpSpPr/>
          <p:nvPr/>
        </p:nvGrpSpPr>
        <p:grpSpPr>
          <a:xfrm>
            <a:off x="19917514" y="1209042"/>
            <a:ext cx="4269120" cy="5118181"/>
            <a:chOff x="19917514" y="1209042"/>
            <a:chExt cx="4269120" cy="5118181"/>
          </a:xfrm>
        </p:grpSpPr>
        <p:pic>
          <p:nvPicPr>
            <p:cNvPr id="306" name="Image" descr="Image"/>
            <p:cNvPicPr>
              <a:picLocks noChangeAspect="1"/>
            </p:cNvPicPr>
            <p:nvPr/>
          </p:nvPicPr>
          <p:blipFill>
            <a:blip r:embed="rId9"/>
            <a:stretch>
              <a:fillRect/>
            </a:stretch>
          </p:blipFill>
          <p:spPr>
            <a:xfrm>
              <a:off x="20489428" y="1209042"/>
              <a:ext cx="3399592" cy="3311166"/>
            </a:xfrm>
            <a:prstGeom prst="rect">
              <a:avLst/>
            </a:prstGeom>
            <a:ln w="12700" cap="flat">
              <a:noFill/>
              <a:miter lim="400000"/>
            </a:ln>
            <a:effectLst/>
          </p:spPr>
        </p:pic>
        <p:sp>
          <p:nvSpPr>
            <p:cNvPr id="321" name="Rounded Rectangle"/>
            <p:cNvSpPr/>
            <p:nvPr/>
          </p:nvSpPr>
          <p:spPr>
            <a:xfrm>
              <a:off x="1991751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2" name="VIRUS…"/>
            <p:cNvSpPr txBox="1"/>
            <p:nvPr/>
          </p:nvSpPr>
          <p:spPr>
            <a:xfrm>
              <a:off x="20865051" y="5362856"/>
              <a:ext cx="2232880" cy="964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sz="2800" b="0" dirty="0" smtClean="0">
                  <a:latin typeface="Arial" panose="020B0604020202020204" pitchFamily="34" charset="0"/>
                  <a:cs typeface="Arial" panose="020B0604020202020204" pitchFamily="34" charset="0"/>
                </a:rPr>
                <a:t>વાઇરસનો ચેપ લાગે છે </a:t>
              </a:r>
              <a:r>
                <a:rPr sz="2800" b="0" smtClean="0">
                  <a:latin typeface="Arial" panose="020B0604020202020204" pitchFamily="34" charset="0"/>
                  <a:cs typeface="Arial" panose="020B0604020202020204" pitchFamily="34" charset="0"/>
                </a:rPr>
                <a:t>!</a:t>
              </a:r>
              <a:endParaRPr sz="2800" b="0" dirty="0">
                <a:latin typeface="Arial" panose="020B0604020202020204" pitchFamily="34" charset="0"/>
                <a:cs typeface="Arial" panose="020B0604020202020204" pitchFamily="34" charset="0"/>
              </a:endParaRPr>
            </a:p>
          </p:txBody>
        </p:sp>
        <p:pic>
          <p:nvPicPr>
            <p:cNvPr id="323" name="Image" descr="Image"/>
            <p:cNvPicPr>
              <a:picLocks noChangeAspect="1"/>
            </p:cNvPicPr>
            <p:nvPr/>
          </p:nvPicPr>
          <p:blipFill>
            <a:blip r:embed="rId10"/>
            <a:stretch>
              <a:fillRect/>
            </a:stretch>
          </p:blipFill>
          <p:spPr>
            <a:xfrm>
              <a:off x="20356123" y="3213779"/>
              <a:ext cx="3391901" cy="2312940"/>
            </a:xfrm>
            <a:prstGeom prst="rect">
              <a:avLst/>
            </a:prstGeom>
            <a:ln w="12700" cap="flat">
              <a:noFill/>
              <a:miter lim="400000"/>
            </a:ln>
            <a:effectLst/>
          </p:spPr>
        </p:pic>
      </p:grpSp>
      <p:grpSp>
        <p:nvGrpSpPr>
          <p:cNvPr id="7" name="Group 6">
            <a:extLst>
              <a:ext uri="{FF2B5EF4-FFF2-40B4-BE49-F238E27FC236}">
                <a16:creationId xmlns:a16="http://schemas.microsoft.com/office/drawing/2014/main" xmlns="" id="{40798ED6-BC1B-6F4F-8510-D5022454EFA9}"/>
              </a:ext>
            </a:extLst>
          </p:cNvPr>
          <p:cNvGrpSpPr/>
          <p:nvPr/>
        </p:nvGrpSpPr>
        <p:grpSpPr>
          <a:xfrm>
            <a:off x="4660158" y="5566386"/>
            <a:ext cx="504654" cy="1232943"/>
            <a:chOff x="4660158" y="5566386"/>
            <a:chExt cx="504654" cy="1232943"/>
          </a:xfrm>
        </p:grpSpPr>
        <p:sp>
          <p:nvSpPr>
            <p:cNvPr id="305" name="Arrow 10"/>
            <p:cNvSpPr/>
            <p:nvPr/>
          </p:nvSpPr>
          <p:spPr>
            <a:xfrm>
              <a:off x="4660158"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5" name="Arrow 10"/>
            <p:cNvSpPr/>
            <p:nvPr/>
          </p:nvSpPr>
          <p:spPr>
            <a:xfrm rot="5400000">
              <a:off x="4660158" y="6341809"/>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328" name="Group"/>
          <p:cNvGrpSpPr/>
          <p:nvPr/>
        </p:nvGrpSpPr>
        <p:grpSpPr>
          <a:xfrm>
            <a:off x="23097931" y="13055998"/>
            <a:ext cx="2098870" cy="1540535"/>
            <a:chOff x="0" y="2516"/>
            <a:chExt cx="2098868" cy="1540533"/>
          </a:xfrm>
        </p:grpSpPr>
        <p:sp>
          <p:nvSpPr>
            <p:cNvPr id="326"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07</a:t>
              </a:r>
            </a:p>
          </p:txBody>
        </p:sp>
        <p:pic>
          <p:nvPicPr>
            <p:cNvPr id="327" name="Image" descr="Image"/>
            <p:cNvPicPr>
              <a:picLocks noChangeAspect="1"/>
            </p:cNvPicPr>
            <p:nvPr/>
          </p:nvPicPr>
          <p:blipFill>
            <a:blip r:embed="rId11"/>
            <a:stretch>
              <a:fillRect/>
            </a:stretch>
          </p:blipFill>
          <p:spPr>
            <a:xfrm>
              <a:off x="0" y="2516"/>
              <a:ext cx="554528" cy="541069"/>
            </a:xfrm>
            <a:prstGeom prst="rect">
              <a:avLst/>
            </a:prstGeom>
            <a:ln w="12700" cap="flat">
              <a:noFill/>
              <a:miter lim="400000"/>
            </a:ln>
            <a:effectLst/>
          </p:spPr>
        </p:pic>
      </p:grpSp>
      <p:grpSp>
        <p:nvGrpSpPr>
          <p:cNvPr id="332" name="Group"/>
          <p:cNvGrpSpPr/>
          <p:nvPr/>
        </p:nvGrpSpPr>
        <p:grpSpPr>
          <a:xfrm>
            <a:off x="4084117" y="7062468"/>
            <a:ext cx="4269120" cy="4343314"/>
            <a:chOff x="0" y="0"/>
            <a:chExt cx="4269118" cy="4343313"/>
          </a:xfrm>
        </p:grpSpPr>
        <p:pic>
          <p:nvPicPr>
            <p:cNvPr id="329" name="illustrations-01.png" descr="illustrations-01.png"/>
            <p:cNvPicPr>
              <a:picLocks noChangeAspect="1"/>
            </p:cNvPicPr>
            <p:nvPr/>
          </p:nvPicPr>
          <p:blipFill>
            <a:blip r:embed="rId12" cstate="email">
              <a:extLst>
                <a:ext uri="{28A0092B-C50C-407E-A947-70E740481C1C}">
                  <a14:useLocalDpi xmlns:a14="http://schemas.microsoft.com/office/drawing/2010/main" xmlns=""/>
                </a:ext>
              </a:extLst>
            </a:blip>
            <a:srcRect/>
            <a:stretch>
              <a:fillRect/>
            </a:stretch>
          </p:blipFill>
          <p:spPr>
            <a:xfrm>
              <a:off x="244649" y="0"/>
              <a:ext cx="3779819" cy="3311165"/>
            </a:xfrm>
            <a:prstGeom prst="rect">
              <a:avLst/>
            </a:prstGeom>
            <a:ln w="12700" cap="flat">
              <a:noFill/>
              <a:miter lim="400000"/>
            </a:ln>
            <a:effectLst/>
          </p:spPr>
        </p:pic>
        <p:sp>
          <p:nvSpPr>
            <p:cNvPr id="330"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1" name="COVER YOUR FACE…"/>
            <p:cNvSpPr txBox="1"/>
            <p:nvPr/>
          </p:nvSpPr>
          <p:spPr>
            <a:xfrm>
              <a:off x="477855" y="3514406"/>
              <a:ext cx="3403435"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b="0" dirty="0" smtClean="0">
                  <a:latin typeface="Arial" panose="020B0604020202020204" pitchFamily="34" charset="0"/>
                  <a:cs typeface="Arial" panose="020B0604020202020204" pitchFamily="34" charset="0"/>
                </a:rPr>
                <a:t>ચેપગ્રસ્ત વ્યક્તિ ધ્વારા છીંક/ ઉધરસ ખાવથી </a:t>
              </a:r>
              <a:endParaRPr b="0" dirty="0">
                <a:latin typeface="Arial" panose="020B0604020202020204" pitchFamily="34" charset="0"/>
                <a:cs typeface="Arial" panose="020B0604020202020204" pitchFamily="34" charset="0"/>
              </a:endParaRPr>
            </a:p>
          </p:txBody>
        </p:sp>
      </p:grpSp>
      <p:grpSp>
        <p:nvGrpSpPr>
          <p:cNvPr id="336" name="Group"/>
          <p:cNvGrpSpPr/>
          <p:nvPr/>
        </p:nvGrpSpPr>
        <p:grpSpPr>
          <a:xfrm>
            <a:off x="8762069" y="7101280"/>
            <a:ext cx="4269120" cy="4343314"/>
            <a:chOff x="0" y="0"/>
            <a:chExt cx="4269118" cy="4343313"/>
          </a:xfrm>
        </p:grpSpPr>
        <p:pic>
          <p:nvPicPr>
            <p:cNvPr id="333" name="illustrations-02.png" descr="illustrations-02.png"/>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a:xfrm>
              <a:off x="244649" y="0"/>
              <a:ext cx="3779819" cy="3311165"/>
            </a:xfrm>
            <a:prstGeom prst="rect">
              <a:avLst/>
            </a:prstGeom>
            <a:ln w="12700" cap="flat">
              <a:noFill/>
              <a:miter lim="400000"/>
            </a:ln>
            <a:effectLst/>
          </p:spPr>
        </p:pic>
        <p:sp>
          <p:nvSpPr>
            <p:cNvPr id="334"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5" name="COVER YOUR FACE…"/>
            <p:cNvSpPr txBox="1"/>
            <p:nvPr/>
          </p:nvSpPr>
          <p:spPr>
            <a:xfrm>
              <a:off x="1279356" y="3683685"/>
              <a:ext cx="2366031"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vl1pPr>
            </a:lstStyle>
            <a:p>
              <a:r>
                <a:rPr lang="gu-IN" b="0" dirty="0" smtClean="0">
                  <a:latin typeface="Arial" panose="020B0604020202020204" pitchFamily="34" charset="0"/>
                  <a:cs typeface="Arial" panose="020B0604020202020204" pitchFamily="34" charset="0"/>
                </a:rPr>
                <a:t>ચેપગ્રસ્ત પ્રવાહીથી  </a:t>
              </a:r>
              <a:endParaRPr b="0" dirty="0">
                <a:latin typeface="Arial" panose="020B0604020202020204" pitchFamily="34" charset="0"/>
                <a:cs typeface="Arial" panose="020B0604020202020204" pitchFamily="34" charset="0"/>
              </a:endParaRPr>
            </a:p>
          </p:txBody>
        </p:sp>
      </p:grpSp>
      <p:sp>
        <p:nvSpPr>
          <p:cNvPr id="337" name="Arrow 10"/>
          <p:cNvSpPr/>
          <p:nvPr/>
        </p:nvSpPr>
        <p:spPr>
          <a:xfrm>
            <a:off x="8303928"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1" name="Group"/>
          <p:cNvGrpSpPr/>
          <p:nvPr/>
        </p:nvGrpSpPr>
        <p:grpSpPr>
          <a:xfrm>
            <a:off x="13376391" y="7097826"/>
            <a:ext cx="4269119" cy="4343315"/>
            <a:chOff x="0" y="0"/>
            <a:chExt cx="4269118" cy="4343314"/>
          </a:xfrm>
        </p:grpSpPr>
        <p:sp>
          <p:nvSpPr>
            <p:cNvPr id="338" name="Rounded Rectangle"/>
            <p:cNvSpPr/>
            <p:nvPr/>
          </p:nvSpPr>
          <p:spPr>
            <a:xfrm>
              <a:off x="0" y="3465203"/>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9" name="INFECTED DROPLETS…"/>
            <p:cNvSpPr txBox="1"/>
            <p:nvPr/>
          </p:nvSpPr>
          <p:spPr>
            <a:xfrm>
              <a:off x="536064" y="3514407"/>
              <a:ext cx="3385920"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sz="2200" dirty="0" smtClean="0"/>
                <a:t>હાથ પર લાગેલા ચેપગ્રસ્ત પ્રવાહીથી </a:t>
              </a:r>
              <a:endParaRPr lang="gu-IN" b="0" dirty="0">
                <a:latin typeface="Arial" panose="020B0604020202020204" pitchFamily="34" charset="0"/>
                <a:cs typeface="Arial" panose="020B0604020202020204" pitchFamily="34" charset="0"/>
              </a:endParaRPr>
            </a:p>
          </p:txBody>
        </p:sp>
        <p:pic>
          <p:nvPicPr>
            <p:cNvPr id="340" name="illustrations-03.png" descr="illustrations-03.png"/>
            <p:cNvPicPr>
              <a:picLocks noChangeAspect="1"/>
            </p:cNvPicPr>
            <p:nvPr/>
          </p:nvPicPr>
          <p:blipFill>
            <a:blip r:embed="rId14" cstate="email">
              <a:extLst>
                <a:ext uri="{28A0092B-C50C-407E-A947-70E740481C1C}">
                  <a14:useLocalDpi xmlns:a14="http://schemas.microsoft.com/office/drawing/2010/main" xmlns=""/>
                </a:ext>
              </a:extLst>
            </a:blip>
            <a:srcRect/>
            <a:stretch>
              <a:fillRect/>
            </a:stretch>
          </p:blipFill>
          <p:spPr>
            <a:xfrm>
              <a:off x="201858" y="0"/>
              <a:ext cx="3779820" cy="3311165"/>
            </a:xfrm>
            <a:prstGeom prst="rect">
              <a:avLst/>
            </a:prstGeom>
            <a:ln w="12700" cap="flat">
              <a:noFill/>
              <a:miter lim="400000"/>
            </a:ln>
            <a:effectLst/>
          </p:spPr>
        </p:pic>
      </p:grpSp>
      <p:sp>
        <p:nvSpPr>
          <p:cNvPr id="342" name="Arrow 10"/>
          <p:cNvSpPr/>
          <p:nvPr/>
        </p:nvSpPr>
        <p:spPr>
          <a:xfrm>
            <a:off x="12930077"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6" name="Group"/>
          <p:cNvGrpSpPr/>
          <p:nvPr/>
        </p:nvGrpSpPr>
        <p:grpSpPr>
          <a:xfrm>
            <a:off x="17990712" y="7135803"/>
            <a:ext cx="4269120" cy="4366625"/>
            <a:chOff x="0" y="0"/>
            <a:chExt cx="4269118" cy="4366624"/>
          </a:xfrm>
        </p:grpSpPr>
        <p:sp>
          <p:nvSpPr>
            <p:cNvPr id="343" name="Rounded Rectangle"/>
            <p:cNvSpPr/>
            <p:nvPr/>
          </p:nvSpPr>
          <p:spPr>
            <a:xfrm>
              <a:off x="0" y="3391867"/>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44" name="VIRUS…"/>
            <p:cNvSpPr txBox="1"/>
            <p:nvPr/>
          </p:nvSpPr>
          <p:spPr>
            <a:xfrm>
              <a:off x="244639" y="3402257"/>
              <a:ext cx="3322319" cy="964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gu-IN" sz="2800" b="0" dirty="0" smtClean="0">
                  <a:latin typeface="Arial" panose="020B0604020202020204" pitchFamily="34" charset="0"/>
                  <a:cs typeface="Arial" panose="020B0604020202020204" pitchFamily="34" charset="0"/>
                </a:rPr>
                <a:t>વાયરસ નો ચેપ લાગે છે</a:t>
              </a:r>
              <a:endParaRPr sz="2800" b="0" dirty="0">
                <a:latin typeface="Arial" panose="020B0604020202020204" pitchFamily="34" charset="0"/>
                <a:cs typeface="Arial" panose="020B0604020202020204" pitchFamily="34" charset="0"/>
              </a:endParaRPr>
            </a:p>
          </p:txBody>
        </p:sp>
        <p:pic>
          <p:nvPicPr>
            <p:cNvPr id="345" name="illustrations-04.png" descr="illustrations-04.png"/>
            <p:cNvPicPr>
              <a:picLocks noChangeAspect="1"/>
            </p:cNvPicPr>
            <p:nvPr/>
          </p:nvPicPr>
          <p:blipFill>
            <a:blip r:embed="rId15" cstate="email">
              <a:extLst>
                <a:ext uri="{28A0092B-C50C-407E-A947-70E740481C1C}">
                  <a14:useLocalDpi xmlns:a14="http://schemas.microsoft.com/office/drawing/2010/main" xmlns=""/>
                </a:ext>
              </a:extLst>
            </a:blip>
            <a:srcRect/>
            <a:stretch>
              <a:fillRect/>
            </a:stretch>
          </p:blipFill>
          <p:spPr>
            <a:xfrm>
              <a:off x="244639" y="0"/>
              <a:ext cx="3779819" cy="3311165"/>
            </a:xfrm>
            <a:prstGeom prst="rect">
              <a:avLst/>
            </a:prstGeom>
            <a:ln w="12700" cap="flat">
              <a:noFill/>
              <a:miter lim="400000"/>
            </a:ln>
            <a:effectLst/>
          </p:spPr>
        </p:pic>
      </p:grpSp>
      <p:sp>
        <p:nvSpPr>
          <p:cNvPr id="347" name="Arrow 10"/>
          <p:cNvSpPr/>
          <p:nvPr/>
        </p:nvSpPr>
        <p:spPr>
          <a:xfrm>
            <a:off x="17544394"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603FA767-A23F-BE47-822A-B81E6F426623}"/>
              </a:ext>
            </a:extLst>
          </p:cNvPr>
          <p:cNvGrpSpPr/>
          <p:nvPr/>
        </p:nvGrpSpPr>
        <p:grpSpPr>
          <a:xfrm>
            <a:off x="5358484" y="2541297"/>
            <a:ext cx="4269120" cy="3689278"/>
            <a:chOff x="5358484" y="2541297"/>
            <a:chExt cx="4269120" cy="3689278"/>
          </a:xfrm>
        </p:grpSpPr>
        <p:sp>
          <p:nvSpPr>
            <p:cNvPr id="307" name="Rounded Rectangle"/>
            <p:cNvSpPr/>
            <p:nvPr/>
          </p:nvSpPr>
          <p:spPr>
            <a:xfrm>
              <a:off x="535848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8" name="COVER YOUR FACE…"/>
            <p:cNvSpPr txBox="1"/>
            <p:nvPr/>
          </p:nvSpPr>
          <p:spPr>
            <a:xfrm>
              <a:off x="5898055" y="5384357"/>
              <a:ext cx="2948453" cy="77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200"/>
              </a:lvl1pPr>
            </a:lstStyle>
            <a:p>
              <a:r>
                <a:rPr lang="gu-IN" dirty="0" smtClean="0"/>
                <a:t>નાક કે મોમાંથી નીકળેલા ચેપગ્રસ્ત પ્રવાહીથી </a:t>
              </a:r>
              <a:endParaRPr lang="en-US" dirty="0"/>
            </a:p>
          </p:txBody>
        </p:sp>
        <p:grpSp>
          <p:nvGrpSpPr>
            <p:cNvPr id="3" name="Group 2">
              <a:extLst>
                <a:ext uri="{FF2B5EF4-FFF2-40B4-BE49-F238E27FC236}">
                  <a16:creationId xmlns:a16="http://schemas.microsoft.com/office/drawing/2014/main" xmlns="" id="{16BF2446-3297-154E-8F8D-C6C86AD50654}"/>
                </a:ext>
              </a:extLst>
            </p:cNvPr>
            <p:cNvGrpSpPr/>
            <p:nvPr/>
          </p:nvGrpSpPr>
          <p:grpSpPr>
            <a:xfrm>
              <a:off x="5723947" y="2541297"/>
              <a:ext cx="3122561" cy="2709430"/>
              <a:chOff x="5723947" y="2541297"/>
              <a:chExt cx="3122561" cy="2709430"/>
            </a:xfrm>
          </p:grpSpPr>
          <p:pic>
            <p:nvPicPr>
              <p:cNvPr id="64" name="Image" descr="Image">
                <a:extLst>
                  <a:ext uri="{FF2B5EF4-FFF2-40B4-BE49-F238E27FC236}">
                    <a16:creationId xmlns:a16="http://schemas.microsoft.com/office/drawing/2014/main" xmlns="" id="{36CF96F9-1FF7-9343-A2E9-11DC53DBFDF2}"/>
                  </a:ext>
                </a:extLst>
              </p:cNvPr>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a:off x="7216143" y="2541297"/>
                <a:ext cx="749266" cy="731078"/>
              </a:xfrm>
              <a:prstGeom prst="rect">
                <a:avLst/>
              </a:prstGeom>
              <a:ln w="12700" cap="flat">
                <a:noFill/>
                <a:miter lim="400000"/>
              </a:ln>
              <a:effectLst>
                <a:outerShdw dist="25400" dir="5400000" rotWithShape="0">
                  <a:srgbClr val="000000"/>
                </a:outerShdw>
              </a:effectLst>
            </p:spPr>
          </p:pic>
          <p:grpSp>
            <p:nvGrpSpPr>
              <p:cNvPr id="2" name="Group 1">
                <a:extLst>
                  <a:ext uri="{FF2B5EF4-FFF2-40B4-BE49-F238E27FC236}">
                    <a16:creationId xmlns:a16="http://schemas.microsoft.com/office/drawing/2014/main" xmlns="" id="{7E0039CC-613A-454C-AE51-6C670F162726}"/>
                  </a:ext>
                </a:extLst>
              </p:cNvPr>
              <p:cNvGrpSpPr/>
              <p:nvPr/>
            </p:nvGrpSpPr>
            <p:grpSpPr>
              <a:xfrm>
                <a:off x="5723947" y="2743217"/>
                <a:ext cx="3122561" cy="2507510"/>
                <a:chOff x="5723947" y="2743217"/>
                <a:chExt cx="3122561" cy="2507510"/>
              </a:xfrm>
            </p:grpSpPr>
            <p:pic>
              <p:nvPicPr>
                <p:cNvPr id="57" name="Image" descr="Image">
                  <a:extLst>
                    <a:ext uri="{FF2B5EF4-FFF2-40B4-BE49-F238E27FC236}">
                      <a16:creationId xmlns:a16="http://schemas.microsoft.com/office/drawing/2014/main" xmlns="" id="{87F4488B-3D0C-0646-B1CE-69DCF90A6DA7}"/>
                    </a:ext>
                  </a:extLst>
                </p:cNvPr>
                <p:cNvPicPr>
                  <a:picLocks noChangeAspect="1"/>
                </p:cNvPicPr>
                <p:nvPr/>
              </p:nvPicPr>
              <p:blipFill>
                <a:blip r:embed="rId17" cstate="email">
                  <a:extLst>
                    <a:ext uri="{28A0092B-C50C-407E-A947-70E740481C1C}">
                      <a14:useLocalDpi xmlns:a14="http://schemas.microsoft.com/office/drawing/2010/main" xmlns=""/>
                    </a:ext>
                  </a:extLst>
                </a:blip>
                <a:stretch>
                  <a:fillRect/>
                </a:stretch>
              </p:blipFill>
              <p:spPr>
                <a:xfrm>
                  <a:off x="5723947" y="2743217"/>
                  <a:ext cx="989458" cy="965440"/>
                </a:xfrm>
                <a:prstGeom prst="rect">
                  <a:avLst/>
                </a:prstGeom>
                <a:ln w="12700" cap="flat">
                  <a:noFill/>
                  <a:miter lim="400000"/>
                </a:ln>
                <a:effectLst>
                  <a:outerShdw dist="25400" dir="5400000" rotWithShape="0">
                    <a:srgbClr val="000000"/>
                  </a:outerShdw>
                </a:effectLst>
              </p:spPr>
            </p:pic>
            <p:pic>
              <p:nvPicPr>
                <p:cNvPr id="58" name="Image" descr="Image">
                  <a:extLst>
                    <a:ext uri="{FF2B5EF4-FFF2-40B4-BE49-F238E27FC236}">
                      <a16:creationId xmlns:a16="http://schemas.microsoft.com/office/drawing/2014/main" xmlns="" id="{4EF190C4-DE6F-BE4A-8C76-7E858A28D6B9}"/>
                    </a:ext>
                  </a:extLst>
                </p:cNvPr>
                <p:cNvPicPr>
                  <a:picLocks noChangeAspect="1"/>
                </p:cNvPicPr>
                <p:nvPr/>
              </p:nvPicPr>
              <p:blipFill>
                <a:blip r:embed="rId18" cstate="email">
                  <a:extLst>
                    <a:ext uri="{28A0092B-C50C-407E-A947-70E740481C1C}">
                      <a14:useLocalDpi xmlns:a14="http://schemas.microsoft.com/office/drawing/2010/main" xmlns=""/>
                    </a:ext>
                  </a:extLst>
                </a:blip>
                <a:stretch>
                  <a:fillRect/>
                </a:stretch>
              </p:blipFill>
              <p:spPr>
                <a:xfrm>
                  <a:off x="6640858" y="3225937"/>
                  <a:ext cx="560207" cy="546609"/>
                </a:xfrm>
                <a:prstGeom prst="rect">
                  <a:avLst/>
                </a:prstGeom>
                <a:ln w="12700" cap="flat">
                  <a:noFill/>
                  <a:miter lim="400000"/>
                </a:ln>
                <a:effectLst>
                  <a:outerShdw dist="25400" dir="5400000" rotWithShape="0">
                    <a:srgbClr val="000000"/>
                  </a:outerShdw>
                </a:effectLst>
              </p:spPr>
            </p:pic>
            <p:pic>
              <p:nvPicPr>
                <p:cNvPr id="59" name="Image" descr="Image">
                  <a:extLst>
                    <a:ext uri="{FF2B5EF4-FFF2-40B4-BE49-F238E27FC236}">
                      <a16:creationId xmlns:a16="http://schemas.microsoft.com/office/drawing/2014/main" xmlns="" id="{21159B5B-4CAF-B04A-9959-9A35E4AE3B8D}"/>
                    </a:ext>
                  </a:extLst>
                </p:cNvPr>
                <p:cNvPicPr>
                  <a:picLocks noChangeAspect="1"/>
                </p:cNvPicPr>
                <p:nvPr/>
              </p:nvPicPr>
              <p:blipFill>
                <a:blip r:embed="rId18" cstate="email">
                  <a:extLst>
                    <a:ext uri="{28A0092B-C50C-407E-A947-70E740481C1C}">
                      <a14:useLocalDpi xmlns:a14="http://schemas.microsoft.com/office/drawing/2010/main" xmlns=""/>
                    </a:ext>
                  </a:extLst>
                </a:blip>
                <a:stretch>
                  <a:fillRect/>
                </a:stretch>
              </p:blipFill>
              <p:spPr>
                <a:xfrm>
                  <a:off x="6202248" y="3779412"/>
                  <a:ext cx="560207" cy="546609"/>
                </a:xfrm>
                <a:prstGeom prst="rect">
                  <a:avLst/>
                </a:prstGeom>
                <a:ln w="12700" cap="flat">
                  <a:noFill/>
                  <a:miter lim="400000"/>
                </a:ln>
                <a:effectLst>
                  <a:outerShdw dist="25400" dir="5400000" rotWithShape="0">
                    <a:srgbClr val="000000"/>
                  </a:outerShdw>
                </a:effectLst>
              </p:spPr>
            </p:pic>
            <p:pic>
              <p:nvPicPr>
                <p:cNvPr id="60" name="Image" descr="Image">
                  <a:extLst>
                    <a:ext uri="{FF2B5EF4-FFF2-40B4-BE49-F238E27FC236}">
                      <a16:creationId xmlns:a16="http://schemas.microsoft.com/office/drawing/2014/main" xmlns="" id="{7D252CAF-08DE-D540-9ED0-0972A8EFACB7}"/>
                    </a:ext>
                  </a:extLst>
                </p:cNvPr>
                <p:cNvPicPr>
                  <a:picLocks noChangeAspect="1"/>
                </p:cNvPicPr>
                <p:nvPr/>
              </p:nvPicPr>
              <p:blipFill>
                <a:blip r:embed="rId18" cstate="email">
                  <a:extLst>
                    <a:ext uri="{28A0092B-C50C-407E-A947-70E740481C1C}">
                      <a14:useLocalDpi xmlns:a14="http://schemas.microsoft.com/office/drawing/2010/main" xmlns=""/>
                    </a:ext>
                  </a:extLst>
                </a:blip>
                <a:stretch>
                  <a:fillRect/>
                </a:stretch>
              </p:blipFill>
              <p:spPr>
                <a:xfrm>
                  <a:off x="6863623" y="3861693"/>
                  <a:ext cx="560207" cy="546609"/>
                </a:xfrm>
                <a:prstGeom prst="rect">
                  <a:avLst/>
                </a:prstGeom>
                <a:ln w="12700" cap="flat">
                  <a:noFill/>
                  <a:miter lim="400000"/>
                </a:ln>
                <a:effectLst>
                  <a:outerShdw dist="25400" dir="5400000" rotWithShape="0">
                    <a:srgbClr val="000000"/>
                  </a:outerShdw>
                </a:effectLst>
              </p:spPr>
            </p:pic>
            <p:pic>
              <p:nvPicPr>
                <p:cNvPr id="61" name="Image" descr="Image">
                  <a:extLst>
                    <a:ext uri="{FF2B5EF4-FFF2-40B4-BE49-F238E27FC236}">
                      <a16:creationId xmlns:a16="http://schemas.microsoft.com/office/drawing/2014/main" xmlns="" id="{DFFCF196-A2B9-B345-AF2C-4F4EB2DDE7E9}"/>
                    </a:ext>
                  </a:extLst>
                </p:cNvPr>
                <p:cNvPicPr>
                  <a:picLocks noChangeAspect="1"/>
                </p:cNvPicPr>
                <p:nvPr/>
              </p:nvPicPr>
              <p:blipFill>
                <a:blip r:embed="rId17" cstate="email">
                  <a:extLst>
                    <a:ext uri="{28A0092B-C50C-407E-A947-70E740481C1C}">
                      <a14:useLocalDpi xmlns:a14="http://schemas.microsoft.com/office/drawing/2010/main" xmlns=""/>
                    </a:ext>
                  </a:extLst>
                </a:blip>
                <a:stretch>
                  <a:fillRect/>
                </a:stretch>
              </p:blipFill>
              <p:spPr>
                <a:xfrm>
                  <a:off x="7245365" y="3366565"/>
                  <a:ext cx="989458" cy="965440"/>
                </a:xfrm>
                <a:prstGeom prst="rect">
                  <a:avLst/>
                </a:prstGeom>
                <a:ln w="12700" cap="flat">
                  <a:noFill/>
                  <a:miter lim="400000"/>
                </a:ln>
                <a:effectLst>
                  <a:outerShdw dist="25400" dir="5400000" rotWithShape="0">
                    <a:srgbClr val="000000"/>
                  </a:outerShdw>
                </a:effectLst>
              </p:spPr>
            </p:pic>
            <p:pic>
              <p:nvPicPr>
                <p:cNvPr id="62" name="Image" descr="Image">
                  <a:extLst>
                    <a:ext uri="{FF2B5EF4-FFF2-40B4-BE49-F238E27FC236}">
                      <a16:creationId xmlns:a16="http://schemas.microsoft.com/office/drawing/2014/main" xmlns="" id="{6030F9AB-EAD1-3A4D-B554-418C57362A1E}"/>
                    </a:ext>
                  </a:extLst>
                </p:cNvPr>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a:off x="6336358" y="4360883"/>
                  <a:ext cx="749266" cy="731078"/>
                </a:xfrm>
                <a:prstGeom prst="rect">
                  <a:avLst/>
                </a:prstGeom>
                <a:ln w="12700" cap="flat">
                  <a:noFill/>
                  <a:miter lim="400000"/>
                </a:ln>
                <a:effectLst>
                  <a:outerShdw dist="25400" dir="5400000" rotWithShape="0">
                    <a:srgbClr val="000000"/>
                  </a:outerShdw>
                </a:effectLst>
              </p:spPr>
            </p:pic>
            <p:pic>
              <p:nvPicPr>
                <p:cNvPr id="63" name="Image" descr="Image">
                  <a:extLst>
                    <a:ext uri="{FF2B5EF4-FFF2-40B4-BE49-F238E27FC236}">
                      <a16:creationId xmlns:a16="http://schemas.microsoft.com/office/drawing/2014/main" xmlns="" id="{D369BE12-DF02-1748-B776-E1F313FF6843}"/>
                    </a:ext>
                  </a:extLst>
                </p:cNvPr>
                <p:cNvPicPr>
                  <a:picLocks noChangeAspect="1"/>
                </p:cNvPicPr>
                <p:nvPr/>
              </p:nvPicPr>
              <p:blipFill>
                <a:blip r:embed="rId17" cstate="email">
                  <a:extLst>
                    <a:ext uri="{28A0092B-C50C-407E-A947-70E740481C1C}">
                      <a14:useLocalDpi xmlns:a14="http://schemas.microsoft.com/office/drawing/2010/main" xmlns=""/>
                    </a:ext>
                  </a:extLst>
                </a:blip>
                <a:stretch>
                  <a:fillRect/>
                </a:stretch>
              </p:blipFill>
              <p:spPr>
                <a:xfrm>
                  <a:off x="7117729" y="4285287"/>
                  <a:ext cx="989458" cy="965440"/>
                </a:xfrm>
                <a:prstGeom prst="rect">
                  <a:avLst/>
                </a:prstGeom>
                <a:ln w="12700" cap="flat">
                  <a:noFill/>
                  <a:miter lim="400000"/>
                </a:ln>
                <a:effectLst>
                  <a:outerShdw dist="25400" dir="5400000" rotWithShape="0">
                    <a:srgbClr val="000000"/>
                  </a:outerShdw>
                </a:effectLst>
              </p:spPr>
            </p:pic>
            <p:pic>
              <p:nvPicPr>
                <p:cNvPr id="65" name="Image" descr="Image">
                  <a:extLst>
                    <a:ext uri="{FF2B5EF4-FFF2-40B4-BE49-F238E27FC236}">
                      <a16:creationId xmlns:a16="http://schemas.microsoft.com/office/drawing/2014/main" xmlns="" id="{7F45B929-55A0-B843-ACB7-412594F54EEB}"/>
                    </a:ext>
                  </a:extLst>
                </p:cNvPr>
                <p:cNvPicPr>
                  <a:picLocks noChangeAspect="1"/>
                </p:cNvPicPr>
                <p:nvPr/>
              </p:nvPicPr>
              <p:blipFill>
                <a:blip r:embed="rId19" cstate="email">
                  <a:extLst>
                    <a:ext uri="{28A0092B-C50C-407E-A947-70E740481C1C}">
                      <a14:useLocalDpi xmlns:a14="http://schemas.microsoft.com/office/drawing/2010/main" xmlns=""/>
                    </a:ext>
                  </a:extLst>
                </a:blip>
                <a:stretch>
                  <a:fillRect/>
                </a:stretch>
              </p:blipFill>
              <p:spPr>
                <a:xfrm>
                  <a:off x="8068304" y="2848956"/>
                  <a:ext cx="662362" cy="646284"/>
                </a:xfrm>
                <a:prstGeom prst="rect">
                  <a:avLst/>
                </a:prstGeom>
                <a:ln w="12700" cap="flat">
                  <a:noFill/>
                  <a:miter lim="400000"/>
                </a:ln>
                <a:effectLst>
                  <a:outerShdw dist="25400" dir="5400000" rotWithShape="0">
                    <a:srgbClr val="000000"/>
                  </a:outerShdw>
                </a:effectLst>
              </p:spPr>
            </p:pic>
            <p:pic>
              <p:nvPicPr>
                <p:cNvPr id="66" name="Image" descr="Image">
                  <a:extLst>
                    <a:ext uri="{FF2B5EF4-FFF2-40B4-BE49-F238E27FC236}">
                      <a16:creationId xmlns:a16="http://schemas.microsoft.com/office/drawing/2014/main" xmlns="" id="{BFB6243C-C519-B84B-98A7-A3BE91BAC4F1}"/>
                    </a:ext>
                  </a:extLst>
                </p:cNvPr>
                <p:cNvPicPr>
                  <a:picLocks noChangeAspect="1"/>
                </p:cNvPicPr>
                <p:nvPr/>
              </p:nvPicPr>
              <p:blipFill>
                <a:blip r:embed="rId19" cstate="email">
                  <a:extLst>
                    <a:ext uri="{28A0092B-C50C-407E-A947-70E740481C1C}">
                      <a14:useLocalDpi xmlns:a14="http://schemas.microsoft.com/office/drawing/2010/main" xmlns=""/>
                    </a:ext>
                  </a:extLst>
                </a:blip>
                <a:stretch>
                  <a:fillRect/>
                </a:stretch>
              </p:blipFill>
              <p:spPr>
                <a:xfrm>
                  <a:off x="8184146" y="4025270"/>
                  <a:ext cx="662362" cy="646284"/>
                </a:xfrm>
                <a:prstGeom prst="rect">
                  <a:avLst/>
                </a:prstGeom>
                <a:ln w="12700" cap="flat">
                  <a:noFill/>
                  <a:miter lim="400000"/>
                </a:ln>
                <a:effectLst>
                  <a:outerShdw dist="25400" dir="5400000" rotWithShape="0">
                    <a:srgbClr val="000000"/>
                  </a:outerShdw>
                </a:effectLst>
              </p:spPr>
            </p:pic>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fade">
                                      <p:cBhvr>
                                        <p:cTn id="25" dur="20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7"/>
                                        </p:tgtEl>
                                        <p:attrNameLst>
                                          <p:attrName>style.visibility</p:attrName>
                                        </p:attrNameLst>
                                      </p:cBhvr>
                                      <p:to>
                                        <p:strVal val="visible"/>
                                      </p:to>
                                    </p:set>
                                    <p:animEffect transition="in" filter="fade">
                                      <p:cBhvr>
                                        <p:cTn id="33" dur="500"/>
                                        <p:tgtEl>
                                          <p:spTgt spid="3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4"/>
                                        </p:tgtEl>
                                        <p:attrNameLst>
                                          <p:attrName>style.visibility</p:attrName>
                                        </p:attrNameLst>
                                      </p:cBhvr>
                                      <p:to>
                                        <p:strVal val="visible"/>
                                      </p:to>
                                    </p:set>
                                    <p:animEffect transition="in" filter="fade">
                                      <p:cBhvr>
                                        <p:cTn id="38" dur="1000"/>
                                        <p:tgtEl>
                                          <p:spTgt spid="314"/>
                                        </p:tgtEl>
                                      </p:cBhvr>
                                    </p:animEffect>
                                  </p:childTnLst>
                                </p:cTn>
                              </p:par>
                              <p:par>
                                <p:cTn id="39" presetID="10"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animEffect transition="in" filter="fade">
                                      <p:cBhvr>
                                        <p:cTn id="41" dur="1000"/>
                                        <p:tgtEl>
                                          <p:spTgt spid="3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500"/>
                                        <p:tgtEl>
                                          <p:spTgt spid="3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2"/>
                                        </p:tgtEl>
                                        <p:attrNameLst>
                                          <p:attrName>style.visibility</p:attrName>
                                        </p:attrNameLst>
                                      </p:cBhvr>
                                      <p:to>
                                        <p:strVal val="visible"/>
                                      </p:to>
                                    </p:set>
                                    <p:animEffect transition="in" filter="fade">
                                      <p:cBhvr>
                                        <p:cTn id="49" dur="500"/>
                                        <p:tgtEl>
                                          <p:spTgt spid="3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0"/>
                                        </p:tgtEl>
                                        <p:attrNameLst>
                                          <p:attrName>style.visibility</p:attrName>
                                        </p:attrNameLst>
                                      </p:cBhvr>
                                      <p:to>
                                        <p:strVal val="visible"/>
                                      </p:to>
                                    </p:set>
                                    <p:animEffect transition="in" filter="fade">
                                      <p:cBhvr>
                                        <p:cTn id="54" dur="1000"/>
                                        <p:tgtEl>
                                          <p:spTgt spid="320"/>
                                        </p:tgtEl>
                                      </p:cBhvr>
                                    </p:animEffect>
                                  </p:childTnLst>
                                </p:cTn>
                              </p:par>
                              <p:par>
                                <p:cTn id="55" presetID="10" presetClass="entr" presetSubtype="0" fill="hold" nodeType="with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1000"/>
                                        <p:tgtEl>
                                          <p:spTgt spid="3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6"/>
                                        </p:tgtEl>
                                        <p:attrNameLst>
                                          <p:attrName>style.visibility</p:attrName>
                                        </p:attrNameLst>
                                      </p:cBhvr>
                                      <p:to>
                                        <p:strVal val="visible"/>
                                      </p:to>
                                    </p:set>
                                    <p:animEffect transition="in" filter="fade">
                                      <p:cBhvr>
                                        <p:cTn id="62" dur="500"/>
                                        <p:tgtEl>
                                          <p:spTgt spid="3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7"/>
                                        </p:tgtEl>
                                        <p:attrNameLst>
                                          <p:attrName>style.visibility</p:attrName>
                                        </p:attrNameLst>
                                      </p:cBhvr>
                                      <p:to>
                                        <p:strVal val="visible"/>
                                      </p:to>
                                    </p:set>
                                    <p:animEffect transition="in" filter="fade">
                                      <p:cBhvr>
                                        <p:cTn id="65" dur="500"/>
                                        <p:tgtEl>
                                          <p:spTgt spid="3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346"/>
                                        </p:tgtEl>
                                        <p:attrNameLst>
                                          <p:attrName>style.visibility</p:attrName>
                                        </p:attrNameLst>
                                      </p:cBhvr>
                                      <p:to>
                                        <p:strVal val="visible"/>
                                      </p:to>
                                    </p:set>
                                    <p:animEffect transition="in" filter="fade">
                                      <p:cBhvr>
                                        <p:cTn id="73"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5" grpId="0" animBg="1"/>
      <p:bldP spid="316" grpId="0" animBg="1"/>
      <p:bldP spid="337" grpId="0" animBg="1"/>
      <p:bldP spid="342" grpId="0" animBg="1"/>
      <p:bldP spid="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 name="Group"/>
          <p:cNvGrpSpPr/>
          <p:nvPr/>
        </p:nvGrpSpPr>
        <p:grpSpPr>
          <a:xfrm>
            <a:off x="300010" y="12315300"/>
            <a:ext cx="4601210" cy="995767"/>
            <a:chOff x="0" y="0"/>
            <a:chExt cx="4601208" cy="995765"/>
          </a:xfrm>
        </p:grpSpPr>
        <p:pic>
          <p:nvPicPr>
            <p:cNvPr id="349"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350"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35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5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5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57" name="Group"/>
          <p:cNvGrpSpPr/>
          <p:nvPr/>
        </p:nvGrpSpPr>
        <p:grpSpPr>
          <a:xfrm>
            <a:off x="23097931" y="13055998"/>
            <a:ext cx="2098870" cy="1540535"/>
            <a:chOff x="0" y="2516"/>
            <a:chExt cx="2098868" cy="1540533"/>
          </a:xfrm>
        </p:grpSpPr>
        <p:sp>
          <p:nvSpPr>
            <p:cNvPr id="355" name="07"/>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8</a:t>
              </a:r>
              <a:endParaRPr dirty="0">
                <a:latin typeface="Arial" panose="020B0604020202020204" pitchFamily="34" charset="0"/>
                <a:cs typeface="Arial" panose="020B0604020202020204" pitchFamily="34" charset="0"/>
              </a:endParaRPr>
            </a:p>
          </p:txBody>
        </p:sp>
        <p:pic>
          <p:nvPicPr>
            <p:cNvPr id="356"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62" name="Group"/>
          <p:cNvGrpSpPr/>
          <p:nvPr/>
        </p:nvGrpSpPr>
        <p:grpSpPr>
          <a:xfrm>
            <a:off x="8448180" y="359990"/>
            <a:ext cx="7578999" cy="2125425"/>
            <a:chOff x="0" y="0"/>
            <a:chExt cx="7578998" cy="2125423"/>
          </a:xfrm>
        </p:grpSpPr>
        <p:sp>
          <p:nvSpPr>
            <p:cNvPr id="358" name="Rounded Rectangle"/>
            <p:cNvSpPr/>
            <p:nvPr/>
          </p:nvSpPr>
          <p:spPr>
            <a:xfrm>
              <a:off x="0" y="1103798"/>
              <a:ext cx="7578998" cy="1021625"/>
            </a:xfrm>
            <a:prstGeom prst="roundRect">
              <a:avLst>
                <a:gd name="adj" fmla="val 18647"/>
              </a:avLst>
            </a:prstGeom>
            <a:solidFill>
              <a:schemeClr val="bg1">
                <a:lumMod val="85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359" name="PREVENTION - WHAT TO DO?"/>
            <p:cNvSpPr txBox="1"/>
            <p:nvPr/>
          </p:nvSpPr>
          <p:spPr>
            <a:xfrm>
              <a:off x="1296829" y="1322510"/>
              <a:ext cx="4258985" cy="595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lvl1pPr>
            </a:lstStyle>
            <a:p>
              <a:r>
                <a:rPr lang="gu-IN" b="0" dirty="0" smtClean="0">
                  <a:latin typeface="Arial" panose="020B0604020202020204" pitchFamily="34" charset="0"/>
                  <a:cs typeface="Arial" panose="020B0604020202020204" pitchFamily="34" charset="0"/>
                </a:rPr>
                <a:t>બચાવ</a:t>
              </a:r>
              <a:r>
                <a:rPr b="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a:t>
              </a:r>
              <a:r>
                <a:rPr lang="gu-IN" b="0" dirty="0" smtClean="0">
                  <a:latin typeface="Arial" panose="020B0604020202020204" pitchFamily="34" charset="0"/>
                  <a:cs typeface="Arial" panose="020B0604020202020204" pitchFamily="34" charset="0"/>
                </a:rPr>
                <a:t> માટે શુ કરશો</a:t>
              </a:r>
              <a:r>
                <a:rPr b="0" smtClean="0">
                  <a:latin typeface="Arial" panose="020B0604020202020204" pitchFamily="34" charset="0"/>
                  <a:cs typeface="Arial" panose="020B0604020202020204" pitchFamily="34" charset="0"/>
                </a:rPr>
                <a:t> ?</a:t>
              </a:r>
              <a:endParaRPr b="0" dirty="0">
                <a:latin typeface="Arial" panose="020B0604020202020204" pitchFamily="34" charset="0"/>
                <a:cs typeface="Arial" panose="020B0604020202020204" pitchFamily="34" charset="0"/>
              </a:endParaRPr>
            </a:p>
          </p:txBody>
        </p:sp>
        <p:sp>
          <p:nvSpPr>
            <p:cNvPr id="360" name="Rounded Rectangle"/>
            <p:cNvSpPr/>
            <p:nvPr/>
          </p:nvSpPr>
          <p:spPr>
            <a:xfrm>
              <a:off x="470417" y="0"/>
              <a:ext cx="6638163"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61" name="WHAT ARE WE GOING TO LEARN?"/>
            <p:cNvSpPr txBox="1"/>
            <p:nvPr/>
          </p:nvSpPr>
          <p:spPr>
            <a:xfrm>
              <a:off x="1296829" y="212966"/>
              <a:ext cx="4198264"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gu-IN" b="0" dirty="0" smtClean="0">
                  <a:latin typeface="Arial" panose="020B0604020202020204" pitchFamily="34" charset="0"/>
                  <a:cs typeface="Arial" panose="020B0604020202020204" pitchFamily="34" charset="0"/>
                </a:rPr>
                <a:t>હાથની સ્વચ્છતા</a:t>
              </a:r>
              <a:endParaRPr b="0"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637869B4-BA88-1640-9842-DA97A1987175}"/>
              </a:ext>
            </a:extLst>
          </p:cNvPr>
          <p:cNvGrpSpPr/>
          <p:nvPr/>
        </p:nvGrpSpPr>
        <p:grpSpPr>
          <a:xfrm>
            <a:off x="2587361" y="4473218"/>
            <a:ext cx="20094997" cy="3711189"/>
            <a:chOff x="2346852" y="7142847"/>
            <a:chExt cx="20094997" cy="3711189"/>
          </a:xfrm>
        </p:grpSpPr>
        <p:sp>
          <p:nvSpPr>
            <p:cNvPr id="363" name="Rounded Rectangle"/>
            <p:cNvSpPr/>
            <p:nvPr/>
          </p:nvSpPr>
          <p:spPr>
            <a:xfrm>
              <a:off x="2346852" y="7142847"/>
              <a:ext cx="20094997"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66" name="DO"/>
            <p:cNvSpPr txBox="1"/>
            <p:nvPr/>
          </p:nvSpPr>
          <p:spPr>
            <a:xfrm>
              <a:off x="2482343" y="8063761"/>
              <a:ext cx="2814980" cy="20261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5000">
                  <a:solidFill>
                    <a:srgbClr val="228B22"/>
                  </a:solidFill>
                </a:defRPr>
              </a:lvl1pPr>
            </a:lstStyle>
            <a:p>
              <a:r>
                <a:rPr lang="gu-IN" sz="12500" b="0" dirty="0" smtClean="0">
                  <a:solidFill>
                    <a:sysClr val="windowText" lastClr="000000"/>
                  </a:solidFill>
                  <a:latin typeface="Arial" panose="020B0604020202020204" pitchFamily="34" charset="0"/>
                  <a:cs typeface="Arial" panose="020B0604020202020204" pitchFamily="34" charset="0"/>
                </a:rPr>
                <a:t>કરો</a:t>
              </a:r>
              <a:endParaRPr sz="12500" b="0" dirty="0">
                <a:solidFill>
                  <a:sysClr val="windowText" lastClr="000000"/>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xmlns="" id="{4DF47BDD-82F6-7B4A-95DF-4AD2269281A3}"/>
              </a:ext>
            </a:extLst>
          </p:cNvPr>
          <p:cNvGrpSpPr/>
          <p:nvPr/>
        </p:nvGrpSpPr>
        <p:grpSpPr>
          <a:xfrm>
            <a:off x="1050188" y="8399717"/>
            <a:ext cx="22047743" cy="3251202"/>
            <a:chOff x="1168129" y="8522192"/>
            <a:chExt cx="22047743" cy="3251202"/>
          </a:xfrm>
          <a:solidFill>
            <a:schemeClr val="bg1">
              <a:lumMod val="85000"/>
            </a:schemeClr>
          </a:solidFill>
        </p:grpSpPr>
        <p:sp>
          <p:nvSpPr>
            <p:cNvPr id="368" name="Rounded Rectangle"/>
            <p:cNvSpPr/>
            <p:nvPr/>
          </p:nvSpPr>
          <p:spPr>
            <a:xfrm>
              <a:off x="1168129" y="8522192"/>
              <a:ext cx="22047743" cy="3251202"/>
            </a:xfrm>
            <a:prstGeom prst="roundRect">
              <a:avLst>
                <a:gd name="adj" fmla="val 6482"/>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71" name="DON’T"/>
            <p:cNvSpPr txBox="1"/>
            <p:nvPr/>
          </p:nvSpPr>
          <p:spPr>
            <a:xfrm>
              <a:off x="1659486" y="9134695"/>
              <a:ext cx="3996287" cy="2026196"/>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chemeClr val="accent5">
                      <a:hueOff val="-82419"/>
                      <a:satOff val="-9513"/>
                      <a:lumOff val="-16343"/>
                    </a:schemeClr>
                  </a:solidFill>
                </a:defRPr>
              </a:lvl1pPr>
            </a:lstStyle>
            <a:p>
              <a:r>
                <a:rPr lang="gu-IN" sz="12500" b="0" dirty="0" smtClean="0">
                  <a:solidFill>
                    <a:sysClr val="windowText" lastClr="000000"/>
                  </a:solidFill>
                  <a:latin typeface="Arial" panose="020B0604020202020204" pitchFamily="34" charset="0"/>
                  <a:cs typeface="Arial" panose="020B0604020202020204" pitchFamily="34" charset="0"/>
                </a:rPr>
                <a:t>ન કરો</a:t>
              </a:r>
              <a:endParaRPr sz="12500" b="0" dirty="0">
                <a:solidFill>
                  <a:sysClr val="windowText" lastClr="000000"/>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xmlns="" id="{012A454E-17AF-324B-B03F-B0538A506072}"/>
              </a:ext>
            </a:extLst>
          </p:cNvPr>
          <p:cNvSpPr txBox="1"/>
          <p:nvPr/>
        </p:nvSpPr>
        <p:spPr>
          <a:xfrm>
            <a:off x="1604931" y="2770321"/>
            <a:ext cx="214930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gu-IN" dirty="0" smtClean="0">
                <a:solidFill>
                  <a:schemeClr val="bg1"/>
                </a:solidFill>
              </a:rPr>
              <a:t>હાથની સ્વચ્છતા એ વ્યક્તિના હાથને ધોવાની અગત્યની બાબત છે, જેથી હાથ પર સંભવિતપણે રહેલાં હાનિકારક જીવાણુંઓમાં નોંધપાત્ર ઘટાડો કરી શકાય છે. હાથની સ્વચ્છતા જાળવવાની પ્રક્રિયામાં સાબુ અને પાણી વડે ઓછામાં ઓછી 40 સેકન્ડ સુધી હાથ ધોવા અથવા તો 70</a:t>
            </a:r>
            <a:r>
              <a:rPr lang="en-IN" dirty="0" smtClean="0">
                <a:solidFill>
                  <a:schemeClr val="bg1"/>
                </a:solidFill>
              </a:rPr>
              <a:t>%</a:t>
            </a:r>
            <a:r>
              <a:rPr lang="gu-IN" dirty="0" smtClean="0">
                <a:solidFill>
                  <a:schemeClr val="bg1"/>
                </a:solidFill>
              </a:rPr>
              <a:t> આલ્કોહોલ ધરાવતા હેન્ડ રબનો ઉપયોગ કરવાનો સમાવેશ થાય છે</a:t>
            </a:r>
            <a:r>
              <a:rPr lang="gu-IN" dirty="0" smtClean="0"/>
              <a:t>.</a:t>
            </a:r>
            <a:endParaRPr kumimoji="0" lang="en-US" sz="3000" b="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Gill Sans"/>
            </a:endParaRPr>
          </a:p>
        </p:txBody>
      </p:sp>
      <p:sp>
        <p:nvSpPr>
          <p:cNvPr id="364" name="Wash your hands often with soap and water for 40 seconds especially…"/>
          <p:cNvSpPr txBox="1"/>
          <p:nvPr/>
        </p:nvSpPr>
        <p:spPr>
          <a:xfrm>
            <a:off x="5537832" y="4477022"/>
            <a:ext cx="11541348" cy="35496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lvl="0" algn="l">
              <a:buFont typeface="Arial" pitchFamily="34" charset="0"/>
              <a:buChar char="•"/>
            </a:pPr>
            <a:r>
              <a:rPr lang="gu-IN" sz="2800" dirty="0" smtClean="0"/>
              <a:t>  </a:t>
            </a:r>
            <a:r>
              <a:rPr lang="gu-IN" sz="3200" dirty="0" smtClean="0"/>
              <a:t>આપના હાથને સાબુ અને પાણી વડે ૪૦ સેકન્ડ સુધી ધોવા, ખાસ કરીને જાહેર સ્થળોએ ગયા હોઇએ ત્યારે અથવા નાક સાફ કર્યા, ખાંસ્યા કે છીંક્યાં બાદ.</a:t>
            </a:r>
          </a:p>
          <a:p>
            <a:pPr lvl="0" algn="l">
              <a:buFont typeface="Arial" pitchFamily="34" charset="0"/>
              <a:buChar char="•"/>
            </a:pPr>
            <a:r>
              <a:rPr lang="gu-IN" sz="3200" dirty="0" smtClean="0"/>
              <a:t>જો સાબુ અને પાણી ઉપલબ્ધ ન હોય તો હેન્ડ સેનિટાઝઇર (ઓછામાં ઓછું ૭૦% આલ્કોહોલ-આધારિત હોય તેવું)નો ઉપયોગ કરો, આપના હાથની તમામ સપાટીને આવરી લો અને જ્યાં સુધી તે સુકાઈ ન જાય ત્યાં સુધી હાથને મસળો.</a:t>
            </a:r>
            <a:endParaRPr lang="en-US" sz="3200" dirty="0"/>
          </a:p>
        </p:txBody>
      </p:sp>
      <p:pic>
        <p:nvPicPr>
          <p:cNvPr id="365" name="Image" descr="Image"/>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16843594" y="5394132"/>
            <a:ext cx="5235047" cy="1463868"/>
          </a:xfrm>
          <a:prstGeom prst="rect">
            <a:avLst/>
          </a:prstGeom>
          <a:ln w="12700" cap="flat">
            <a:noFill/>
            <a:miter lim="400000"/>
          </a:ln>
          <a:effectLst>
            <a:outerShdw blurRad="63500" dist="25400" dir="5400000" rotWithShape="0">
              <a:srgbClr val="000000">
                <a:alpha val="50000"/>
              </a:srgbClr>
            </a:outerShdw>
          </a:effectLst>
        </p:spPr>
      </p:pic>
      <p:sp>
        <p:nvSpPr>
          <p:cNvPr id="369" name="touch your eyes, nose, and mouth with unwashed hands.…"/>
          <p:cNvSpPr txBox="1"/>
          <p:nvPr/>
        </p:nvSpPr>
        <p:spPr>
          <a:xfrm>
            <a:off x="6123709" y="8527993"/>
            <a:ext cx="10955471" cy="31803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lvl="0" algn="l">
              <a:buFont typeface="Arial" pitchFamily="34" charset="0"/>
              <a:buChar char="•"/>
            </a:pPr>
            <a:r>
              <a:rPr lang="gu-IN" sz="4000" dirty="0" smtClean="0"/>
              <a:t>હાથ ધોયા વગર આપની આંખો, નાક અને મોંને સ્પર્શવું</a:t>
            </a:r>
            <a:endParaRPr lang="en-US" sz="4000" dirty="0" smtClean="0"/>
          </a:p>
          <a:p>
            <a:pPr lvl="0" algn="l">
              <a:buFont typeface="Arial" pitchFamily="34" charset="0"/>
              <a:buChar char="•"/>
            </a:pPr>
            <a:r>
              <a:rPr lang="gu-IN" sz="4000" dirty="0" smtClean="0"/>
              <a:t>દરવાજાના હાથા અને ડોર બેલ, એલિવેટરના બટન, હેન્ડરેઇલ, સપોર્ટ હેન્ડલ, ખુરશીના ટેકા, એટીએમની સપાટી, મોબાઇલ, જીપ હેન્ડલ વગેરે જેવી સપાટીઓને સ્પર્શવી</a:t>
            </a:r>
            <a:endParaRPr lang="en-US" sz="4000" dirty="0"/>
          </a:p>
        </p:txBody>
      </p:sp>
      <p:pic>
        <p:nvPicPr>
          <p:cNvPr id="370" name="Image" descr="Image"/>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17079180" y="9342783"/>
            <a:ext cx="5606073" cy="1724898"/>
          </a:xfrm>
          <a:prstGeom prst="rect">
            <a:avLst/>
          </a:prstGeom>
          <a:ln w="12700" cap="flat">
            <a:noFill/>
            <a:miter lim="400000"/>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blinds(horizontal)">
                                      <p:cBhvr>
                                        <p:cTn id="7" dur="500"/>
                                        <p:tgtEl>
                                          <p:spTgt spid="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4">
                                            <p:txEl>
                                              <p:pRg st="0" end="0"/>
                                            </p:txEl>
                                          </p:spTgt>
                                        </p:tgtEl>
                                        <p:attrNameLst>
                                          <p:attrName>style.visibility</p:attrName>
                                        </p:attrNameLst>
                                      </p:cBhvr>
                                      <p:to>
                                        <p:strVal val="visible"/>
                                      </p:to>
                                    </p:set>
                                    <p:animEffect transition="in" filter="fade">
                                      <p:cBhvr>
                                        <p:cTn id="20" dur="500"/>
                                        <p:tgtEl>
                                          <p:spTgt spid="36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65"/>
                                        </p:tgtEl>
                                        <p:attrNameLst>
                                          <p:attrName>style.visibility</p:attrName>
                                        </p:attrNameLst>
                                      </p:cBhvr>
                                      <p:to>
                                        <p:strVal val="visible"/>
                                      </p:to>
                                    </p:set>
                                    <p:animEffect transition="in" filter="fade">
                                      <p:cBhvr>
                                        <p:cTn id="23" dur="1000"/>
                                        <p:tgtEl>
                                          <p:spTgt spid="36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9">
                                            <p:txEl>
                                              <p:pRg st="0" end="0"/>
                                            </p:txEl>
                                          </p:spTgt>
                                        </p:tgtEl>
                                        <p:attrNameLst>
                                          <p:attrName>style.visibility</p:attrName>
                                        </p:attrNameLst>
                                      </p:cBhvr>
                                      <p:to>
                                        <p:strVal val="visible"/>
                                      </p:to>
                                    </p:set>
                                    <p:animEffect transition="in" filter="fade">
                                      <p:cBhvr>
                                        <p:cTn id="33" dur="500"/>
                                        <p:tgtEl>
                                          <p:spTgt spid="369">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70"/>
                                        </p:tgtEl>
                                        <p:attrNameLst>
                                          <p:attrName>style.visibility</p:attrName>
                                        </p:attrNameLst>
                                      </p:cBhvr>
                                      <p:to>
                                        <p:strVal val="visible"/>
                                      </p:to>
                                    </p:set>
                                    <p:animEffect transition="in" filter="fade">
                                      <p:cBhvr>
                                        <p:cTn id="36"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4" grpId="0" uiExpand="1" build="p" bldLvl="2"/>
      <p:bldP spid="36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164048"/>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3182980" y="212966"/>
              <a:ext cx="8160887" cy="1025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gu-IN" sz="6000" b="0" dirty="0" smtClean="0">
                  <a:latin typeface="Arial" panose="020B0604020202020204" pitchFamily="34" charset="0"/>
                  <a:cs typeface="Arial" panose="020B0604020202020204" pitchFamily="34" charset="0"/>
                </a:rPr>
                <a:t>બચાવ </a:t>
              </a:r>
              <a:r>
                <a:rPr sz="6000" b="0" smtClean="0">
                  <a:latin typeface="Arial" panose="020B0604020202020204" pitchFamily="34" charset="0"/>
                  <a:cs typeface="Arial" panose="020B0604020202020204" pitchFamily="34" charset="0"/>
                </a:rPr>
                <a:t>: </a:t>
              </a:r>
              <a:r>
                <a:rPr lang="gu-IN" sz="6000" dirty="0" smtClean="0"/>
                <a:t>શ્વસનની સ્વચ્છતા</a:t>
              </a:r>
              <a:endParaRPr sz="6000" b="0" dirty="0">
                <a:latin typeface="Arial" panose="020B0604020202020204" pitchFamily="34" charset="0"/>
                <a:cs typeface="Arial" panose="020B0604020202020204" pitchFamily="34" charset="0"/>
              </a:endParaRP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xmlns="" id="{D07954CA-9F4B-1442-9A17-9903BD92F62B}"/>
              </a:ext>
            </a:extLst>
          </p:cNvPr>
          <p:cNvSpPr txBox="1">
            <a:spLocks/>
          </p:cNvSpPr>
          <p:nvPr/>
        </p:nvSpPr>
        <p:spPr>
          <a:xfrm>
            <a:off x="2169042" y="1690613"/>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gu-IN" sz="4000" dirty="0" smtClean="0"/>
              <a:t>શ્વસનતંત્રની સ્વચ્છતા એ ઉધરસ કે છીંકવા જેવી શ્વસન સંબંધિત વર્તણૂક મારફતે જીવાણુંઓને ફેલાતા અટકાવવા માટે લેવામાં આવતાં પગલાંઓનું સંયોજન છે.</a:t>
            </a:r>
            <a:endParaRPr lang="en-US" sz="4000"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xmlns="" id="{1D1C21AC-97B7-454B-8636-A312FF697888}"/>
              </a:ext>
            </a:extLst>
          </p:cNvPr>
          <p:cNvSpPr/>
          <p:nvPr/>
        </p:nvSpPr>
        <p:spPr>
          <a:xfrm>
            <a:off x="1251964" y="3348448"/>
            <a:ext cx="10258049"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7" name="Rounded Rectangle">
            <a:extLst>
              <a:ext uri="{FF2B5EF4-FFF2-40B4-BE49-F238E27FC236}">
                <a16:creationId xmlns:a16="http://schemas.microsoft.com/office/drawing/2014/main" xmlns="" id="{25BAEC5F-6E17-464B-B234-4B0A50A505A0}"/>
              </a:ext>
            </a:extLst>
          </p:cNvPr>
          <p:cNvSpPr/>
          <p:nvPr/>
        </p:nvSpPr>
        <p:spPr>
          <a:xfrm>
            <a:off x="13184975" y="3411212"/>
            <a:ext cx="10166449" cy="8842774"/>
          </a:xfrm>
          <a:prstGeom prst="roundRect">
            <a:avLst>
              <a:gd name="adj" fmla="val 8491"/>
            </a:avLst>
          </a:prstGeom>
          <a:solidFill>
            <a:schemeClr val="bg1">
              <a:lumMod val="85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0AD38EE4-AA60-9043-8AF0-0C625D33BABB}"/>
              </a:ext>
            </a:extLst>
          </p:cNvPr>
          <p:cNvSpPr/>
          <p:nvPr/>
        </p:nvSpPr>
        <p:spPr>
          <a:xfrm>
            <a:off x="5272512" y="3513750"/>
            <a:ext cx="1620957" cy="1323439"/>
          </a:xfrm>
          <a:prstGeom prst="rect">
            <a:avLst/>
          </a:prstGeom>
        </p:spPr>
        <p:txBody>
          <a:bodyPr wrap="none">
            <a:spAutoFit/>
          </a:bodyPr>
          <a:lstStyle/>
          <a:p>
            <a:r>
              <a:rPr lang="gu-IN" sz="8000" b="0" dirty="0" smtClean="0">
                <a:latin typeface="Arial" panose="020B0604020202020204" pitchFamily="34" charset="0"/>
                <a:cs typeface="Arial" panose="020B0604020202020204" pitchFamily="34" charset="0"/>
              </a:rPr>
              <a:t>કરો</a:t>
            </a:r>
            <a:endParaRPr lang="en-IN" sz="8000" b="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2F386C37-8000-7D4B-A94B-64F50AA596E3}"/>
              </a:ext>
            </a:extLst>
          </p:cNvPr>
          <p:cNvSpPr/>
          <p:nvPr/>
        </p:nvSpPr>
        <p:spPr>
          <a:xfrm>
            <a:off x="15853196" y="3513750"/>
            <a:ext cx="2970686" cy="1323439"/>
          </a:xfrm>
          <a:prstGeom prst="rect">
            <a:avLst/>
          </a:prstGeom>
        </p:spPr>
        <p:txBody>
          <a:bodyPr wrap="none">
            <a:spAutoFit/>
          </a:bodyPr>
          <a:lstStyle/>
          <a:p>
            <a:r>
              <a:rPr lang="gu-IN" sz="8000" b="0" dirty="0" smtClean="0">
                <a:solidFill>
                  <a:sysClr val="windowText" lastClr="000000"/>
                </a:solidFill>
                <a:latin typeface="Arial" panose="020B0604020202020204" pitchFamily="34" charset="0"/>
                <a:cs typeface="Arial" panose="020B0604020202020204" pitchFamily="34" charset="0"/>
              </a:rPr>
              <a:t>ના કરો</a:t>
            </a:r>
            <a:endParaRPr lang="en-IN" sz="8000" b="0" dirty="0">
              <a:solidFill>
                <a:sysClr val="windowText" lastClr="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E6CFD46-6E7F-D84A-B02B-CB63FD01FA10}"/>
              </a:ext>
            </a:extLst>
          </p:cNvPr>
          <p:cNvSpPr/>
          <p:nvPr/>
        </p:nvSpPr>
        <p:spPr>
          <a:xfrm>
            <a:off x="1604869" y="4764133"/>
            <a:ext cx="9594150" cy="6740307"/>
          </a:xfrm>
          <a:prstGeom prst="rect">
            <a:avLst/>
          </a:prstGeom>
        </p:spPr>
        <p:txBody>
          <a:bodyPr wrap="square">
            <a:spAutoFit/>
          </a:bodyPr>
          <a:lstStyle/>
          <a:p>
            <a:pPr algn="l">
              <a:buFont typeface="Arial" pitchFamily="34" charset="0"/>
              <a:buChar char="•"/>
            </a:pPr>
            <a:r>
              <a:rPr lang="gu-IN" sz="5400" dirty="0" smtClean="0"/>
              <a:t>ઉધરસ કે છીંક ખાતી વખતે મોંની આડે હાથરૂમાલ કે ટિશ્યૂ રાખો. </a:t>
            </a:r>
            <a:endParaRPr lang="en-US" sz="5400" dirty="0" smtClean="0"/>
          </a:p>
          <a:p>
            <a:pPr algn="l">
              <a:buFont typeface="Arial" pitchFamily="34" charset="0"/>
              <a:buChar char="•"/>
            </a:pPr>
            <a:r>
              <a:rPr lang="gu-IN" sz="5400" dirty="0" smtClean="0"/>
              <a:t>ઉપયોગમાં લીધેલા ટિશ્યૂનો તરત ઢાંકણું ધરાવતી કચરાંપેટીમાં નિકાલ કરો. </a:t>
            </a:r>
          </a:p>
          <a:p>
            <a:pPr algn="l">
              <a:buFont typeface="Arial" pitchFamily="34" charset="0"/>
              <a:buChar char="•"/>
            </a:pPr>
            <a:r>
              <a:rPr lang="gu-IN" sz="5400" dirty="0" smtClean="0"/>
              <a:t>છીંક કે ઉધરસ ખાતી વખતે આડો હાથ રાખ્યાં બાદ તરત આપના હાથને ધોઈ નાંખો.</a:t>
            </a:r>
            <a:endParaRPr lang="en-US" sz="5400" dirty="0" smtClean="0"/>
          </a:p>
        </p:txBody>
      </p:sp>
      <p:sp>
        <p:nvSpPr>
          <p:cNvPr id="21" name="Rectangle 20">
            <a:extLst>
              <a:ext uri="{FF2B5EF4-FFF2-40B4-BE49-F238E27FC236}">
                <a16:creationId xmlns:a16="http://schemas.microsoft.com/office/drawing/2014/main" xmlns="" id="{97133F56-D96A-9541-B1A6-15EED70B6E21}"/>
              </a:ext>
            </a:extLst>
          </p:cNvPr>
          <p:cNvSpPr/>
          <p:nvPr/>
        </p:nvSpPr>
        <p:spPr>
          <a:xfrm>
            <a:off x="13184975" y="5484146"/>
            <a:ext cx="9912955" cy="4524315"/>
          </a:xfrm>
          <a:prstGeom prst="rect">
            <a:avLst/>
          </a:prstGeom>
        </p:spPr>
        <p:txBody>
          <a:bodyPr wrap="square">
            <a:spAutoFit/>
          </a:bodyPr>
          <a:lstStyle/>
          <a:p>
            <a:pPr algn="l">
              <a:buFont typeface="Arial" pitchFamily="34" charset="0"/>
              <a:buChar char="•"/>
            </a:pPr>
            <a:r>
              <a:rPr lang="gu-IN" sz="4400" dirty="0" smtClean="0"/>
              <a:t>   </a:t>
            </a:r>
            <a:r>
              <a:rPr lang="gu-IN" sz="4800" dirty="0" smtClean="0"/>
              <a:t>આપના મોંને ઢાંકવા માટે સાડીના       પાલવ, ચુંદડી કે ગમછા જેવી અન્ય વસ્તુનો ઉપયોગ કરશો નહીં</a:t>
            </a:r>
          </a:p>
          <a:p>
            <a:pPr algn="l"/>
            <a:endParaRPr lang="gu-IN" sz="4800" dirty="0" smtClean="0"/>
          </a:p>
          <a:p>
            <a:pPr algn="l">
              <a:buFont typeface="Arial" pitchFamily="34" charset="0"/>
              <a:buChar char="•"/>
            </a:pPr>
            <a:r>
              <a:rPr lang="gu-IN" sz="4800" dirty="0" smtClean="0"/>
              <a:t>   જાહેરમાં થૂંકશો નહીં, થૂંકવા માટે હંમેશા થૂંકદાની કે વૉશબેસિનનો ઉપયોગ કરો</a:t>
            </a:r>
            <a:endParaRPr lang="en-IN" sz="3200" b="0" dirty="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P spid="19" grpId="0"/>
      <p:bldP spid="3" grpId="0" build="p" bldLvl="2"/>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4101</TotalTime>
  <Words>7789</Words>
  <Application>Microsoft Macintosh PowerPoint</Application>
  <PresentationFormat>Custom</PresentationFormat>
  <Paragraphs>548</Paragraphs>
  <Slides>45</Slides>
  <Notes>36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White</vt:lpstr>
      <vt:lpstr>1_White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Hardik</cp:lastModifiedBy>
  <cp:revision>165</cp:revision>
  <dcterms:modified xsi:type="dcterms:W3CDTF">2020-03-29T12:42:17Z</dcterms:modified>
</cp:coreProperties>
</file>